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diagrams/drawing1.xml" ContentType="application/vnd.ms-office.drawingml.diagramDrawing+xml"/>
  <Override PartName="/ppt/diagrams/quickStyle3.xml" ContentType="application/vnd.openxmlformats-officedocument.drawingml.diagramStyl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diagrams/quickStyle1.xml" ContentType="application/vnd.openxmlformats-officedocument.drawingml.diagramStyl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diagrams/layout2.xml" ContentType="application/vnd.openxmlformats-officedocument.drawingml.diagramLayout+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21.xml" ContentType="application/vnd.openxmlformats-officedocument.presentationml.notesSlide+xml"/>
  <Override PartName="/ppt/diagrams/layout3.xml" ContentType="application/vnd.openxmlformats-officedocument.drawingml.diagramLayout+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54"/>
  </p:notesMasterIdLst>
  <p:handoutMasterIdLst>
    <p:handoutMasterId r:id="rId55"/>
  </p:handoutMasterIdLst>
  <p:sldIdLst>
    <p:sldId id="256" r:id="rId2"/>
    <p:sldId id="302" r:id="rId3"/>
    <p:sldId id="269" r:id="rId4"/>
    <p:sldId id="319" r:id="rId5"/>
    <p:sldId id="258" r:id="rId6"/>
    <p:sldId id="301" r:id="rId7"/>
    <p:sldId id="322" r:id="rId8"/>
    <p:sldId id="438" r:id="rId9"/>
    <p:sldId id="437" r:id="rId10"/>
    <p:sldId id="430" r:id="rId11"/>
    <p:sldId id="363" r:id="rId12"/>
    <p:sldId id="320" r:id="rId13"/>
    <p:sldId id="434" r:id="rId14"/>
    <p:sldId id="435" r:id="rId15"/>
    <p:sldId id="433" r:id="rId16"/>
    <p:sldId id="431" r:id="rId17"/>
    <p:sldId id="365" r:id="rId18"/>
    <p:sldId id="439" r:id="rId19"/>
    <p:sldId id="367" r:id="rId20"/>
    <p:sldId id="440" r:id="rId21"/>
    <p:sldId id="441" r:id="rId22"/>
    <p:sldId id="443" r:id="rId23"/>
    <p:sldId id="442" r:id="rId24"/>
    <p:sldId id="444" r:id="rId25"/>
    <p:sldId id="446" r:id="rId26"/>
    <p:sldId id="447" r:id="rId27"/>
    <p:sldId id="448" r:id="rId28"/>
    <p:sldId id="449" r:id="rId29"/>
    <p:sldId id="271" r:id="rId30"/>
    <p:sldId id="455" r:id="rId31"/>
    <p:sldId id="453" r:id="rId32"/>
    <p:sldId id="451" r:id="rId33"/>
    <p:sldId id="452" r:id="rId34"/>
    <p:sldId id="472" r:id="rId35"/>
    <p:sldId id="456" r:id="rId36"/>
    <p:sldId id="470" r:id="rId37"/>
    <p:sldId id="471" r:id="rId38"/>
    <p:sldId id="457" r:id="rId39"/>
    <p:sldId id="458" r:id="rId40"/>
    <p:sldId id="460" r:id="rId41"/>
    <p:sldId id="459" r:id="rId42"/>
    <p:sldId id="461" r:id="rId43"/>
    <p:sldId id="473" r:id="rId44"/>
    <p:sldId id="462" r:id="rId45"/>
    <p:sldId id="396" r:id="rId46"/>
    <p:sldId id="464" r:id="rId47"/>
    <p:sldId id="426" r:id="rId48"/>
    <p:sldId id="469" r:id="rId49"/>
    <p:sldId id="466" r:id="rId50"/>
    <p:sldId id="463" r:id="rId51"/>
    <p:sldId id="467" r:id="rId52"/>
    <p:sldId id="300" r:id="rId5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ruiz Katalin" initials="GK" lastIdx="10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4447BA"/>
    <a:srgbClr val="EA3E3A"/>
    <a:srgbClr val="FFCC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284E427A-3D55-4303-BF80-6455036E1DE7}" styleName="Téma alapján készült stílus 1 – 2. jelölőszín">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DA37D80-6434-44D0-A028-1B22A696006F}" styleName="Világos stílus 3 – 2. jelölőszín">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ED083AE6-46FA-4A59-8FB0-9F97EB10719F}" styleName="Világos stílus 3 – 4. jelölőszín">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17292A2E-F333-43FB-9621-5CBBE7FDCDCB}" styleName="Világos stílus 2 – 4. jelölőszín">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BDBED569-4797-4DF1-A0F4-6AAB3CD982D8}" styleName="Világos stílus 3 – 5. jelölőszín">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75" autoAdjust="0"/>
    <p:restoredTop sz="93612" autoAdjust="0"/>
  </p:normalViewPr>
  <p:slideViewPr>
    <p:cSldViewPr snapToGrid="0">
      <p:cViewPr varScale="1">
        <p:scale>
          <a:sx n="79" d="100"/>
          <a:sy n="79" d="100"/>
        </p:scale>
        <p:origin x="-114" y="-14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762"/>
    </p:cViewPr>
  </p:sorterViewPr>
  <p:notesViewPr>
    <p:cSldViewPr snapToGrid="0">
      <p:cViewPr varScale="1">
        <p:scale>
          <a:sx n="52" d="100"/>
          <a:sy n="52" d="100"/>
        </p:scale>
        <p:origin x="2680" y="60"/>
      </p:cViewPr>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_rels/data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image" Target="../media/image42.jpeg"/></Relationships>
</file>

<file path=ppt/diagrams/_rels/data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image" Target="../media/image45.png"/></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FEAC42-CB50-49E1-BAED-EFE90AD2CDE0}" type="doc">
      <dgm:prSet loTypeId="urn:microsoft.com/office/officeart/2005/8/layout/lProcess3" loCatId="process" qsTypeId="urn:microsoft.com/office/officeart/2005/8/quickstyle/simple1" qsCatId="simple" csTypeId="urn:microsoft.com/office/officeart/2005/8/colors/accent2_1" csCatId="accent2" phldr="1"/>
      <dgm:spPr/>
      <dgm:t>
        <a:bodyPr/>
        <a:lstStyle/>
        <a:p>
          <a:endParaRPr lang="hu-HU"/>
        </a:p>
      </dgm:t>
    </dgm:pt>
    <dgm:pt modelId="{3C2792B8-C0E6-4ED0-B23B-4EA957428DCA}">
      <dgm:prSet phldrT="[Szöveg]" custT="1"/>
      <dgm:spPr>
        <a:ln>
          <a:solidFill>
            <a:srgbClr val="FF0000"/>
          </a:solidFill>
        </a:ln>
      </dgm:spPr>
      <dgm:t>
        <a:bodyPr/>
        <a:lstStyle/>
        <a:p>
          <a:r>
            <a:rPr lang="hu-HU" sz="2400">
              <a:solidFill>
                <a:schemeClr val="bg1"/>
              </a:solidFill>
              <a:latin typeface="Arial" pitchFamily="34" charset="0"/>
              <a:cs typeface="Arial" pitchFamily="34" charset="0"/>
            </a:rPr>
            <a:t>Sok </a:t>
          </a:r>
          <a:r>
            <a:rPr lang="hu-HU" sz="2400" smtClean="0">
              <a:solidFill>
                <a:schemeClr val="bg1"/>
              </a:solidFill>
              <a:latin typeface="Arial" pitchFamily="34" charset="0"/>
              <a:cs typeface="Arial" pitchFamily="34" charset="0"/>
            </a:rPr>
            <a:t>a szennyezett</a:t>
          </a:r>
          <a:r>
            <a:rPr lang="hu-HU" sz="2400" dirty="0">
              <a:solidFill>
                <a:schemeClr val="bg1"/>
              </a:solidFill>
              <a:latin typeface="Arial" pitchFamily="34" charset="0"/>
              <a:cs typeface="Arial" pitchFamily="34" charset="0"/>
            </a:rPr>
            <a:t>, vagy idegen anyag az alapanyagban </a:t>
          </a:r>
          <a:endParaRPr lang="hu-HU" sz="2400" dirty="0">
            <a:solidFill>
              <a:schemeClr val="bg1"/>
            </a:solidFill>
          </a:endParaRPr>
        </a:p>
      </dgm:t>
    </dgm:pt>
    <dgm:pt modelId="{7ACE2081-AED8-43C6-BEB6-240A950B3C29}" type="parTrans" cxnId="{5D2373AB-6407-4A91-AAD4-95E0093B29FF}">
      <dgm:prSet/>
      <dgm:spPr/>
      <dgm:t>
        <a:bodyPr/>
        <a:lstStyle/>
        <a:p>
          <a:endParaRPr lang="hu-HU" sz="2400"/>
        </a:p>
      </dgm:t>
    </dgm:pt>
    <dgm:pt modelId="{87299C9D-55B5-4491-8100-588E27823352}" type="sibTrans" cxnId="{5D2373AB-6407-4A91-AAD4-95E0093B29FF}">
      <dgm:prSet/>
      <dgm:spPr/>
      <dgm:t>
        <a:bodyPr/>
        <a:lstStyle/>
        <a:p>
          <a:endParaRPr lang="hu-HU" sz="2400"/>
        </a:p>
      </dgm:t>
    </dgm:pt>
    <dgm:pt modelId="{EB6FD6E3-8C53-4195-A87E-742A73DF583F}">
      <dgm:prSet phldrT="[Szöveg]" custT="1"/>
      <dgm:spPr>
        <a:ln>
          <a:solidFill>
            <a:srgbClr val="00B050">
              <a:alpha val="90000"/>
            </a:srgbClr>
          </a:solidFill>
        </a:ln>
      </dgm:spPr>
      <dgm:t>
        <a:bodyPr/>
        <a:lstStyle/>
        <a:p>
          <a:r>
            <a:rPr lang="hu-HU" sz="2400" dirty="0">
              <a:latin typeface="Arial" pitchFamily="34" charset="0"/>
              <a:cs typeface="Arial" pitchFamily="34" charset="0"/>
            </a:rPr>
            <a:t>Szigorítani kell </a:t>
          </a:r>
          <a:br>
            <a:rPr lang="hu-HU" sz="2400" dirty="0">
              <a:latin typeface="Arial" pitchFamily="34" charset="0"/>
              <a:cs typeface="Arial" pitchFamily="34" charset="0"/>
            </a:rPr>
          </a:br>
          <a:r>
            <a:rPr lang="hu-HU" sz="2400" dirty="0">
              <a:latin typeface="Arial" pitchFamily="34" charset="0"/>
              <a:cs typeface="Arial" pitchFamily="34" charset="0"/>
            </a:rPr>
            <a:t>a beérkező alapanyag ellenőrzését!</a:t>
          </a:r>
          <a:endParaRPr lang="hu-HU" sz="2400" dirty="0"/>
        </a:p>
      </dgm:t>
    </dgm:pt>
    <dgm:pt modelId="{B49E8656-91E6-4F26-9080-A6E063961748}" type="parTrans" cxnId="{0832B954-E421-45BF-B4D0-D893058B5E75}">
      <dgm:prSet/>
      <dgm:spPr/>
      <dgm:t>
        <a:bodyPr/>
        <a:lstStyle/>
        <a:p>
          <a:endParaRPr lang="hu-HU" sz="2400"/>
        </a:p>
      </dgm:t>
    </dgm:pt>
    <dgm:pt modelId="{B6FD5E04-9A4C-4AC0-8A9D-413EBED40FF7}" type="sibTrans" cxnId="{0832B954-E421-45BF-B4D0-D893058B5E75}">
      <dgm:prSet/>
      <dgm:spPr/>
      <dgm:t>
        <a:bodyPr/>
        <a:lstStyle/>
        <a:p>
          <a:endParaRPr lang="hu-HU" sz="2400"/>
        </a:p>
      </dgm:t>
    </dgm:pt>
    <dgm:pt modelId="{8C8BFB33-6155-43DB-A092-B86F8D11417D}">
      <dgm:prSet phldrT="[Szöveg]" custT="1"/>
      <dgm:spPr>
        <a:ln>
          <a:solidFill>
            <a:srgbClr val="FF0000"/>
          </a:solidFill>
        </a:ln>
      </dgm:spPr>
      <dgm:t>
        <a:bodyPr/>
        <a:lstStyle/>
        <a:p>
          <a:r>
            <a:rPr lang="hu-HU" sz="2400">
              <a:solidFill>
                <a:schemeClr val="bg1"/>
              </a:solidFill>
              <a:latin typeface="Arial" pitchFamily="34" charset="0"/>
              <a:cs typeface="Arial" pitchFamily="34" charset="0"/>
            </a:rPr>
            <a:t>Melegebb </a:t>
          </a:r>
          <a:r>
            <a:rPr lang="hu-HU" sz="2400" smtClean="0">
              <a:solidFill>
                <a:schemeClr val="bg1"/>
              </a:solidFill>
              <a:latin typeface="Arial" pitchFamily="34" charset="0"/>
              <a:cs typeface="Arial" pitchFamily="34" charset="0"/>
            </a:rPr>
            <a:t>s húsos </a:t>
          </a:r>
          <a:r>
            <a:rPr lang="hu-HU" sz="2400" dirty="0">
              <a:solidFill>
                <a:schemeClr val="bg1"/>
              </a:solidFill>
              <a:latin typeface="Arial" pitchFamily="34" charset="0"/>
              <a:cs typeface="Arial" pitchFamily="34" charset="0"/>
            </a:rPr>
            <a:t>hűtőszekrény, mint a megengedett </a:t>
          </a:r>
          <a:endParaRPr lang="hu-HU" sz="2400" dirty="0">
            <a:solidFill>
              <a:schemeClr val="bg1"/>
            </a:solidFill>
          </a:endParaRPr>
        </a:p>
      </dgm:t>
    </dgm:pt>
    <dgm:pt modelId="{F6A2EFAB-B341-47F1-8084-D5466BBC79C5}" type="parTrans" cxnId="{B8D176B7-75E1-48BA-B7CE-80C0D1530F06}">
      <dgm:prSet/>
      <dgm:spPr/>
      <dgm:t>
        <a:bodyPr/>
        <a:lstStyle/>
        <a:p>
          <a:endParaRPr lang="hu-HU" sz="2400"/>
        </a:p>
      </dgm:t>
    </dgm:pt>
    <dgm:pt modelId="{34F3DD52-418F-41B9-B707-BDBD37A2E951}" type="sibTrans" cxnId="{B8D176B7-75E1-48BA-B7CE-80C0D1530F06}">
      <dgm:prSet/>
      <dgm:spPr/>
      <dgm:t>
        <a:bodyPr/>
        <a:lstStyle/>
        <a:p>
          <a:endParaRPr lang="hu-HU" sz="2400"/>
        </a:p>
      </dgm:t>
    </dgm:pt>
    <dgm:pt modelId="{B57F68F5-028E-4080-BDC5-6D79DBA65B98}">
      <dgm:prSet phldrT="[Szöveg]" custT="1"/>
      <dgm:spPr>
        <a:ln>
          <a:solidFill>
            <a:srgbClr val="00B050">
              <a:alpha val="90000"/>
            </a:srgbClr>
          </a:solidFill>
        </a:ln>
      </dgm:spPr>
      <dgm:t>
        <a:bodyPr/>
        <a:lstStyle/>
        <a:p>
          <a:r>
            <a:rPr lang="hu-HU" sz="2400" dirty="0">
              <a:latin typeface="Arial" pitchFamily="34" charset="0"/>
              <a:cs typeface="Arial" pitchFamily="34" charset="0"/>
            </a:rPr>
            <a:t>Hidegebbre kell állítani </a:t>
          </a:r>
          <a:br>
            <a:rPr lang="hu-HU" sz="2400" dirty="0">
              <a:latin typeface="Arial" pitchFamily="34" charset="0"/>
              <a:cs typeface="Arial" pitchFamily="34" charset="0"/>
            </a:rPr>
          </a:br>
          <a:r>
            <a:rPr lang="hu-HU" sz="2400" dirty="0">
              <a:latin typeface="Arial" pitchFamily="34" charset="0"/>
              <a:cs typeface="Arial" pitchFamily="34" charset="0"/>
            </a:rPr>
            <a:t>és gyakrabban leolvasni </a:t>
          </a:r>
          <a:br>
            <a:rPr lang="hu-HU" sz="2400" dirty="0">
              <a:latin typeface="Arial" pitchFamily="34" charset="0"/>
              <a:cs typeface="Arial" pitchFamily="34" charset="0"/>
            </a:rPr>
          </a:br>
          <a:r>
            <a:rPr lang="hu-HU" sz="2400" dirty="0">
              <a:latin typeface="Arial" pitchFamily="34" charset="0"/>
              <a:cs typeface="Arial" pitchFamily="34" charset="0"/>
            </a:rPr>
            <a:t>a hőmérőt!</a:t>
          </a:r>
          <a:endParaRPr lang="hu-HU" sz="2400" dirty="0"/>
        </a:p>
      </dgm:t>
    </dgm:pt>
    <dgm:pt modelId="{D9665D42-087C-419E-B70F-A30EA33872E8}" type="parTrans" cxnId="{C4617DAD-CEF3-4AA9-94D2-B6A5258C42A2}">
      <dgm:prSet/>
      <dgm:spPr/>
      <dgm:t>
        <a:bodyPr/>
        <a:lstStyle/>
        <a:p>
          <a:endParaRPr lang="hu-HU" sz="2400"/>
        </a:p>
      </dgm:t>
    </dgm:pt>
    <dgm:pt modelId="{2AAE175D-76AF-4FBB-B94D-976DB44651A4}" type="sibTrans" cxnId="{C4617DAD-CEF3-4AA9-94D2-B6A5258C42A2}">
      <dgm:prSet/>
      <dgm:spPr/>
      <dgm:t>
        <a:bodyPr/>
        <a:lstStyle/>
        <a:p>
          <a:endParaRPr lang="hu-HU" sz="2400"/>
        </a:p>
      </dgm:t>
    </dgm:pt>
    <dgm:pt modelId="{426B518E-BB72-4302-9A01-DBE49B09676F}">
      <dgm:prSet phldrT="[Szöveg]" custT="1"/>
      <dgm:spPr>
        <a:ln>
          <a:solidFill>
            <a:srgbClr val="FF0000"/>
          </a:solidFill>
        </a:ln>
      </dgm:spPr>
      <dgm:t>
        <a:bodyPr/>
        <a:lstStyle/>
        <a:p>
          <a:r>
            <a:rPr lang="hu-HU" sz="2400" dirty="0">
              <a:solidFill>
                <a:schemeClr val="bg1"/>
              </a:solidFill>
              <a:latin typeface="Arial" pitchFamily="34" charset="0"/>
              <a:cs typeface="Arial" pitchFamily="34" charset="0"/>
            </a:rPr>
            <a:t>Zsíros marad az edény mosogatáskor</a:t>
          </a:r>
          <a:endParaRPr lang="hu-HU" sz="2400" dirty="0">
            <a:solidFill>
              <a:schemeClr val="bg1"/>
            </a:solidFill>
          </a:endParaRPr>
        </a:p>
      </dgm:t>
    </dgm:pt>
    <dgm:pt modelId="{3F62B0C2-2530-432A-9D06-837035E3C8A5}" type="parTrans" cxnId="{DCCD79CC-78C4-418B-A6DB-FF3250233163}">
      <dgm:prSet/>
      <dgm:spPr/>
      <dgm:t>
        <a:bodyPr/>
        <a:lstStyle/>
        <a:p>
          <a:endParaRPr lang="hu-HU" sz="2400"/>
        </a:p>
      </dgm:t>
    </dgm:pt>
    <dgm:pt modelId="{8160FD58-FA43-4B38-8674-77F31D4EF47B}" type="sibTrans" cxnId="{DCCD79CC-78C4-418B-A6DB-FF3250233163}">
      <dgm:prSet/>
      <dgm:spPr/>
      <dgm:t>
        <a:bodyPr/>
        <a:lstStyle/>
        <a:p>
          <a:endParaRPr lang="hu-HU" sz="2400"/>
        </a:p>
      </dgm:t>
    </dgm:pt>
    <dgm:pt modelId="{6696521B-34D0-49B9-8C39-ACFD1A89CCC7}">
      <dgm:prSet phldrT="[Szöveg]" custT="1"/>
      <dgm:spPr>
        <a:ln>
          <a:solidFill>
            <a:srgbClr val="00B050">
              <a:alpha val="90000"/>
            </a:srgbClr>
          </a:solidFill>
        </a:ln>
      </dgm:spPr>
      <dgm:t>
        <a:bodyPr/>
        <a:lstStyle/>
        <a:p>
          <a:r>
            <a:rPr lang="hu-HU" sz="2400" dirty="0">
              <a:latin typeface="Arial" pitchFamily="34" charset="0"/>
              <a:cs typeface="Arial" pitchFamily="34" charset="0"/>
            </a:rPr>
            <a:t>Szigorúbban kell ellenőrizni a higiénia szabályainak betartását!</a:t>
          </a:r>
          <a:endParaRPr lang="hu-HU" sz="2400" dirty="0"/>
        </a:p>
      </dgm:t>
    </dgm:pt>
    <dgm:pt modelId="{5BC422C6-8BCE-4D64-9CA7-7483602F3E9A}" type="parTrans" cxnId="{32C68EBA-71CF-44C4-A5EB-631BEA9C5A23}">
      <dgm:prSet/>
      <dgm:spPr/>
      <dgm:t>
        <a:bodyPr/>
        <a:lstStyle/>
        <a:p>
          <a:endParaRPr lang="hu-HU" sz="2400"/>
        </a:p>
      </dgm:t>
    </dgm:pt>
    <dgm:pt modelId="{680DA119-0E8D-4DF7-893D-5EFAC4BACEBE}" type="sibTrans" cxnId="{32C68EBA-71CF-44C4-A5EB-631BEA9C5A23}">
      <dgm:prSet/>
      <dgm:spPr/>
      <dgm:t>
        <a:bodyPr/>
        <a:lstStyle/>
        <a:p>
          <a:endParaRPr lang="hu-HU" sz="2400"/>
        </a:p>
      </dgm:t>
    </dgm:pt>
    <dgm:pt modelId="{3F14CA18-FB82-43CD-82C7-BABBE4F14364}">
      <dgm:prSet phldrT="[Szöveg]" custT="1"/>
      <dgm:spPr>
        <a:ln>
          <a:solidFill>
            <a:srgbClr val="FF0000"/>
          </a:solidFill>
        </a:ln>
      </dgm:spPr>
      <dgm:t>
        <a:bodyPr/>
        <a:lstStyle/>
        <a:p>
          <a:r>
            <a:rPr lang="hu-HU" sz="2400" dirty="0">
              <a:solidFill>
                <a:schemeClr val="bg1"/>
              </a:solidFill>
              <a:latin typeface="Arial" pitchFamily="34" charset="0"/>
              <a:cs typeface="Arial" pitchFamily="34" charset="0"/>
            </a:rPr>
            <a:t>Piszkos munkaruha</a:t>
          </a:r>
        </a:p>
      </dgm:t>
    </dgm:pt>
    <dgm:pt modelId="{8B2E2ADE-26D4-4144-B405-7A0E94C5DE2A}" type="parTrans" cxnId="{928FE8D7-19D0-46B2-858C-734ED0AFFF8B}">
      <dgm:prSet/>
      <dgm:spPr/>
      <dgm:t>
        <a:bodyPr/>
        <a:lstStyle/>
        <a:p>
          <a:endParaRPr lang="hu-HU" sz="2400"/>
        </a:p>
      </dgm:t>
    </dgm:pt>
    <dgm:pt modelId="{1A7857DC-D945-4F33-BA31-930EA0E1C385}" type="sibTrans" cxnId="{928FE8D7-19D0-46B2-858C-734ED0AFFF8B}">
      <dgm:prSet/>
      <dgm:spPr/>
      <dgm:t>
        <a:bodyPr/>
        <a:lstStyle/>
        <a:p>
          <a:endParaRPr lang="hu-HU" sz="2400"/>
        </a:p>
      </dgm:t>
    </dgm:pt>
    <dgm:pt modelId="{CEDB6F59-E7BA-43D7-9225-63A8B09BD1FD}">
      <dgm:prSet phldrT="[Szöveg]" custT="1"/>
      <dgm:spPr>
        <a:ln>
          <a:solidFill>
            <a:srgbClr val="00B050">
              <a:alpha val="90000"/>
            </a:srgbClr>
          </a:solidFill>
        </a:ln>
      </dgm:spPr>
      <dgm:t>
        <a:bodyPr/>
        <a:lstStyle/>
        <a:p>
          <a:r>
            <a:rPr lang="hu-HU" sz="2400" dirty="0">
              <a:latin typeface="Arial" pitchFamily="34" charset="0"/>
              <a:cs typeface="Arial" pitchFamily="34" charset="0"/>
            </a:rPr>
            <a:t>Szigorítani kell a mosogatás </a:t>
          </a:r>
          <a:r>
            <a:rPr lang="hu-HU" sz="2400">
              <a:latin typeface="Arial" pitchFamily="34" charset="0"/>
              <a:cs typeface="Arial" pitchFamily="34" charset="0"/>
            </a:rPr>
            <a:t>ellenőrzését</a:t>
          </a:r>
          <a:r>
            <a:rPr lang="hu-HU" sz="2400" smtClean="0">
              <a:latin typeface="Arial" pitchFamily="34" charset="0"/>
              <a:cs typeface="Arial" pitchFamily="34" charset="0"/>
            </a:rPr>
            <a:t>!</a:t>
          </a:r>
        </a:p>
        <a:p>
          <a:r>
            <a:rPr lang="hu-HU" sz="2400" smtClean="0">
              <a:latin typeface="Arial" pitchFamily="34" charset="0"/>
              <a:cs typeface="Arial" pitchFamily="34" charset="0"/>
            </a:rPr>
            <a:t>Oktatás a mosogatónak!</a:t>
          </a:r>
          <a:endParaRPr lang="hu-HU" sz="2400" dirty="0"/>
        </a:p>
      </dgm:t>
    </dgm:pt>
    <dgm:pt modelId="{5C21C749-7C37-4B92-83CD-56E15A228F9B}" type="parTrans" cxnId="{A9BA394B-37BC-480A-BD75-598AC0D96AD9}">
      <dgm:prSet/>
      <dgm:spPr/>
      <dgm:t>
        <a:bodyPr/>
        <a:lstStyle/>
        <a:p>
          <a:endParaRPr lang="hu-HU" sz="2400"/>
        </a:p>
      </dgm:t>
    </dgm:pt>
    <dgm:pt modelId="{818E6E46-3CF2-436E-93BF-57BD5DDC646E}" type="sibTrans" cxnId="{A9BA394B-37BC-480A-BD75-598AC0D96AD9}">
      <dgm:prSet/>
      <dgm:spPr/>
      <dgm:t>
        <a:bodyPr/>
        <a:lstStyle/>
        <a:p>
          <a:endParaRPr lang="hu-HU" sz="2400"/>
        </a:p>
      </dgm:t>
    </dgm:pt>
    <dgm:pt modelId="{16F91FC8-97F9-4203-93E1-F4515E8171E0}" type="pres">
      <dgm:prSet presAssocID="{02FEAC42-CB50-49E1-BAED-EFE90AD2CDE0}" presName="Name0" presStyleCnt="0">
        <dgm:presLayoutVars>
          <dgm:chPref val="3"/>
          <dgm:dir/>
          <dgm:animLvl val="lvl"/>
          <dgm:resizeHandles/>
        </dgm:presLayoutVars>
      </dgm:prSet>
      <dgm:spPr/>
      <dgm:t>
        <a:bodyPr/>
        <a:lstStyle/>
        <a:p>
          <a:endParaRPr lang="en-US"/>
        </a:p>
      </dgm:t>
    </dgm:pt>
    <dgm:pt modelId="{387E5259-A605-4DA0-8E29-E86AAF55FA49}" type="pres">
      <dgm:prSet presAssocID="{3C2792B8-C0E6-4ED0-B23B-4EA957428DCA}" presName="horFlow" presStyleCnt="0"/>
      <dgm:spPr/>
    </dgm:pt>
    <dgm:pt modelId="{203432C2-2330-410D-B2D7-2DBECB52DD6C}" type="pres">
      <dgm:prSet presAssocID="{3C2792B8-C0E6-4ED0-B23B-4EA957428DCA}" presName="bigChev" presStyleLbl="node1" presStyleIdx="0" presStyleCnt="4" custScaleX="143487" custLinFactX="13428" custLinFactNeighborX="100000" custLinFactNeighborY="3740"/>
      <dgm:spPr/>
      <dgm:t>
        <a:bodyPr/>
        <a:lstStyle/>
        <a:p>
          <a:endParaRPr lang="en-US"/>
        </a:p>
      </dgm:t>
    </dgm:pt>
    <dgm:pt modelId="{41FAA24F-A51A-44C3-A20E-5A92264193BA}" type="pres">
      <dgm:prSet presAssocID="{B49E8656-91E6-4F26-9080-A6E063961748}" presName="parTrans" presStyleCnt="0"/>
      <dgm:spPr/>
    </dgm:pt>
    <dgm:pt modelId="{DD827228-EEB1-40E6-BFDD-DF11D386F038}" type="pres">
      <dgm:prSet presAssocID="{EB6FD6E3-8C53-4195-A87E-742A73DF583F}" presName="node" presStyleLbl="alignAccFollowNode1" presStyleIdx="0" presStyleCnt="4" custScaleX="221229" custScaleY="147494" custLinFactX="24588" custLinFactNeighborX="100000" custLinFactNeighborY="4766">
        <dgm:presLayoutVars>
          <dgm:bulletEnabled val="1"/>
        </dgm:presLayoutVars>
      </dgm:prSet>
      <dgm:spPr/>
      <dgm:t>
        <a:bodyPr/>
        <a:lstStyle/>
        <a:p>
          <a:endParaRPr lang="en-US"/>
        </a:p>
      </dgm:t>
    </dgm:pt>
    <dgm:pt modelId="{E3F7DBD8-B91D-407D-B950-A9CF37F5E871}" type="pres">
      <dgm:prSet presAssocID="{3C2792B8-C0E6-4ED0-B23B-4EA957428DCA}" presName="vSp" presStyleCnt="0"/>
      <dgm:spPr/>
    </dgm:pt>
    <dgm:pt modelId="{3BB87835-2D53-46D0-B1FC-2A488B2D0168}" type="pres">
      <dgm:prSet presAssocID="{8C8BFB33-6155-43DB-A092-B86F8D11417D}" presName="horFlow" presStyleCnt="0"/>
      <dgm:spPr/>
    </dgm:pt>
    <dgm:pt modelId="{8BFC01D5-E1C0-4C09-92EE-9BAAF9AA5F99}" type="pres">
      <dgm:prSet presAssocID="{8C8BFB33-6155-43DB-A092-B86F8D11417D}" presName="bigChev" presStyleLbl="node1" presStyleIdx="1" presStyleCnt="4" custScaleX="143487" custLinFactX="13428" custLinFactNeighborX="100000" custLinFactNeighborY="3740"/>
      <dgm:spPr/>
      <dgm:t>
        <a:bodyPr/>
        <a:lstStyle/>
        <a:p>
          <a:endParaRPr lang="en-US"/>
        </a:p>
      </dgm:t>
    </dgm:pt>
    <dgm:pt modelId="{CBB6FCD6-D3EB-411B-BAA8-94CD7E09B3F4}" type="pres">
      <dgm:prSet presAssocID="{D9665D42-087C-419E-B70F-A30EA33872E8}" presName="parTrans" presStyleCnt="0"/>
      <dgm:spPr/>
    </dgm:pt>
    <dgm:pt modelId="{1166FC40-FBF4-4A9F-87E7-BE4C1C53F773}" type="pres">
      <dgm:prSet presAssocID="{B57F68F5-028E-4080-BDC5-6D79DBA65B98}" presName="node" presStyleLbl="alignAccFollowNode1" presStyleIdx="1" presStyleCnt="4" custScaleX="221229" custScaleY="147494" custLinFactX="24588" custLinFactNeighborX="100000" custLinFactNeighborY="4766">
        <dgm:presLayoutVars>
          <dgm:bulletEnabled val="1"/>
        </dgm:presLayoutVars>
      </dgm:prSet>
      <dgm:spPr/>
      <dgm:t>
        <a:bodyPr/>
        <a:lstStyle/>
        <a:p>
          <a:endParaRPr lang="en-US"/>
        </a:p>
      </dgm:t>
    </dgm:pt>
    <dgm:pt modelId="{EFB34FB6-09D7-41F8-B60D-5733CD13D7B5}" type="pres">
      <dgm:prSet presAssocID="{8C8BFB33-6155-43DB-A092-B86F8D11417D}" presName="vSp" presStyleCnt="0"/>
      <dgm:spPr/>
    </dgm:pt>
    <dgm:pt modelId="{92B2393F-FADD-4B7B-B90F-39D32F45D6AA}" type="pres">
      <dgm:prSet presAssocID="{426B518E-BB72-4302-9A01-DBE49B09676F}" presName="horFlow" presStyleCnt="0"/>
      <dgm:spPr/>
    </dgm:pt>
    <dgm:pt modelId="{FE6FAE6B-03D4-475A-B4B7-B7139A9FE62D}" type="pres">
      <dgm:prSet presAssocID="{426B518E-BB72-4302-9A01-DBE49B09676F}" presName="bigChev" presStyleLbl="node1" presStyleIdx="2" presStyleCnt="4" custScaleX="143487" custLinFactX="13428" custLinFactNeighborX="100000" custLinFactNeighborY="3740"/>
      <dgm:spPr/>
      <dgm:t>
        <a:bodyPr/>
        <a:lstStyle/>
        <a:p>
          <a:endParaRPr lang="en-US"/>
        </a:p>
      </dgm:t>
    </dgm:pt>
    <dgm:pt modelId="{24D705A4-3D54-473D-B1B1-7F3F622664D2}" type="pres">
      <dgm:prSet presAssocID="{5C21C749-7C37-4B92-83CD-56E15A228F9B}" presName="parTrans" presStyleCnt="0"/>
      <dgm:spPr/>
    </dgm:pt>
    <dgm:pt modelId="{4F0E6A41-00FE-4AA2-93BD-DDAA666AE7B3}" type="pres">
      <dgm:prSet presAssocID="{CEDB6F59-E7BA-43D7-9225-63A8B09BD1FD}" presName="node" presStyleLbl="alignAccFollowNode1" presStyleIdx="2" presStyleCnt="4" custScaleX="221229" custScaleY="147494" custLinFactX="24588" custLinFactNeighborX="100000" custLinFactNeighborY="4766">
        <dgm:presLayoutVars>
          <dgm:bulletEnabled val="1"/>
        </dgm:presLayoutVars>
      </dgm:prSet>
      <dgm:spPr/>
      <dgm:t>
        <a:bodyPr/>
        <a:lstStyle/>
        <a:p>
          <a:endParaRPr lang="en-US"/>
        </a:p>
      </dgm:t>
    </dgm:pt>
    <dgm:pt modelId="{39FE31FB-CBAC-4C74-B095-58511695B736}" type="pres">
      <dgm:prSet presAssocID="{426B518E-BB72-4302-9A01-DBE49B09676F}" presName="vSp" presStyleCnt="0"/>
      <dgm:spPr/>
    </dgm:pt>
    <dgm:pt modelId="{FFA6A35E-AD65-40C0-BA81-4130ADA8B8B9}" type="pres">
      <dgm:prSet presAssocID="{3F14CA18-FB82-43CD-82C7-BABBE4F14364}" presName="horFlow" presStyleCnt="0"/>
      <dgm:spPr/>
    </dgm:pt>
    <dgm:pt modelId="{AB130211-18CB-43F2-9543-9690C8D3937F}" type="pres">
      <dgm:prSet presAssocID="{3F14CA18-FB82-43CD-82C7-BABBE4F14364}" presName="bigChev" presStyleLbl="node1" presStyleIdx="3" presStyleCnt="4" custScaleX="143487" custLinFactX="13428" custLinFactNeighborX="100000" custLinFactNeighborY="3740"/>
      <dgm:spPr/>
      <dgm:t>
        <a:bodyPr/>
        <a:lstStyle/>
        <a:p>
          <a:endParaRPr lang="en-US"/>
        </a:p>
      </dgm:t>
    </dgm:pt>
    <dgm:pt modelId="{03F30CBE-64E8-4F75-AABD-D314ADC5EF3D}" type="pres">
      <dgm:prSet presAssocID="{5BC422C6-8BCE-4D64-9CA7-7483602F3E9A}" presName="parTrans" presStyleCnt="0"/>
      <dgm:spPr/>
    </dgm:pt>
    <dgm:pt modelId="{BE8C7999-D353-4332-997C-A740B15E32D5}" type="pres">
      <dgm:prSet presAssocID="{6696521B-34D0-49B9-8C39-ACFD1A89CCC7}" presName="node" presStyleLbl="alignAccFollowNode1" presStyleIdx="3" presStyleCnt="4" custScaleX="222540" custScaleY="147494" custLinFactX="24588" custLinFactNeighborX="100000" custLinFactNeighborY="4766">
        <dgm:presLayoutVars>
          <dgm:bulletEnabled val="1"/>
        </dgm:presLayoutVars>
      </dgm:prSet>
      <dgm:spPr/>
      <dgm:t>
        <a:bodyPr/>
        <a:lstStyle/>
        <a:p>
          <a:endParaRPr lang="en-US"/>
        </a:p>
      </dgm:t>
    </dgm:pt>
  </dgm:ptLst>
  <dgm:cxnLst>
    <dgm:cxn modelId="{AEB5006F-EA73-4572-BD67-1CFDA34AF4DF}" type="presOf" srcId="{CEDB6F59-E7BA-43D7-9225-63A8B09BD1FD}" destId="{4F0E6A41-00FE-4AA2-93BD-DDAA666AE7B3}" srcOrd="0" destOrd="0" presId="urn:microsoft.com/office/officeart/2005/8/layout/lProcess3"/>
    <dgm:cxn modelId="{7D5F554D-3198-4C55-9D73-0C78419A2462}" type="presOf" srcId="{3F14CA18-FB82-43CD-82C7-BABBE4F14364}" destId="{AB130211-18CB-43F2-9543-9690C8D3937F}" srcOrd="0" destOrd="0" presId="urn:microsoft.com/office/officeart/2005/8/layout/lProcess3"/>
    <dgm:cxn modelId="{E5B2F240-5EE3-4C99-9107-13D208D8B8F1}" type="presOf" srcId="{3C2792B8-C0E6-4ED0-B23B-4EA957428DCA}" destId="{203432C2-2330-410D-B2D7-2DBECB52DD6C}" srcOrd="0" destOrd="0" presId="urn:microsoft.com/office/officeart/2005/8/layout/lProcess3"/>
    <dgm:cxn modelId="{C061AFF3-9F7B-479A-A5F0-E4ABF3017007}" type="presOf" srcId="{02FEAC42-CB50-49E1-BAED-EFE90AD2CDE0}" destId="{16F91FC8-97F9-4203-93E1-F4515E8171E0}" srcOrd="0" destOrd="0" presId="urn:microsoft.com/office/officeart/2005/8/layout/lProcess3"/>
    <dgm:cxn modelId="{0832B954-E421-45BF-B4D0-D893058B5E75}" srcId="{3C2792B8-C0E6-4ED0-B23B-4EA957428DCA}" destId="{EB6FD6E3-8C53-4195-A87E-742A73DF583F}" srcOrd="0" destOrd="0" parTransId="{B49E8656-91E6-4F26-9080-A6E063961748}" sibTransId="{B6FD5E04-9A4C-4AC0-8A9D-413EBED40FF7}"/>
    <dgm:cxn modelId="{E1F00D50-AB7D-4C67-B892-53EDC82B8B1A}" type="presOf" srcId="{EB6FD6E3-8C53-4195-A87E-742A73DF583F}" destId="{DD827228-EEB1-40E6-BFDD-DF11D386F038}" srcOrd="0" destOrd="0" presId="urn:microsoft.com/office/officeart/2005/8/layout/lProcess3"/>
    <dgm:cxn modelId="{DCCD79CC-78C4-418B-A6DB-FF3250233163}" srcId="{02FEAC42-CB50-49E1-BAED-EFE90AD2CDE0}" destId="{426B518E-BB72-4302-9A01-DBE49B09676F}" srcOrd="2" destOrd="0" parTransId="{3F62B0C2-2530-432A-9D06-837035E3C8A5}" sibTransId="{8160FD58-FA43-4B38-8674-77F31D4EF47B}"/>
    <dgm:cxn modelId="{A9BA394B-37BC-480A-BD75-598AC0D96AD9}" srcId="{426B518E-BB72-4302-9A01-DBE49B09676F}" destId="{CEDB6F59-E7BA-43D7-9225-63A8B09BD1FD}" srcOrd="0" destOrd="0" parTransId="{5C21C749-7C37-4B92-83CD-56E15A228F9B}" sibTransId="{818E6E46-3CF2-436E-93BF-57BD5DDC646E}"/>
    <dgm:cxn modelId="{81EC8CD9-190D-472C-B582-AE9C94102A52}" type="presOf" srcId="{6696521B-34D0-49B9-8C39-ACFD1A89CCC7}" destId="{BE8C7999-D353-4332-997C-A740B15E32D5}" srcOrd="0" destOrd="0" presId="urn:microsoft.com/office/officeart/2005/8/layout/lProcess3"/>
    <dgm:cxn modelId="{B3DF2617-D2D6-4B48-91A0-70CCBCFA9235}" type="presOf" srcId="{B57F68F5-028E-4080-BDC5-6D79DBA65B98}" destId="{1166FC40-FBF4-4A9F-87E7-BE4C1C53F773}" srcOrd="0" destOrd="0" presId="urn:microsoft.com/office/officeart/2005/8/layout/lProcess3"/>
    <dgm:cxn modelId="{928FE8D7-19D0-46B2-858C-734ED0AFFF8B}" srcId="{02FEAC42-CB50-49E1-BAED-EFE90AD2CDE0}" destId="{3F14CA18-FB82-43CD-82C7-BABBE4F14364}" srcOrd="3" destOrd="0" parTransId="{8B2E2ADE-26D4-4144-B405-7A0E94C5DE2A}" sibTransId="{1A7857DC-D945-4F33-BA31-930EA0E1C385}"/>
    <dgm:cxn modelId="{32C68EBA-71CF-44C4-A5EB-631BEA9C5A23}" srcId="{3F14CA18-FB82-43CD-82C7-BABBE4F14364}" destId="{6696521B-34D0-49B9-8C39-ACFD1A89CCC7}" srcOrd="0" destOrd="0" parTransId="{5BC422C6-8BCE-4D64-9CA7-7483602F3E9A}" sibTransId="{680DA119-0E8D-4DF7-893D-5EFAC4BACEBE}"/>
    <dgm:cxn modelId="{B046537C-E08F-49E7-9DEB-4F2947122E8E}" type="presOf" srcId="{8C8BFB33-6155-43DB-A092-B86F8D11417D}" destId="{8BFC01D5-E1C0-4C09-92EE-9BAAF9AA5F99}" srcOrd="0" destOrd="0" presId="urn:microsoft.com/office/officeart/2005/8/layout/lProcess3"/>
    <dgm:cxn modelId="{F65F37BD-3195-4191-85E7-5BCC545D53F6}" type="presOf" srcId="{426B518E-BB72-4302-9A01-DBE49B09676F}" destId="{FE6FAE6B-03D4-475A-B4B7-B7139A9FE62D}" srcOrd="0" destOrd="0" presId="urn:microsoft.com/office/officeart/2005/8/layout/lProcess3"/>
    <dgm:cxn modelId="{C4617DAD-CEF3-4AA9-94D2-B6A5258C42A2}" srcId="{8C8BFB33-6155-43DB-A092-B86F8D11417D}" destId="{B57F68F5-028E-4080-BDC5-6D79DBA65B98}" srcOrd="0" destOrd="0" parTransId="{D9665D42-087C-419E-B70F-A30EA33872E8}" sibTransId="{2AAE175D-76AF-4FBB-B94D-976DB44651A4}"/>
    <dgm:cxn modelId="{B8D176B7-75E1-48BA-B7CE-80C0D1530F06}" srcId="{02FEAC42-CB50-49E1-BAED-EFE90AD2CDE0}" destId="{8C8BFB33-6155-43DB-A092-B86F8D11417D}" srcOrd="1" destOrd="0" parTransId="{F6A2EFAB-B341-47F1-8084-D5466BBC79C5}" sibTransId="{34F3DD52-418F-41B9-B707-BDBD37A2E951}"/>
    <dgm:cxn modelId="{5D2373AB-6407-4A91-AAD4-95E0093B29FF}" srcId="{02FEAC42-CB50-49E1-BAED-EFE90AD2CDE0}" destId="{3C2792B8-C0E6-4ED0-B23B-4EA957428DCA}" srcOrd="0" destOrd="0" parTransId="{7ACE2081-AED8-43C6-BEB6-240A950B3C29}" sibTransId="{87299C9D-55B5-4491-8100-588E27823352}"/>
    <dgm:cxn modelId="{320460C8-F600-487A-91DF-23528BF22B97}" type="presParOf" srcId="{16F91FC8-97F9-4203-93E1-F4515E8171E0}" destId="{387E5259-A605-4DA0-8E29-E86AAF55FA49}" srcOrd="0" destOrd="0" presId="urn:microsoft.com/office/officeart/2005/8/layout/lProcess3"/>
    <dgm:cxn modelId="{FE468A64-A288-471F-B4D4-F6FFB419CAF6}" type="presParOf" srcId="{387E5259-A605-4DA0-8E29-E86AAF55FA49}" destId="{203432C2-2330-410D-B2D7-2DBECB52DD6C}" srcOrd="0" destOrd="0" presId="urn:microsoft.com/office/officeart/2005/8/layout/lProcess3"/>
    <dgm:cxn modelId="{5F1932C8-C72A-478F-8381-47B756927C59}" type="presParOf" srcId="{387E5259-A605-4DA0-8E29-E86AAF55FA49}" destId="{41FAA24F-A51A-44C3-A20E-5A92264193BA}" srcOrd="1" destOrd="0" presId="urn:microsoft.com/office/officeart/2005/8/layout/lProcess3"/>
    <dgm:cxn modelId="{CA0AEB78-C776-419D-B3CC-744E531B42F0}" type="presParOf" srcId="{387E5259-A605-4DA0-8E29-E86AAF55FA49}" destId="{DD827228-EEB1-40E6-BFDD-DF11D386F038}" srcOrd="2" destOrd="0" presId="urn:microsoft.com/office/officeart/2005/8/layout/lProcess3"/>
    <dgm:cxn modelId="{D4213709-10AD-498E-BB22-A6A759779677}" type="presParOf" srcId="{16F91FC8-97F9-4203-93E1-F4515E8171E0}" destId="{E3F7DBD8-B91D-407D-B950-A9CF37F5E871}" srcOrd="1" destOrd="0" presId="urn:microsoft.com/office/officeart/2005/8/layout/lProcess3"/>
    <dgm:cxn modelId="{BBCFFE39-724C-46A6-BD66-3AEE017BD64F}" type="presParOf" srcId="{16F91FC8-97F9-4203-93E1-F4515E8171E0}" destId="{3BB87835-2D53-46D0-B1FC-2A488B2D0168}" srcOrd="2" destOrd="0" presId="urn:microsoft.com/office/officeart/2005/8/layout/lProcess3"/>
    <dgm:cxn modelId="{E0E54055-FA8E-43CF-A20F-370E1EDAAE85}" type="presParOf" srcId="{3BB87835-2D53-46D0-B1FC-2A488B2D0168}" destId="{8BFC01D5-E1C0-4C09-92EE-9BAAF9AA5F99}" srcOrd="0" destOrd="0" presId="urn:microsoft.com/office/officeart/2005/8/layout/lProcess3"/>
    <dgm:cxn modelId="{964FEF42-CAD0-44A1-890E-0441117FCC4D}" type="presParOf" srcId="{3BB87835-2D53-46D0-B1FC-2A488B2D0168}" destId="{CBB6FCD6-D3EB-411B-BAA8-94CD7E09B3F4}" srcOrd="1" destOrd="0" presId="urn:microsoft.com/office/officeart/2005/8/layout/lProcess3"/>
    <dgm:cxn modelId="{0B8F2309-B1DA-420B-BDEE-628BDA5CA937}" type="presParOf" srcId="{3BB87835-2D53-46D0-B1FC-2A488B2D0168}" destId="{1166FC40-FBF4-4A9F-87E7-BE4C1C53F773}" srcOrd="2" destOrd="0" presId="urn:microsoft.com/office/officeart/2005/8/layout/lProcess3"/>
    <dgm:cxn modelId="{41F60A0C-F29C-4BC4-BF7C-3ABF20E38869}" type="presParOf" srcId="{16F91FC8-97F9-4203-93E1-F4515E8171E0}" destId="{EFB34FB6-09D7-41F8-B60D-5733CD13D7B5}" srcOrd="3" destOrd="0" presId="urn:microsoft.com/office/officeart/2005/8/layout/lProcess3"/>
    <dgm:cxn modelId="{78111761-F9B6-41D5-9BEA-0364E93D810B}" type="presParOf" srcId="{16F91FC8-97F9-4203-93E1-F4515E8171E0}" destId="{92B2393F-FADD-4B7B-B90F-39D32F45D6AA}" srcOrd="4" destOrd="0" presId="urn:microsoft.com/office/officeart/2005/8/layout/lProcess3"/>
    <dgm:cxn modelId="{03C33A4F-FF31-49F5-9363-08EFC0B38ABD}" type="presParOf" srcId="{92B2393F-FADD-4B7B-B90F-39D32F45D6AA}" destId="{FE6FAE6B-03D4-475A-B4B7-B7139A9FE62D}" srcOrd="0" destOrd="0" presId="urn:microsoft.com/office/officeart/2005/8/layout/lProcess3"/>
    <dgm:cxn modelId="{383A2AA3-EBE6-467D-B967-EE50C7F3BAE4}" type="presParOf" srcId="{92B2393F-FADD-4B7B-B90F-39D32F45D6AA}" destId="{24D705A4-3D54-473D-B1B1-7F3F622664D2}" srcOrd="1" destOrd="0" presId="urn:microsoft.com/office/officeart/2005/8/layout/lProcess3"/>
    <dgm:cxn modelId="{8296F194-C36B-4EEA-BB56-6DF7FC98CD99}" type="presParOf" srcId="{92B2393F-FADD-4B7B-B90F-39D32F45D6AA}" destId="{4F0E6A41-00FE-4AA2-93BD-DDAA666AE7B3}" srcOrd="2" destOrd="0" presId="urn:microsoft.com/office/officeart/2005/8/layout/lProcess3"/>
    <dgm:cxn modelId="{F0D3C141-9B2D-4241-BD28-B8055ED0A309}" type="presParOf" srcId="{16F91FC8-97F9-4203-93E1-F4515E8171E0}" destId="{39FE31FB-CBAC-4C74-B095-58511695B736}" srcOrd="5" destOrd="0" presId="urn:microsoft.com/office/officeart/2005/8/layout/lProcess3"/>
    <dgm:cxn modelId="{F6DABB52-7481-4CF0-88F2-979122B250F1}" type="presParOf" srcId="{16F91FC8-97F9-4203-93E1-F4515E8171E0}" destId="{FFA6A35E-AD65-40C0-BA81-4130ADA8B8B9}" srcOrd="6" destOrd="0" presId="urn:microsoft.com/office/officeart/2005/8/layout/lProcess3"/>
    <dgm:cxn modelId="{77FF3AAF-F3D9-4D5B-814A-902488C93628}" type="presParOf" srcId="{FFA6A35E-AD65-40C0-BA81-4130ADA8B8B9}" destId="{AB130211-18CB-43F2-9543-9690C8D3937F}" srcOrd="0" destOrd="0" presId="urn:microsoft.com/office/officeart/2005/8/layout/lProcess3"/>
    <dgm:cxn modelId="{190D3EDB-0889-4434-8121-A28F3E32A3A2}" type="presParOf" srcId="{FFA6A35E-AD65-40C0-BA81-4130ADA8B8B9}" destId="{03F30CBE-64E8-4F75-AABD-D314ADC5EF3D}" srcOrd="1" destOrd="0" presId="urn:microsoft.com/office/officeart/2005/8/layout/lProcess3"/>
    <dgm:cxn modelId="{980B1709-532D-4534-83B0-C1EE47B46405}" type="presParOf" srcId="{FFA6A35E-AD65-40C0-BA81-4130ADA8B8B9}" destId="{BE8C7999-D353-4332-997C-A740B15E32D5}" srcOrd="2" destOrd="0" presId="urn:microsoft.com/office/officeart/2005/8/layout/lProcess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C3D6109-EE59-4A68-A53A-EC68B39D6AB6}" type="doc">
      <dgm:prSet loTypeId="urn:microsoft.com/office/officeart/2005/8/layout/vList4#1" loCatId="list" qsTypeId="urn:microsoft.com/office/officeart/2005/8/quickstyle/simple1" qsCatId="simple" csTypeId="urn:microsoft.com/office/officeart/2005/8/colors/accent5_1" csCatId="accent5" phldr="1"/>
      <dgm:spPr/>
      <dgm:t>
        <a:bodyPr/>
        <a:lstStyle/>
        <a:p>
          <a:endParaRPr lang="hu-HU"/>
        </a:p>
      </dgm:t>
    </dgm:pt>
    <dgm:pt modelId="{F0CBFA81-AC4E-4118-9449-543284BD2A5E}">
      <dgm:prSet phldrT="[Szöveg]" custT="1"/>
      <dgm:spPr/>
      <dgm:t>
        <a:bodyPr/>
        <a:lstStyle/>
        <a:p>
          <a:r>
            <a:rPr lang="hu-HU" sz="2400" b="1" dirty="0">
              <a:solidFill>
                <a:schemeClr val="bg2"/>
              </a:solidFill>
              <a:latin typeface="Arial" pitchFamily="34" charset="0"/>
              <a:cs typeface="Arial" pitchFamily="34" charset="0"/>
            </a:rPr>
            <a:t>1</a:t>
          </a:r>
          <a:r>
            <a:rPr lang="hu-HU" sz="2400" b="1">
              <a:solidFill>
                <a:schemeClr val="bg2"/>
              </a:solidFill>
              <a:latin typeface="Arial" pitchFamily="34" charset="0"/>
              <a:cs typeface="Arial" pitchFamily="34" charset="0"/>
            </a:rPr>
            <a:t>. </a:t>
          </a:r>
          <a:r>
            <a:rPr lang="hu-HU" sz="2400" b="1" smtClean="0">
              <a:solidFill>
                <a:schemeClr val="bg2"/>
              </a:solidFill>
              <a:latin typeface="Arial" pitchFamily="34" charset="0"/>
              <a:cs typeface="Arial" pitchFamily="34" charset="0"/>
            </a:rPr>
            <a:t>Levegővel </a:t>
          </a:r>
          <a:endParaRPr lang="hu-HU" sz="2400" b="1" dirty="0">
            <a:solidFill>
              <a:schemeClr val="bg2"/>
            </a:solidFill>
            <a:latin typeface="Arial" pitchFamily="34" charset="0"/>
            <a:cs typeface="Arial" pitchFamily="34" charset="0"/>
          </a:endParaRPr>
        </a:p>
        <a:p>
          <a:r>
            <a:rPr lang="hu-HU" sz="2400" dirty="0">
              <a:latin typeface="Arial" pitchFamily="34" charset="0"/>
              <a:cs typeface="Arial" pitchFamily="34" charset="0"/>
            </a:rPr>
            <a:t>Nyitott edényben lévő alapanyagba, ételbe</a:t>
          </a:r>
          <a:br>
            <a:rPr lang="hu-HU" sz="2400" dirty="0">
              <a:latin typeface="Arial" pitchFamily="34" charset="0"/>
              <a:cs typeface="Arial" pitchFamily="34" charset="0"/>
            </a:rPr>
          </a:br>
          <a:r>
            <a:rPr lang="hu-HU" sz="2400" dirty="0">
              <a:latin typeface="Arial" pitchFamily="34" charset="0"/>
              <a:cs typeface="Arial" pitchFamily="34" charset="0"/>
            </a:rPr>
            <a:t>bármi belehullhat, beleeshet a levegőből.</a:t>
          </a:r>
        </a:p>
      </dgm:t>
    </dgm:pt>
    <dgm:pt modelId="{7A07B1EC-3AA6-40D8-A814-A8D2CF6011A9}" type="parTrans" cxnId="{9BD2BD02-FD50-41F5-BF53-E0E94F9F385D}">
      <dgm:prSet/>
      <dgm:spPr/>
      <dgm:t>
        <a:bodyPr/>
        <a:lstStyle/>
        <a:p>
          <a:endParaRPr lang="hu-HU" sz="1600">
            <a:latin typeface="Arial" pitchFamily="34" charset="0"/>
            <a:cs typeface="Arial" pitchFamily="34" charset="0"/>
          </a:endParaRPr>
        </a:p>
      </dgm:t>
    </dgm:pt>
    <dgm:pt modelId="{D937BD71-4B8F-4039-B2D9-F4DA41D762E2}" type="sibTrans" cxnId="{9BD2BD02-FD50-41F5-BF53-E0E94F9F385D}">
      <dgm:prSet/>
      <dgm:spPr/>
      <dgm:t>
        <a:bodyPr/>
        <a:lstStyle/>
        <a:p>
          <a:endParaRPr lang="hu-HU" sz="1600">
            <a:latin typeface="Arial" pitchFamily="34" charset="0"/>
            <a:cs typeface="Arial" pitchFamily="34" charset="0"/>
          </a:endParaRPr>
        </a:p>
      </dgm:t>
    </dgm:pt>
    <dgm:pt modelId="{CE89CC9B-1DCA-4915-95BB-DBC75A9DEE03}">
      <dgm:prSet phldrT="[Szöveg]" custT="1"/>
      <dgm:spPr/>
      <dgm:t>
        <a:bodyPr/>
        <a:lstStyle/>
        <a:p>
          <a:r>
            <a:rPr lang="hu-HU" sz="2400" b="1" dirty="0">
              <a:solidFill>
                <a:schemeClr val="bg2"/>
              </a:solidFill>
              <a:latin typeface="Arial" pitchFamily="34" charset="0"/>
              <a:cs typeface="Arial" pitchFamily="34" charset="0"/>
            </a:rPr>
            <a:t>2</a:t>
          </a:r>
          <a:r>
            <a:rPr lang="hu-HU" sz="2400" b="1">
              <a:solidFill>
                <a:schemeClr val="bg2"/>
              </a:solidFill>
              <a:latin typeface="Arial" pitchFamily="34" charset="0"/>
              <a:cs typeface="Arial" pitchFamily="34" charset="0"/>
            </a:rPr>
            <a:t>. </a:t>
          </a:r>
          <a:r>
            <a:rPr lang="hu-HU" sz="2400" b="1" smtClean="0">
              <a:solidFill>
                <a:schemeClr val="bg2"/>
              </a:solidFill>
              <a:latin typeface="Arial" pitchFamily="34" charset="0"/>
              <a:cs typeface="Arial" pitchFamily="34" charset="0"/>
            </a:rPr>
            <a:t>Vízzel</a:t>
          </a:r>
          <a:endParaRPr lang="hu-HU" sz="2400" b="1" dirty="0">
            <a:solidFill>
              <a:schemeClr val="bg2"/>
            </a:solidFill>
            <a:latin typeface="Arial" pitchFamily="34" charset="0"/>
            <a:cs typeface="Arial" pitchFamily="34" charset="0"/>
          </a:endParaRPr>
        </a:p>
        <a:p>
          <a:r>
            <a:rPr lang="hu-HU" sz="2400" dirty="0">
              <a:latin typeface="Arial" pitchFamily="34" charset="0"/>
              <a:cs typeface="Arial" pitchFamily="34" charset="0"/>
            </a:rPr>
            <a:t>Az ételkészítéshez felhasznált víz lehet kémiai anyagtól vagy mikrobáktól szennyezett.</a:t>
          </a:r>
        </a:p>
      </dgm:t>
    </dgm:pt>
    <dgm:pt modelId="{BFDBC443-A5C9-47E2-BCEF-B4672751CF26}" type="parTrans" cxnId="{E2B66AD0-1417-4EBA-B692-56FC1202DADF}">
      <dgm:prSet/>
      <dgm:spPr/>
      <dgm:t>
        <a:bodyPr/>
        <a:lstStyle/>
        <a:p>
          <a:endParaRPr lang="hu-HU" sz="1600">
            <a:latin typeface="Arial" pitchFamily="34" charset="0"/>
            <a:cs typeface="Arial" pitchFamily="34" charset="0"/>
          </a:endParaRPr>
        </a:p>
      </dgm:t>
    </dgm:pt>
    <dgm:pt modelId="{7DD04A69-D637-4729-B548-191C879CF9AE}" type="sibTrans" cxnId="{E2B66AD0-1417-4EBA-B692-56FC1202DADF}">
      <dgm:prSet/>
      <dgm:spPr/>
      <dgm:t>
        <a:bodyPr/>
        <a:lstStyle/>
        <a:p>
          <a:endParaRPr lang="hu-HU" sz="1600">
            <a:latin typeface="Arial" pitchFamily="34" charset="0"/>
            <a:cs typeface="Arial" pitchFamily="34" charset="0"/>
          </a:endParaRPr>
        </a:p>
      </dgm:t>
    </dgm:pt>
    <dgm:pt modelId="{B9511077-89A5-4EB7-970B-BEC54F313653}">
      <dgm:prSet phldrT="[Szöveg]" custT="1"/>
      <dgm:spPr/>
      <dgm:t>
        <a:bodyPr/>
        <a:lstStyle/>
        <a:p>
          <a:r>
            <a:rPr lang="hu-HU" sz="2400" b="1" dirty="0">
              <a:solidFill>
                <a:schemeClr val="bg2"/>
              </a:solidFill>
              <a:latin typeface="Arial" pitchFamily="34" charset="0"/>
              <a:cs typeface="Arial" pitchFamily="34" charset="0"/>
            </a:rPr>
            <a:t>3</a:t>
          </a:r>
          <a:r>
            <a:rPr lang="hu-HU" sz="2400" b="1">
              <a:solidFill>
                <a:schemeClr val="bg2"/>
              </a:solidFill>
              <a:latin typeface="Arial" pitchFamily="34" charset="0"/>
              <a:cs typeface="Arial" pitchFamily="34" charset="0"/>
            </a:rPr>
            <a:t>. </a:t>
          </a:r>
          <a:r>
            <a:rPr lang="hu-HU" sz="2400" b="1" smtClean="0">
              <a:solidFill>
                <a:schemeClr val="bg2"/>
              </a:solidFill>
              <a:latin typeface="Arial" pitchFamily="34" charset="0"/>
              <a:cs typeface="Arial" pitchFamily="34" charset="0"/>
            </a:rPr>
            <a:t>Környezettel</a:t>
          </a:r>
          <a:endParaRPr lang="hu-HU" sz="2400" b="1" dirty="0">
            <a:solidFill>
              <a:schemeClr val="bg2"/>
            </a:solidFill>
            <a:latin typeface="Arial" pitchFamily="34" charset="0"/>
            <a:cs typeface="Arial" pitchFamily="34" charset="0"/>
          </a:endParaRPr>
        </a:p>
        <a:p>
          <a:r>
            <a:rPr lang="hu-HU" sz="2400">
              <a:latin typeface="Arial" pitchFamily="34" charset="0"/>
              <a:cs typeface="Arial" pitchFamily="34" charset="0"/>
            </a:rPr>
            <a:t>Az </a:t>
          </a:r>
          <a:r>
            <a:rPr lang="hu-HU" sz="2400" smtClean="0">
              <a:latin typeface="Arial" pitchFamily="34" charset="0"/>
              <a:cs typeface="Arial" pitchFamily="34" charset="0"/>
            </a:rPr>
            <a:t>élelmiszerekhez tárolásuk során </a:t>
          </a:r>
          <a:r>
            <a:rPr lang="hu-HU" sz="2400" dirty="0">
              <a:latin typeface="Arial" pitchFamily="34" charset="0"/>
              <a:cs typeface="Arial" pitchFamily="34" charset="0"/>
            </a:rPr>
            <a:t>hozzáférnek a környezet mikrobái, </a:t>
          </a:r>
          <a:r>
            <a:rPr lang="hu-HU" sz="2400">
              <a:latin typeface="Arial" pitchFamily="34" charset="0"/>
              <a:cs typeface="Arial" pitchFamily="34" charset="0"/>
            </a:rPr>
            <a:t>a </a:t>
          </a:r>
          <a:r>
            <a:rPr lang="hu-HU" sz="2400" smtClean="0">
              <a:latin typeface="Arial" pitchFamily="34" charset="0"/>
              <a:cs typeface="Arial" pitchFamily="34" charset="0"/>
            </a:rPr>
            <a:t>rovarok és </a:t>
          </a:r>
          <a:r>
            <a:rPr lang="hu-HU" sz="2400" dirty="0">
              <a:latin typeface="Arial" pitchFamily="34" charset="0"/>
              <a:cs typeface="Arial" pitchFamily="34" charset="0"/>
            </a:rPr>
            <a:t>nagyobb állatok.</a:t>
          </a:r>
        </a:p>
      </dgm:t>
    </dgm:pt>
    <dgm:pt modelId="{62031892-ECC3-462F-AD8F-BFF1A9B3291E}" type="parTrans" cxnId="{C597630E-33D8-41E4-815B-DF273D84C9F1}">
      <dgm:prSet/>
      <dgm:spPr/>
      <dgm:t>
        <a:bodyPr/>
        <a:lstStyle/>
        <a:p>
          <a:endParaRPr lang="hu-HU" sz="1600">
            <a:latin typeface="Arial" pitchFamily="34" charset="0"/>
            <a:cs typeface="Arial" pitchFamily="34" charset="0"/>
          </a:endParaRPr>
        </a:p>
      </dgm:t>
    </dgm:pt>
    <dgm:pt modelId="{2A590679-042B-4A6C-9DC4-04CB2689BE4F}" type="sibTrans" cxnId="{C597630E-33D8-41E4-815B-DF273D84C9F1}">
      <dgm:prSet/>
      <dgm:spPr/>
      <dgm:t>
        <a:bodyPr/>
        <a:lstStyle/>
        <a:p>
          <a:endParaRPr lang="hu-HU" sz="1600">
            <a:latin typeface="Arial" pitchFamily="34" charset="0"/>
            <a:cs typeface="Arial" pitchFamily="34" charset="0"/>
          </a:endParaRPr>
        </a:p>
      </dgm:t>
    </dgm:pt>
    <dgm:pt modelId="{5EA46D1E-A29F-42EA-80DF-B45822F1D34D}" type="pres">
      <dgm:prSet presAssocID="{BC3D6109-EE59-4A68-A53A-EC68B39D6AB6}" presName="linear" presStyleCnt="0">
        <dgm:presLayoutVars>
          <dgm:dir/>
          <dgm:resizeHandles val="exact"/>
        </dgm:presLayoutVars>
      </dgm:prSet>
      <dgm:spPr/>
      <dgm:t>
        <a:bodyPr/>
        <a:lstStyle/>
        <a:p>
          <a:endParaRPr lang="en-US"/>
        </a:p>
      </dgm:t>
    </dgm:pt>
    <dgm:pt modelId="{A7781601-8380-40BE-B59D-E75F3D833CE4}" type="pres">
      <dgm:prSet presAssocID="{F0CBFA81-AC4E-4118-9449-543284BD2A5E}" presName="comp" presStyleCnt="0"/>
      <dgm:spPr/>
    </dgm:pt>
    <dgm:pt modelId="{1556137C-B54C-4217-B2F9-C311D0FF3A26}" type="pres">
      <dgm:prSet presAssocID="{F0CBFA81-AC4E-4118-9449-543284BD2A5E}" presName="box" presStyleLbl="node1" presStyleIdx="0" presStyleCnt="3"/>
      <dgm:spPr/>
      <dgm:t>
        <a:bodyPr/>
        <a:lstStyle/>
        <a:p>
          <a:endParaRPr lang="en-US"/>
        </a:p>
      </dgm:t>
    </dgm:pt>
    <dgm:pt modelId="{E1DBA404-106F-41F3-B033-68B483D55C70}" type="pres">
      <dgm:prSet presAssocID="{F0CBFA81-AC4E-4118-9449-543284BD2A5E}" presName="img" presStyleLbl="fgImgPlace1" presStyleIdx="0" presStyleCnt="3"/>
      <dgm:spPr>
        <a:blipFill dpi="0" rotWithShape="0">
          <a:blip xmlns:r="http://schemas.openxmlformats.org/officeDocument/2006/relationships" r:embed="rId1"/>
          <a:srcRect/>
          <a:stretch>
            <a:fillRect l="-17000" t="-7000" r="-17000" b="-9000"/>
          </a:stretch>
        </a:blipFill>
      </dgm:spPr>
    </dgm:pt>
    <dgm:pt modelId="{AFB54F40-4DD2-4F91-8BD6-745AAAD83EC1}" type="pres">
      <dgm:prSet presAssocID="{F0CBFA81-AC4E-4118-9449-543284BD2A5E}" presName="text" presStyleLbl="node1" presStyleIdx="0" presStyleCnt="3">
        <dgm:presLayoutVars>
          <dgm:bulletEnabled val="1"/>
        </dgm:presLayoutVars>
      </dgm:prSet>
      <dgm:spPr/>
      <dgm:t>
        <a:bodyPr/>
        <a:lstStyle/>
        <a:p>
          <a:endParaRPr lang="en-US"/>
        </a:p>
      </dgm:t>
    </dgm:pt>
    <dgm:pt modelId="{83086887-19C8-4DCD-9C07-1FF068A2562E}" type="pres">
      <dgm:prSet presAssocID="{D937BD71-4B8F-4039-B2D9-F4DA41D762E2}" presName="spacer" presStyleCnt="0"/>
      <dgm:spPr/>
    </dgm:pt>
    <dgm:pt modelId="{CAAAB01A-4BE4-4135-835D-C4CB78D67F77}" type="pres">
      <dgm:prSet presAssocID="{CE89CC9B-1DCA-4915-95BB-DBC75A9DEE03}" presName="comp" presStyleCnt="0"/>
      <dgm:spPr/>
    </dgm:pt>
    <dgm:pt modelId="{F36ED790-8BE4-4235-B703-C0C551B0A75B}" type="pres">
      <dgm:prSet presAssocID="{CE89CC9B-1DCA-4915-95BB-DBC75A9DEE03}" presName="box" presStyleLbl="node1" presStyleIdx="1" presStyleCnt="3"/>
      <dgm:spPr/>
      <dgm:t>
        <a:bodyPr/>
        <a:lstStyle/>
        <a:p>
          <a:endParaRPr lang="en-US"/>
        </a:p>
      </dgm:t>
    </dgm:pt>
    <dgm:pt modelId="{B89332DE-E153-4C20-B8FE-390F58E1DA9F}" type="pres">
      <dgm:prSet presAssocID="{CE89CC9B-1DCA-4915-95BB-DBC75A9DEE03}" presName="img" presStyleLbl="fgImgPlace1" presStyleIdx="1" presStyleCnt="3"/>
      <dgm:spPr>
        <a:blipFill dpi="0" rotWithShape="0">
          <a:blip xmlns:r="http://schemas.openxmlformats.org/officeDocument/2006/relationships" r:embed="rId2"/>
          <a:srcRect/>
          <a:stretch>
            <a:fillRect l="-5000" t="-16000" r="-4000" b="-34000"/>
          </a:stretch>
        </a:blipFill>
      </dgm:spPr>
    </dgm:pt>
    <dgm:pt modelId="{45DAA959-BE45-49EF-94D3-55CD67C17546}" type="pres">
      <dgm:prSet presAssocID="{CE89CC9B-1DCA-4915-95BB-DBC75A9DEE03}" presName="text" presStyleLbl="node1" presStyleIdx="1" presStyleCnt="3">
        <dgm:presLayoutVars>
          <dgm:bulletEnabled val="1"/>
        </dgm:presLayoutVars>
      </dgm:prSet>
      <dgm:spPr/>
      <dgm:t>
        <a:bodyPr/>
        <a:lstStyle/>
        <a:p>
          <a:endParaRPr lang="en-US"/>
        </a:p>
      </dgm:t>
    </dgm:pt>
    <dgm:pt modelId="{2B88E37D-05C3-4B67-BE8C-79E47E27E1C7}" type="pres">
      <dgm:prSet presAssocID="{7DD04A69-D637-4729-B548-191C879CF9AE}" presName="spacer" presStyleCnt="0"/>
      <dgm:spPr/>
    </dgm:pt>
    <dgm:pt modelId="{ABBD95FD-5ACD-4F19-ACE2-CC59EFBD624B}" type="pres">
      <dgm:prSet presAssocID="{B9511077-89A5-4EB7-970B-BEC54F313653}" presName="comp" presStyleCnt="0"/>
      <dgm:spPr/>
    </dgm:pt>
    <dgm:pt modelId="{C94CB3CD-E711-4761-B135-65B82B031D85}" type="pres">
      <dgm:prSet presAssocID="{B9511077-89A5-4EB7-970B-BEC54F313653}" presName="box" presStyleLbl="node1" presStyleIdx="2" presStyleCnt="3"/>
      <dgm:spPr/>
      <dgm:t>
        <a:bodyPr/>
        <a:lstStyle/>
        <a:p>
          <a:endParaRPr lang="en-US"/>
        </a:p>
      </dgm:t>
    </dgm:pt>
    <dgm:pt modelId="{92802117-920E-42D7-8FEC-BEA2DDA89C3E}" type="pres">
      <dgm:prSet presAssocID="{B9511077-89A5-4EB7-970B-BEC54F313653}" presName="img" presStyleLbl="fgImgPlace1" presStyleIdx="2" presStyleCnt="3"/>
      <dgm:spPr>
        <a:blipFill dpi="0" rotWithShape="0">
          <a:blip xmlns:r="http://schemas.openxmlformats.org/officeDocument/2006/relationships" r:embed="rId3"/>
          <a:srcRect/>
          <a:stretch>
            <a:fillRect l="15000" t="-15000" r="20000" b="7000"/>
          </a:stretch>
        </a:blipFill>
      </dgm:spPr>
    </dgm:pt>
    <dgm:pt modelId="{70F1CEDC-F147-4306-9398-051F30747F5C}" type="pres">
      <dgm:prSet presAssocID="{B9511077-89A5-4EB7-970B-BEC54F313653}" presName="text" presStyleLbl="node1" presStyleIdx="2" presStyleCnt="3">
        <dgm:presLayoutVars>
          <dgm:bulletEnabled val="1"/>
        </dgm:presLayoutVars>
      </dgm:prSet>
      <dgm:spPr/>
      <dgm:t>
        <a:bodyPr/>
        <a:lstStyle/>
        <a:p>
          <a:endParaRPr lang="en-US"/>
        </a:p>
      </dgm:t>
    </dgm:pt>
  </dgm:ptLst>
  <dgm:cxnLst>
    <dgm:cxn modelId="{C88FFC68-2FEA-4446-94AD-9FAA0FAE4562}" type="presOf" srcId="{BC3D6109-EE59-4A68-A53A-EC68B39D6AB6}" destId="{5EA46D1E-A29F-42EA-80DF-B45822F1D34D}" srcOrd="0" destOrd="0" presId="urn:microsoft.com/office/officeart/2005/8/layout/vList4#1"/>
    <dgm:cxn modelId="{279E0295-E0EF-4834-A796-31B6668F9CDF}" type="presOf" srcId="{F0CBFA81-AC4E-4118-9449-543284BD2A5E}" destId="{1556137C-B54C-4217-B2F9-C311D0FF3A26}" srcOrd="0" destOrd="0" presId="urn:microsoft.com/office/officeart/2005/8/layout/vList4#1"/>
    <dgm:cxn modelId="{E2B66AD0-1417-4EBA-B692-56FC1202DADF}" srcId="{BC3D6109-EE59-4A68-A53A-EC68B39D6AB6}" destId="{CE89CC9B-1DCA-4915-95BB-DBC75A9DEE03}" srcOrd="1" destOrd="0" parTransId="{BFDBC443-A5C9-47E2-BCEF-B4672751CF26}" sibTransId="{7DD04A69-D637-4729-B548-191C879CF9AE}"/>
    <dgm:cxn modelId="{E0941DE3-DA45-4F7B-A6E4-50800BEA6E77}" type="presOf" srcId="{B9511077-89A5-4EB7-970B-BEC54F313653}" destId="{70F1CEDC-F147-4306-9398-051F30747F5C}" srcOrd="1" destOrd="0" presId="urn:microsoft.com/office/officeart/2005/8/layout/vList4#1"/>
    <dgm:cxn modelId="{ABBBD8C6-170F-4545-A7F0-5BB83600E03D}" type="presOf" srcId="{CE89CC9B-1DCA-4915-95BB-DBC75A9DEE03}" destId="{F36ED790-8BE4-4235-B703-C0C551B0A75B}" srcOrd="0" destOrd="0" presId="urn:microsoft.com/office/officeart/2005/8/layout/vList4#1"/>
    <dgm:cxn modelId="{AD196B44-32AA-46AF-804E-EB96113E85DD}" type="presOf" srcId="{B9511077-89A5-4EB7-970B-BEC54F313653}" destId="{C94CB3CD-E711-4761-B135-65B82B031D85}" srcOrd="0" destOrd="0" presId="urn:microsoft.com/office/officeart/2005/8/layout/vList4#1"/>
    <dgm:cxn modelId="{9BD2BD02-FD50-41F5-BF53-E0E94F9F385D}" srcId="{BC3D6109-EE59-4A68-A53A-EC68B39D6AB6}" destId="{F0CBFA81-AC4E-4118-9449-543284BD2A5E}" srcOrd="0" destOrd="0" parTransId="{7A07B1EC-3AA6-40D8-A814-A8D2CF6011A9}" sibTransId="{D937BD71-4B8F-4039-B2D9-F4DA41D762E2}"/>
    <dgm:cxn modelId="{C597630E-33D8-41E4-815B-DF273D84C9F1}" srcId="{BC3D6109-EE59-4A68-A53A-EC68B39D6AB6}" destId="{B9511077-89A5-4EB7-970B-BEC54F313653}" srcOrd="2" destOrd="0" parTransId="{62031892-ECC3-462F-AD8F-BFF1A9B3291E}" sibTransId="{2A590679-042B-4A6C-9DC4-04CB2689BE4F}"/>
    <dgm:cxn modelId="{BE5EBDC3-E070-431D-BC2B-B6855EB7D65E}" type="presOf" srcId="{F0CBFA81-AC4E-4118-9449-543284BD2A5E}" destId="{AFB54F40-4DD2-4F91-8BD6-745AAAD83EC1}" srcOrd="1" destOrd="0" presId="urn:microsoft.com/office/officeart/2005/8/layout/vList4#1"/>
    <dgm:cxn modelId="{38C25D8E-6586-4E7E-8FA6-DB889E18E1AF}" type="presOf" srcId="{CE89CC9B-1DCA-4915-95BB-DBC75A9DEE03}" destId="{45DAA959-BE45-49EF-94D3-55CD67C17546}" srcOrd="1" destOrd="0" presId="urn:microsoft.com/office/officeart/2005/8/layout/vList4#1"/>
    <dgm:cxn modelId="{1D013D84-9B63-47BF-90F3-644341AA8837}" type="presParOf" srcId="{5EA46D1E-A29F-42EA-80DF-B45822F1D34D}" destId="{A7781601-8380-40BE-B59D-E75F3D833CE4}" srcOrd="0" destOrd="0" presId="urn:microsoft.com/office/officeart/2005/8/layout/vList4#1"/>
    <dgm:cxn modelId="{BDA0EC09-09B5-4C63-A014-6C4B93673B68}" type="presParOf" srcId="{A7781601-8380-40BE-B59D-E75F3D833CE4}" destId="{1556137C-B54C-4217-B2F9-C311D0FF3A26}" srcOrd="0" destOrd="0" presId="urn:microsoft.com/office/officeart/2005/8/layout/vList4#1"/>
    <dgm:cxn modelId="{ECD53401-DF2C-4606-8668-6CF9690DDBD8}" type="presParOf" srcId="{A7781601-8380-40BE-B59D-E75F3D833CE4}" destId="{E1DBA404-106F-41F3-B033-68B483D55C70}" srcOrd="1" destOrd="0" presId="urn:microsoft.com/office/officeart/2005/8/layout/vList4#1"/>
    <dgm:cxn modelId="{5C374F8B-AAD5-4A89-BD60-8CDA34BE2A24}" type="presParOf" srcId="{A7781601-8380-40BE-B59D-E75F3D833CE4}" destId="{AFB54F40-4DD2-4F91-8BD6-745AAAD83EC1}" srcOrd="2" destOrd="0" presId="urn:microsoft.com/office/officeart/2005/8/layout/vList4#1"/>
    <dgm:cxn modelId="{09CA6B19-BB55-410F-9C5D-7524773E9C46}" type="presParOf" srcId="{5EA46D1E-A29F-42EA-80DF-B45822F1D34D}" destId="{83086887-19C8-4DCD-9C07-1FF068A2562E}" srcOrd="1" destOrd="0" presId="urn:microsoft.com/office/officeart/2005/8/layout/vList4#1"/>
    <dgm:cxn modelId="{9473CD17-2BA5-4940-992A-CC277B3AD264}" type="presParOf" srcId="{5EA46D1E-A29F-42EA-80DF-B45822F1D34D}" destId="{CAAAB01A-4BE4-4135-835D-C4CB78D67F77}" srcOrd="2" destOrd="0" presId="urn:microsoft.com/office/officeart/2005/8/layout/vList4#1"/>
    <dgm:cxn modelId="{EB99578F-D1EA-4ED7-89FF-84EA5090B6E4}" type="presParOf" srcId="{CAAAB01A-4BE4-4135-835D-C4CB78D67F77}" destId="{F36ED790-8BE4-4235-B703-C0C551B0A75B}" srcOrd="0" destOrd="0" presId="urn:microsoft.com/office/officeart/2005/8/layout/vList4#1"/>
    <dgm:cxn modelId="{754002E2-6114-489F-9361-F54B3A8B81FF}" type="presParOf" srcId="{CAAAB01A-4BE4-4135-835D-C4CB78D67F77}" destId="{B89332DE-E153-4C20-B8FE-390F58E1DA9F}" srcOrd="1" destOrd="0" presId="urn:microsoft.com/office/officeart/2005/8/layout/vList4#1"/>
    <dgm:cxn modelId="{A4D7F66D-13B4-4162-A8F5-6AA9E35C9E48}" type="presParOf" srcId="{CAAAB01A-4BE4-4135-835D-C4CB78D67F77}" destId="{45DAA959-BE45-49EF-94D3-55CD67C17546}" srcOrd="2" destOrd="0" presId="urn:microsoft.com/office/officeart/2005/8/layout/vList4#1"/>
    <dgm:cxn modelId="{83EE856F-74D4-45E2-BBCD-D6F2D1B03758}" type="presParOf" srcId="{5EA46D1E-A29F-42EA-80DF-B45822F1D34D}" destId="{2B88E37D-05C3-4B67-BE8C-79E47E27E1C7}" srcOrd="3" destOrd="0" presId="urn:microsoft.com/office/officeart/2005/8/layout/vList4#1"/>
    <dgm:cxn modelId="{0A4011AE-6E72-453F-A90E-1F423D4FC7E0}" type="presParOf" srcId="{5EA46D1E-A29F-42EA-80DF-B45822F1D34D}" destId="{ABBD95FD-5ACD-4F19-ACE2-CC59EFBD624B}" srcOrd="4" destOrd="0" presId="urn:microsoft.com/office/officeart/2005/8/layout/vList4#1"/>
    <dgm:cxn modelId="{8E72FCD1-468F-447F-A67C-8B282862ABCA}" type="presParOf" srcId="{ABBD95FD-5ACD-4F19-ACE2-CC59EFBD624B}" destId="{C94CB3CD-E711-4761-B135-65B82B031D85}" srcOrd="0" destOrd="0" presId="urn:microsoft.com/office/officeart/2005/8/layout/vList4#1"/>
    <dgm:cxn modelId="{21433AA6-CDC6-4516-BD7A-B526FF220581}" type="presParOf" srcId="{ABBD95FD-5ACD-4F19-ACE2-CC59EFBD624B}" destId="{92802117-920E-42D7-8FEC-BEA2DDA89C3E}" srcOrd="1" destOrd="0" presId="urn:microsoft.com/office/officeart/2005/8/layout/vList4#1"/>
    <dgm:cxn modelId="{F3EBA309-C38D-4C2A-8828-6E3E86420E10}" type="presParOf" srcId="{ABBD95FD-5ACD-4F19-ACE2-CC59EFBD624B}" destId="{70F1CEDC-F147-4306-9398-051F30747F5C}" srcOrd="2" destOrd="0" presId="urn:microsoft.com/office/officeart/2005/8/layout/vList4#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C3D6109-EE59-4A68-A53A-EC68B39D6AB6}" type="doc">
      <dgm:prSet loTypeId="urn:microsoft.com/office/officeart/2005/8/layout/vList4#2" loCatId="list" qsTypeId="urn:microsoft.com/office/officeart/2005/8/quickstyle/simple1" qsCatId="simple" csTypeId="urn:microsoft.com/office/officeart/2005/8/colors/accent5_1" csCatId="accent5" phldr="1"/>
      <dgm:spPr/>
      <dgm:t>
        <a:bodyPr/>
        <a:lstStyle/>
        <a:p>
          <a:endParaRPr lang="hu-HU"/>
        </a:p>
      </dgm:t>
    </dgm:pt>
    <dgm:pt modelId="{F0CBFA81-AC4E-4118-9449-543284BD2A5E}">
      <dgm:prSet phldrT="[Szöveg]" custT="1"/>
      <dgm:spPr/>
      <dgm:t>
        <a:bodyPr/>
        <a:lstStyle/>
        <a:p>
          <a:pPr>
            <a:lnSpc>
              <a:spcPct val="100000"/>
            </a:lnSpc>
            <a:spcAft>
              <a:spcPts val="600"/>
            </a:spcAft>
          </a:pPr>
          <a:r>
            <a:rPr lang="hu-HU" sz="2400" b="1" dirty="0">
              <a:solidFill>
                <a:schemeClr val="bg2"/>
              </a:solidFill>
              <a:latin typeface="Arial" pitchFamily="34" charset="0"/>
              <a:cs typeface="Arial" pitchFamily="34" charset="0"/>
            </a:rPr>
            <a:t>4</a:t>
          </a:r>
          <a:r>
            <a:rPr lang="hu-HU" sz="2400" b="1">
              <a:solidFill>
                <a:schemeClr val="bg2"/>
              </a:solidFill>
              <a:latin typeface="Arial" pitchFamily="34" charset="0"/>
              <a:cs typeface="Arial" pitchFamily="34" charset="0"/>
            </a:rPr>
            <a:t>. </a:t>
          </a:r>
          <a:r>
            <a:rPr lang="hu-HU" sz="2400" b="1" smtClean="0">
              <a:solidFill>
                <a:schemeClr val="bg2"/>
              </a:solidFill>
              <a:latin typeface="Arial" pitchFamily="34" charset="0"/>
              <a:cs typeface="Arial" pitchFamily="34" charset="0"/>
            </a:rPr>
            <a:t>Eszközökkel, edényekkel</a:t>
          </a:r>
          <a:endParaRPr lang="hu-HU" sz="2400" b="1" dirty="0">
            <a:solidFill>
              <a:schemeClr val="bg2"/>
            </a:solidFill>
            <a:latin typeface="Arial" pitchFamily="34" charset="0"/>
            <a:cs typeface="Arial" pitchFamily="34" charset="0"/>
          </a:endParaRPr>
        </a:p>
        <a:p>
          <a:pPr>
            <a:lnSpc>
              <a:spcPct val="100000"/>
            </a:lnSpc>
            <a:spcAft>
              <a:spcPts val="600"/>
            </a:spcAft>
          </a:pPr>
          <a:r>
            <a:rPr lang="hu-HU" sz="2400" dirty="0">
              <a:latin typeface="Arial" pitchFamily="34" charset="0"/>
              <a:cs typeface="Arial" pitchFamily="34" charset="0"/>
            </a:rPr>
            <a:t>Ha koszosak, zsírosak, szennyeződés </a:t>
          </a:r>
          <a:r>
            <a:rPr lang="hu-HU" sz="2400">
              <a:latin typeface="Arial" pitchFamily="34" charset="0"/>
              <a:cs typeface="Arial" pitchFamily="34" charset="0"/>
            </a:rPr>
            <a:t>kerülhet </a:t>
          </a:r>
          <a:r>
            <a:rPr lang="hu-HU" sz="2400" smtClean="0">
              <a:latin typeface="Arial" pitchFamily="34" charset="0"/>
              <a:cs typeface="Arial" pitchFamily="34" charset="0"/>
            </a:rPr>
            <a:t>az edényről az </a:t>
          </a:r>
          <a:r>
            <a:rPr lang="hu-HU" sz="2400" dirty="0">
              <a:latin typeface="Arial" pitchFamily="34" charset="0"/>
              <a:cs typeface="Arial" pitchFamily="34" charset="0"/>
            </a:rPr>
            <a:t>ételbe.</a:t>
          </a:r>
        </a:p>
      </dgm:t>
    </dgm:pt>
    <dgm:pt modelId="{7A07B1EC-3AA6-40D8-A814-A8D2CF6011A9}" type="parTrans" cxnId="{9BD2BD02-FD50-41F5-BF53-E0E94F9F385D}">
      <dgm:prSet/>
      <dgm:spPr/>
      <dgm:t>
        <a:bodyPr/>
        <a:lstStyle/>
        <a:p>
          <a:endParaRPr lang="hu-HU" sz="1600">
            <a:latin typeface="Arial" pitchFamily="34" charset="0"/>
            <a:cs typeface="Arial" pitchFamily="34" charset="0"/>
          </a:endParaRPr>
        </a:p>
      </dgm:t>
    </dgm:pt>
    <dgm:pt modelId="{D937BD71-4B8F-4039-B2D9-F4DA41D762E2}" type="sibTrans" cxnId="{9BD2BD02-FD50-41F5-BF53-E0E94F9F385D}">
      <dgm:prSet/>
      <dgm:spPr/>
      <dgm:t>
        <a:bodyPr/>
        <a:lstStyle/>
        <a:p>
          <a:endParaRPr lang="hu-HU" sz="1600">
            <a:latin typeface="Arial" pitchFamily="34" charset="0"/>
            <a:cs typeface="Arial" pitchFamily="34" charset="0"/>
          </a:endParaRPr>
        </a:p>
      </dgm:t>
    </dgm:pt>
    <dgm:pt modelId="{CE89CC9B-1DCA-4915-95BB-DBC75A9DEE03}">
      <dgm:prSet phldrT="[Szöveg]" custT="1"/>
      <dgm:spPr/>
      <dgm:t>
        <a:bodyPr/>
        <a:lstStyle/>
        <a:p>
          <a:pPr>
            <a:spcAft>
              <a:spcPts val="600"/>
            </a:spcAft>
          </a:pPr>
          <a:r>
            <a:rPr lang="hu-HU" sz="2400" b="1" dirty="0">
              <a:solidFill>
                <a:schemeClr val="bg2"/>
              </a:solidFill>
              <a:latin typeface="Arial" pitchFamily="34" charset="0"/>
              <a:cs typeface="Arial" pitchFamily="34" charset="0"/>
            </a:rPr>
            <a:t>5</a:t>
          </a:r>
          <a:r>
            <a:rPr lang="hu-HU" sz="2400" b="1">
              <a:solidFill>
                <a:schemeClr val="bg2"/>
              </a:solidFill>
              <a:latin typeface="Arial" pitchFamily="34" charset="0"/>
              <a:cs typeface="Arial" pitchFamily="34" charset="0"/>
            </a:rPr>
            <a:t>. </a:t>
          </a:r>
          <a:r>
            <a:rPr lang="hu-HU" sz="2400" b="1" smtClean="0">
              <a:solidFill>
                <a:schemeClr val="bg2"/>
              </a:solidFill>
              <a:latin typeface="Arial" pitchFamily="34" charset="0"/>
              <a:cs typeface="Arial" pitchFamily="34" charset="0"/>
            </a:rPr>
            <a:t>Vegyszerekkel: </a:t>
          </a:r>
          <a:r>
            <a:rPr lang="hu-HU" sz="2400" b="1" dirty="0">
              <a:solidFill>
                <a:schemeClr val="bg2"/>
              </a:solidFill>
              <a:latin typeface="Arial" pitchFamily="34" charset="0"/>
              <a:cs typeface="Arial" pitchFamily="34" charset="0"/>
            </a:rPr>
            <a:t>tisztítószerek, fertőtlenítőszerek </a:t>
          </a:r>
        </a:p>
        <a:p>
          <a:pPr>
            <a:spcAft>
              <a:spcPts val="600"/>
            </a:spcAft>
          </a:pPr>
          <a:r>
            <a:rPr lang="hu-HU" sz="2400" dirty="0">
              <a:latin typeface="Arial" pitchFamily="34" charset="0"/>
              <a:cs typeface="Arial" pitchFamily="34" charset="0"/>
            </a:rPr>
            <a:t>A nem alaposan leöblített edényekről, felületekről mérgező vegyi anyagok juthatnak az ételbe.</a:t>
          </a:r>
          <a:r>
            <a:rPr lang="hu-HU" sz="2400" b="1" dirty="0">
              <a:latin typeface="Arial" pitchFamily="34" charset="0"/>
              <a:cs typeface="Arial" pitchFamily="34" charset="0"/>
            </a:rPr>
            <a:t> </a:t>
          </a:r>
        </a:p>
      </dgm:t>
    </dgm:pt>
    <dgm:pt modelId="{BFDBC443-A5C9-47E2-BCEF-B4672751CF26}" type="parTrans" cxnId="{E2B66AD0-1417-4EBA-B692-56FC1202DADF}">
      <dgm:prSet/>
      <dgm:spPr/>
      <dgm:t>
        <a:bodyPr/>
        <a:lstStyle/>
        <a:p>
          <a:endParaRPr lang="hu-HU" sz="1600">
            <a:latin typeface="Arial" pitchFamily="34" charset="0"/>
            <a:cs typeface="Arial" pitchFamily="34" charset="0"/>
          </a:endParaRPr>
        </a:p>
      </dgm:t>
    </dgm:pt>
    <dgm:pt modelId="{7DD04A69-D637-4729-B548-191C879CF9AE}" type="sibTrans" cxnId="{E2B66AD0-1417-4EBA-B692-56FC1202DADF}">
      <dgm:prSet/>
      <dgm:spPr/>
      <dgm:t>
        <a:bodyPr/>
        <a:lstStyle/>
        <a:p>
          <a:endParaRPr lang="hu-HU" sz="1600">
            <a:latin typeface="Arial" pitchFamily="34" charset="0"/>
            <a:cs typeface="Arial" pitchFamily="34" charset="0"/>
          </a:endParaRPr>
        </a:p>
      </dgm:t>
    </dgm:pt>
    <dgm:pt modelId="{B9511077-89A5-4EB7-970B-BEC54F313653}">
      <dgm:prSet phldrT="[Szöveg]" custT="1"/>
      <dgm:spPr/>
      <dgm:t>
        <a:bodyPr/>
        <a:lstStyle/>
        <a:p>
          <a:r>
            <a:rPr lang="hu-HU" sz="2400" b="1" dirty="0">
              <a:solidFill>
                <a:schemeClr val="bg2"/>
              </a:solidFill>
              <a:latin typeface="Arial" pitchFamily="34" charset="0"/>
              <a:cs typeface="Arial" pitchFamily="34" charset="0"/>
            </a:rPr>
            <a:t>6. Vendég, dolgozó</a:t>
          </a:r>
        </a:p>
        <a:p>
          <a:r>
            <a:rPr lang="hu-HU" sz="2400" dirty="0">
              <a:latin typeface="Arial" pitchFamily="34" charset="0"/>
              <a:cs typeface="Arial" pitchFamily="34" charset="0"/>
            </a:rPr>
            <a:t>Az emberről hajszálak, korpa, váladék kerülhet az ételbe.</a:t>
          </a:r>
        </a:p>
      </dgm:t>
    </dgm:pt>
    <dgm:pt modelId="{62031892-ECC3-462F-AD8F-BFF1A9B3291E}" type="parTrans" cxnId="{C597630E-33D8-41E4-815B-DF273D84C9F1}">
      <dgm:prSet/>
      <dgm:spPr/>
      <dgm:t>
        <a:bodyPr/>
        <a:lstStyle/>
        <a:p>
          <a:endParaRPr lang="hu-HU" sz="1600">
            <a:latin typeface="Arial" pitchFamily="34" charset="0"/>
            <a:cs typeface="Arial" pitchFamily="34" charset="0"/>
          </a:endParaRPr>
        </a:p>
      </dgm:t>
    </dgm:pt>
    <dgm:pt modelId="{2A590679-042B-4A6C-9DC4-04CB2689BE4F}" type="sibTrans" cxnId="{C597630E-33D8-41E4-815B-DF273D84C9F1}">
      <dgm:prSet/>
      <dgm:spPr/>
      <dgm:t>
        <a:bodyPr/>
        <a:lstStyle/>
        <a:p>
          <a:endParaRPr lang="hu-HU" sz="1600">
            <a:latin typeface="Arial" pitchFamily="34" charset="0"/>
            <a:cs typeface="Arial" pitchFamily="34" charset="0"/>
          </a:endParaRPr>
        </a:p>
      </dgm:t>
    </dgm:pt>
    <dgm:pt modelId="{5EA46D1E-A29F-42EA-80DF-B45822F1D34D}" type="pres">
      <dgm:prSet presAssocID="{BC3D6109-EE59-4A68-A53A-EC68B39D6AB6}" presName="linear" presStyleCnt="0">
        <dgm:presLayoutVars>
          <dgm:dir/>
          <dgm:resizeHandles val="exact"/>
        </dgm:presLayoutVars>
      </dgm:prSet>
      <dgm:spPr/>
      <dgm:t>
        <a:bodyPr/>
        <a:lstStyle/>
        <a:p>
          <a:endParaRPr lang="en-US"/>
        </a:p>
      </dgm:t>
    </dgm:pt>
    <dgm:pt modelId="{A7781601-8380-40BE-B59D-E75F3D833CE4}" type="pres">
      <dgm:prSet presAssocID="{F0CBFA81-AC4E-4118-9449-543284BD2A5E}" presName="comp" presStyleCnt="0"/>
      <dgm:spPr/>
    </dgm:pt>
    <dgm:pt modelId="{1556137C-B54C-4217-B2F9-C311D0FF3A26}" type="pres">
      <dgm:prSet presAssocID="{F0CBFA81-AC4E-4118-9449-543284BD2A5E}" presName="box" presStyleLbl="node1" presStyleIdx="0" presStyleCnt="3"/>
      <dgm:spPr/>
      <dgm:t>
        <a:bodyPr/>
        <a:lstStyle/>
        <a:p>
          <a:endParaRPr lang="en-US"/>
        </a:p>
      </dgm:t>
    </dgm:pt>
    <dgm:pt modelId="{E1DBA404-106F-41F3-B033-68B483D55C70}" type="pres">
      <dgm:prSet presAssocID="{F0CBFA81-AC4E-4118-9449-543284BD2A5E}" presName="img" presStyleLbl="fgImgPlace1" presStyleIdx="0" presStyleCnt="3"/>
      <dgm:spPr>
        <a:blipFill dpi="0" rotWithShape="0">
          <a:blip xmlns:r="http://schemas.openxmlformats.org/officeDocument/2006/relationships" r:embed="rId1"/>
          <a:srcRect/>
          <a:stretch>
            <a:fillRect l="3000" t="8000" r="11000" b="3000"/>
          </a:stretch>
        </a:blipFill>
      </dgm:spPr>
    </dgm:pt>
    <dgm:pt modelId="{AFB54F40-4DD2-4F91-8BD6-745AAAD83EC1}" type="pres">
      <dgm:prSet presAssocID="{F0CBFA81-AC4E-4118-9449-543284BD2A5E}" presName="text" presStyleLbl="node1" presStyleIdx="0" presStyleCnt="3">
        <dgm:presLayoutVars>
          <dgm:bulletEnabled val="1"/>
        </dgm:presLayoutVars>
      </dgm:prSet>
      <dgm:spPr/>
      <dgm:t>
        <a:bodyPr/>
        <a:lstStyle/>
        <a:p>
          <a:endParaRPr lang="en-US"/>
        </a:p>
      </dgm:t>
    </dgm:pt>
    <dgm:pt modelId="{83086887-19C8-4DCD-9C07-1FF068A2562E}" type="pres">
      <dgm:prSet presAssocID="{D937BD71-4B8F-4039-B2D9-F4DA41D762E2}" presName="spacer" presStyleCnt="0"/>
      <dgm:spPr/>
    </dgm:pt>
    <dgm:pt modelId="{CAAAB01A-4BE4-4135-835D-C4CB78D67F77}" type="pres">
      <dgm:prSet presAssocID="{CE89CC9B-1DCA-4915-95BB-DBC75A9DEE03}" presName="comp" presStyleCnt="0"/>
      <dgm:spPr/>
    </dgm:pt>
    <dgm:pt modelId="{F36ED790-8BE4-4235-B703-C0C551B0A75B}" type="pres">
      <dgm:prSet presAssocID="{CE89CC9B-1DCA-4915-95BB-DBC75A9DEE03}" presName="box" presStyleLbl="node1" presStyleIdx="1" presStyleCnt="3" custLinFactNeighborX="-5146" custLinFactNeighborY="3438"/>
      <dgm:spPr/>
      <dgm:t>
        <a:bodyPr/>
        <a:lstStyle/>
        <a:p>
          <a:endParaRPr lang="en-US"/>
        </a:p>
      </dgm:t>
    </dgm:pt>
    <dgm:pt modelId="{B89332DE-E153-4C20-B8FE-390F58E1DA9F}" type="pres">
      <dgm:prSet presAssocID="{CE89CC9B-1DCA-4915-95BB-DBC75A9DEE03}" presName="img" presStyleLbl="fgImgPlace1" presStyleIdx="1" presStyleCnt="3"/>
      <dgm:spPr>
        <a:blipFill dpi="0" rotWithShape="0">
          <a:blip xmlns:r="http://schemas.openxmlformats.org/officeDocument/2006/relationships" r:embed="rId2"/>
          <a:srcRect/>
          <a:stretch>
            <a:fillRect l="-5000" t="-16000" r="-4000" b="-34000"/>
          </a:stretch>
        </a:blipFill>
      </dgm:spPr>
    </dgm:pt>
    <dgm:pt modelId="{45DAA959-BE45-49EF-94D3-55CD67C17546}" type="pres">
      <dgm:prSet presAssocID="{CE89CC9B-1DCA-4915-95BB-DBC75A9DEE03}" presName="text" presStyleLbl="node1" presStyleIdx="1" presStyleCnt="3">
        <dgm:presLayoutVars>
          <dgm:bulletEnabled val="1"/>
        </dgm:presLayoutVars>
      </dgm:prSet>
      <dgm:spPr/>
      <dgm:t>
        <a:bodyPr/>
        <a:lstStyle/>
        <a:p>
          <a:endParaRPr lang="en-US"/>
        </a:p>
      </dgm:t>
    </dgm:pt>
    <dgm:pt modelId="{2B88E37D-05C3-4B67-BE8C-79E47E27E1C7}" type="pres">
      <dgm:prSet presAssocID="{7DD04A69-D637-4729-B548-191C879CF9AE}" presName="spacer" presStyleCnt="0"/>
      <dgm:spPr/>
    </dgm:pt>
    <dgm:pt modelId="{ABBD95FD-5ACD-4F19-ACE2-CC59EFBD624B}" type="pres">
      <dgm:prSet presAssocID="{B9511077-89A5-4EB7-970B-BEC54F313653}" presName="comp" presStyleCnt="0"/>
      <dgm:spPr/>
    </dgm:pt>
    <dgm:pt modelId="{C94CB3CD-E711-4761-B135-65B82B031D85}" type="pres">
      <dgm:prSet presAssocID="{B9511077-89A5-4EB7-970B-BEC54F313653}" presName="box" presStyleLbl="node1" presStyleIdx="2" presStyleCnt="3"/>
      <dgm:spPr/>
      <dgm:t>
        <a:bodyPr/>
        <a:lstStyle/>
        <a:p>
          <a:endParaRPr lang="en-US"/>
        </a:p>
      </dgm:t>
    </dgm:pt>
    <dgm:pt modelId="{92802117-920E-42D7-8FEC-BEA2DDA89C3E}" type="pres">
      <dgm:prSet presAssocID="{B9511077-89A5-4EB7-970B-BEC54F313653}" presName="img" presStyleLbl="fgImgPlace1" presStyleIdx="2" presStyleCnt="3"/>
      <dgm:spPr>
        <a:blipFill dpi="0" rotWithShape="0">
          <a:blip xmlns:r="http://schemas.openxmlformats.org/officeDocument/2006/relationships" r:embed="rId3"/>
          <a:srcRect/>
          <a:stretch>
            <a:fillRect l="12000" t="5000" r="14000" b="6000"/>
          </a:stretch>
        </a:blipFill>
      </dgm:spPr>
    </dgm:pt>
    <dgm:pt modelId="{70F1CEDC-F147-4306-9398-051F30747F5C}" type="pres">
      <dgm:prSet presAssocID="{B9511077-89A5-4EB7-970B-BEC54F313653}" presName="text" presStyleLbl="node1" presStyleIdx="2" presStyleCnt="3">
        <dgm:presLayoutVars>
          <dgm:bulletEnabled val="1"/>
        </dgm:presLayoutVars>
      </dgm:prSet>
      <dgm:spPr/>
      <dgm:t>
        <a:bodyPr/>
        <a:lstStyle/>
        <a:p>
          <a:endParaRPr lang="en-US"/>
        </a:p>
      </dgm:t>
    </dgm:pt>
  </dgm:ptLst>
  <dgm:cxnLst>
    <dgm:cxn modelId="{C16F8AB9-111C-4FB0-A734-4D9C438679D2}" type="presOf" srcId="{CE89CC9B-1DCA-4915-95BB-DBC75A9DEE03}" destId="{45DAA959-BE45-49EF-94D3-55CD67C17546}" srcOrd="1" destOrd="0" presId="urn:microsoft.com/office/officeart/2005/8/layout/vList4#2"/>
    <dgm:cxn modelId="{D23647EC-4491-43F1-BEDF-A45A5697A7EB}" type="presOf" srcId="{F0CBFA81-AC4E-4118-9449-543284BD2A5E}" destId="{AFB54F40-4DD2-4F91-8BD6-745AAAD83EC1}" srcOrd="1" destOrd="0" presId="urn:microsoft.com/office/officeart/2005/8/layout/vList4#2"/>
    <dgm:cxn modelId="{CCECE7A9-2638-489E-8126-87B2465EF7EF}" type="presOf" srcId="{BC3D6109-EE59-4A68-A53A-EC68B39D6AB6}" destId="{5EA46D1E-A29F-42EA-80DF-B45822F1D34D}" srcOrd="0" destOrd="0" presId="urn:microsoft.com/office/officeart/2005/8/layout/vList4#2"/>
    <dgm:cxn modelId="{DD554793-A6B2-40B4-BF06-F338D0502B85}" type="presOf" srcId="{B9511077-89A5-4EB7-970B-BEC54F313653}" destId="{C94CB3CD-E711-4761-B135-65B82B031D85}" srcOrd="0" destOrd="0" presId="urn:microsoft.com/office/officeart/2005/8/layout/vList4#2"/>
    <dgm:cxn modelId="{E3E4B405-73EA-40C8-8A51-7E78E0DB1D49}" type="presOf" srcId="{F0CBFA81-AC4E-4118-9449-543284BD2A5E}" destId="{1556137C-B54C-4217-B2F9-C311D0FF3A26}" srcOrd="0" destOrd="0" presId="urn:microsoft.com/office/officeart/2005/8/layout/vList4#2"/>
    <dgm:cxn modelId="{E2B66AD0-1417-4EBA-B692-56FC1202DADF}" srcId="{BC3D6109-EE59-4A68-A53A-EC68B39D6AB6}" destId="{CE89CC9B-1DCA-4915-95BB-DBC75A9DEE03}" srcOrd="1" destOrd="0" parTransId="{BFDBC443-A5C9-47E2-BCEF-B4672751CF26}" sibTransId="{7DD04A69-D637-4729-B548-191C879CF9AE}"/>
    <dgm:cxn modelId="{579F35F1-28FC-4739-BB3E-9AFD508CCC4B}" type="presOf" srcId="{CE89CC9B-1DCA-4915-95BB-DBC75A9DEE03}" destId="{F36ED790-8BE4-4235-B703-C0C551B0A75B}" srcOrd="0" destOrd="0" presId="urn:microsoft.com/office/officeart/2005/8/layout/vList4#2"/>
    <dgm:cxn modelId="{99B7145C-BE07-4A45-A9C3-2C44E2C674DE}" type="presOf" srcId="{B9511077-89A5-4EB7-970B-BEC54F313653}" destId="{70F1CEDC-F147-4306-9398-051F30747F5C}" srcOrd="1" destOrd="0" presId="urn:microsoft.com/office/officeart/2005/8/layout/vList4#2"/>
    <dgm:cxn modelId="{9BD2BD02-FD50-41F5-BF53-E0E94F9F385D}" srcId="{BC3D6109-EE59-4A68-A53A-EC68B39D6AB6}" destId="{F0CBFA81-AC4E-4118-9449-543284BD2A5E}" srcOrd="0" destOrd="0" parTransId="{7A07B1EC-3AA6-40D8-A814-A8D2CF6011A9}" sibTransId="{D937BD71-4B8F-4039-B2D9-F4DA41D762E2}"/>
    <dgm:cxn modelId="{C597630E-33D8-41E4-815B-DF273D84C9F1}" srcId="{BC3D6109-EE59-4A68-A53A-EC68B39D6AB6}" destId="{B9511077-89A5-4EB7-970B-BEC54F313653}" srcOrd="2" destOrd="0" parTransId="{62031892-ECC3-462F-AD8F-BFF1A9B3291E}" sibTransId="{2A590679-042B-4A6C-9DC4-04CB2689BE4F}"/>
    <dgm:cxn modelId="{69F5F033-EB56-4CEB-B791-C036EE0DB698}" type="presParOf" srcId="{5EA46D1E-A29F-42EA-80DF-B45822F1D34D}" destId="{A7781601-8380-40BE-B59D-E75F3D833CE4}" srcOrd="0" destOrd="0" presId="urn:microsoft.com/office/officeart/2005/8/layout/vList4#2"/>
    <dgm:cxn modelId="{27FFDEA8-EC9B-42D8-950F-38074FD60BA1}" type="presParOf" srcId="{A7781601-8380-40BE-B59D-E75F3D833CE4}" destId="{1556137C-B54C-4217-B2F9-C311D0FF3A26}" srcOrd="0" destOrd="0" presId="urn:microsoft.com/office/officeart/2005/8/layout/vList4#2"/>
    <dgm:cxn modelId="{E0D2713A-785A-4463-BFE9-B5133881C3CC}" type="presParOf" srcId="{A7781601-8380-40BE-B59D-E75F3D833CE4}" destId="{E1DBA404-106F-41F3-B033-68B483D55C70}" srcOrd="1" destOrd="0" presId="urn:microsoft.com/office/officeart/2005/8/layout/vList4#2"/>
    <dgm:cxn modelId="{F3AA718A-7CE6-448B-95C7-D506073B6B71}" type="presParOf" srcId="{A7781601-8380-40BE-B59D-E75F3D833CE4}" destId="{AFB54F40-4DD2-4F91-8BD6-745AAAD83EC1}" srcOrd="2" destOrd="0" presId="urn:microsoft.com/office/officeart/2005/8/layout/vList4#2"/>
    <dgm:cxn modelId="{8EACB060-3079-4931-BC48-AC73EAC6AC24}" type="presParOf" srcId="{5EA46D1E-A29F-42EA-80DF-B45822F1D34D}" destId="{83086887-19C8-4DCD-9C07-1FF068A2562E}" srcOrd="1" destOrd="0" presId="urn:microsoft.com/office/officeart/2005/8/layout/vList4#2"/>
    <dgm:cxn modelId="{B1E2E79D-9FF5-410B-9405-D1172A3668E4}" type="presParOf" srcId="{5EA46D1E-A29F-42EA-80DF-B45822F1D34D}" destId="{CAAAB01A-4BE4-4135-835D-C4CB78D67F77}" srcOrd="2" destOrd="0" presId="urn:microsoft.com/office/officeart/2005/8/layout/vList4#2"/>
    <dgm:cxn modelId="{E20582BF-EB7C-4F15-A500-AE569A6F5382}" type="presParOf" srcId="{CAAAB01A-4BE4-4135-835D-C4CB78D67F77}" destId="{F36ED790-8BE4-4235-B703-C0C551B0A75B}" srcOrd="0" destOrd="0" presId="urn:microsoft.com/office/officeart/2005/8/layout/vList4#2"/>
    <dgm:cxn modelId="{B7074175-A9E4-464C-A902-900AC25031F7}" type="presParOf" srcId="{CAAAB01A-4BE4-4135-835D-C4CB78D67F77}" destId="{B89332DE-E153-4C20-B8FE-390F58E1DA9F}" srcOrd="1" destOrd="0" presId="urn:microsoft.com/office/officeart/2005/8/layout/vList4#2"/>
    <dgm:cxn modelId="{1195CFE5-F172-429F-A9A8-4FE5B4780533}" type="presParOf" srcId="{CAAAB01A-4BE4-4135-835D-C4CB78D67F77}" destId="{45DAA959-BE45-49EF-94D3-55CD67C17546}" srcOrd="2" destOrd="0" presId="urn:microsoft.com/office/officeart/2005/8/layout/vList4#2"/>
    <dgm:cxn modelId="{340A7313-C254-47F6-9A53-EFBC40FB6B5E}" type="presParOf" srcId="{5EA46D1E-A29F-42EA-80DF-B45822F1D34D}" destId="{2B88E37D-05C3-4B67-BE8C-79E47E27E1C7}" srcOrd="3" destOrd="0" presId="urn:microsoft.com/office/officeart/2005/8/layout/vList4#2"/>
    <dgm:cxn modelId="{B890244B-F22F-440B-A976-7A9DA2D84136}" type="presParOf" srcId="{5EA46D1E-A29F-42EA-80DF-B45822F1D34D}" destId="{ABBD95FD-5ACD-4F19-ACE2-CC59EFBD624B}" srcOrd="4" destOrd="0" presId="urn:microsoft.com/office/officeart/2005/8/layout/vList4#2"/>
    <dgm:cxn modelId="{AA092D3C-2202-4B77-A42C-3BEBD013F7A8}" type="presParOf" srcId="{ABBD95FD-5ACD-4F19-ACE2-CC59EFBD624B}" destId="{C94CB3CD-E711-4761-B135-65B82B031D85}" srcOrd="0" destOrd="0" presId="urn:microsoft.com/office/officeart/2005/8/layout/vList4#2"/>
    <dgm:cxn modelId="{897330F0-9111-4DC5-B3DB-40FE99FDB063}" type="presParOf" srcId="{ABBD95FD-5ACD-4F19-ACE2-CC59EFBD624B}" destId="{92802117-920E-42D7-8FEC-BEA2DDA89C3E}" srcOrd="1" destOrd="0" presId="urn:microsoft.com/office/officeart/2005/8/layout/vList4#2"/>
    <dgm:cxn modelId="{3A877B89-8563-492E-A35F-DBC2E18B370A}" type="presParOf" srcId="{ABBD95FD-5ACD-4F19-ACE2-CC59EFBD624B}" destId="{70F1CEDC-F147-4306-9398-051F30747F5C}" srcOrd="2" destOrd="0" presId="urn:microsoft.com/office/officeart/2005/8/layout/vList4#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4#1">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2">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BFE273C-920F-49F3-8469-EFDC9D4B2B33}" type="datetimeFigureOut">
              <a:rPr lang="hu-HU" smtClean="0"/>
              <a:pPr/>
              <a:t>2021.12.07</a:t>
            </a:fld>
            <a:endParaRPr lang="hu-HU"/>
          </a:p>
        </p:txBody>
      </p:sp>
      <p:sp>
        <p:nvSpPr>
          <p:cNvPr id="4" name="Élőláb hely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hu-HU"/>
          </a:p>
        </p:txBody>
      </p:sp>
      <p:sp>
        <p:nvSpPr>
          <p:cNvPr id="5" name="Dia számának hely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20075CF-9141-427D-9688-C43351BDB40C}" type="slidenum">
              <a:rPr lang="hu-HU" smtClean="0"/>
              <a:pPr/>
              <a:t>‹#›</a:t>
            </a:fld>
            <a:endParaRPr lang="hu-HU"/>
          </a:p>
        </p:txBody>
      </p:sp>
    </p:spTree>
    <p:extLst>
      <p:ext uri="{BB962C8B-B14F-4D97-AF65-F5344CB8AC3E}">
        <p14:creationId xmlns:p14="http://schemas.microsoft.com/office/powerpoint/2010/main" xmlns="" val="11387817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0EE4B2-349F-4D2E-AF48-E6AA1E610C00}" type="datetimeFigureOut">
              <a:rPr lang="hu-HU" smtClean="0"/>
              <a:pPr/>
              <a:t>2021.12.07</a:t>
            </a:fld>
            <a:endParaRPr lang="hu-HU"/>
          </a:p>
        </p:txBody>
      </p:sp>
      <p:sp>
        <p:nvSpPr>
          <p:cNvPr id="4" name="Diakép hely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hu-HU"/>
          </a:p>
        </p:txBody>
      </p:sp>
      <p:sp>
        <p:nvSpPr>
          <p:cNvPr id="5" name="Jegyzetek hely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6" name="Élőláb hely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hu-HU"/>
          </a:p>
        </p:txBody>
      </p:sp>
      <p:sp>
        <p:nvSpPr>
          <p:cNvPr id="7" name="Dia számának hely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E0679C-EC5D-42C6-ABB3-719536DC6759}" type="slidenum">
              <a:rPr lang="hu-HU" smtClean="0"/>
              <a:pPr/>
              <a:t>‹#›</a:t>
            </a:fld>
            <a:endParaRPr lang="hu-HU"/>
          </a:p>
        </p:txBody>
      </p:sp>
    </p:spTree>
    <p:extLst>
      <p:ext uri="{BB962C8B-B14F-4D97-AF65-F5344CB8AC3E}">
        <p14:creationId xmlns:p14="http://schemas.microsoft.com/office/powerpoint/2010/main" xmlns="" val="2266431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1</a:t>
            </a:fld>
            <a:endParaRPr lang="hu-HU"/>
          </a:p>
        </p:txBody>
      </p:sp>
    </p:spTree>
    <p:extLst>
      <p:ext uri="{BB962C8B-B14F-4D97-AF65-F5344CB8AC3E}">
        <p14:creationId xmlns:p14="http://schemas.microsoft.com/office/powerpoint/2010/main" xmlns="" val="3393553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r>
              <a:rPr lang="hu-HU" dirty="0"/>
              <a:t>Ez</a:t>
            </a:r>
            <a:r>
              <a:rPr lang="hu-HU" baseline="0" dirty="0"/>
              <a:t> egy könnyen érthető tananyag, melyet a vendéglátóiparban munkát vállaló értelmi fogyatékos személyek részére készítettünk.</a:t>
            </a:r>
          </a:p>
          <a:p>
            <a:r>
              <a:rPr lang="hu-HU" dirty="0"/>
              <a:t>Használatához </a:t>
            </a:r>
            <a:r>
              <a:rPr lang="hu-HU" baseline="0" dirty="0"/>
              <a:t>a támogató / oktató / mentor szakember a kézikönyv alapján </a:t>
            </a:r>
            <a:r>
              <a:rPr lang="hu-HU" dirty="0"/>
              <a:t>tanulási</a:t>
            </a:r>
            <a:r>
              <a:rPr lang="hu-HU" baseline="0" dirty="0"/>
              <a:t> támogatást nyújt az értelmi fogyatékos munkavállaló számára.</a:t>
            </a:r>
            <a:endParaRPr lang="en-US" dirty="0"/>
          </a:p>
        </p:txBody>
      </p:sp>
      <p:sp>
        <p:nvSpPr>
          <p:cNvPr id="4" name="Dia számának helye 3"/>
          <p:cNvSpPr>
            <a:spLocks noGrp="1"/>
          </p:cNvSpPr>
          <p:nvPr>
            <p:ph type="sldNum" sz="quarter" idx="10"/>
          </p:nvPr>
        </p:nvSpPr>
        <p:spPr/>
        <p:txBody>
          <a:bodyPr/>
          <a:lstStyle/>
          <a:p>
            <a:fld id="{A6E0679C-EC5D-42C6-ABB3-719536DC6759}" type="slidenum">
              <a:rPr lang="hu-HU" smtClean="0"/>
              <a:pPr/>
              <a:t>2</a:t>
            </a:fld>
            <a:endParaRPr lang="hu-H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HACCP rendszer a biztonságos élelmiszer-előállítás általános szabályait foglalja magába. Élelmiszert előállíthatnak gyárakban (tejgyár, konzervgyár, kenyérgyár stb.) és a vendéglátóiparban, vagyis az éttermekben, büfékben, menzákon.</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élelmiszereket és ételeket védenünk kell a szennyeződés és fertőződés ellen. A szennyezett vagy fertőzött étel a fogyasztók, a vendégek megbetegedését okozhatja.</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Ebben a fejezetben a HACCP rendszert ismertetjük. Részletezzük a céljait és feladatait. A HACCP rendszerről általában beszélünk, bármilyen menzát vagy éttermet képzelve magunk elé. Ez nehéz, mert ha belemegyünk a részletekbe, észrevesszük, hogy minden konyha, minden étterem és menza nagyon különbözik a másiktól. Az általánosságban megtanult HACCP szabályokat egy konkrét konyhára, étteremre, menzára kell alkalmazni, az ottani helyzetre. Arra az épületre, azokra a helyiségekre, az ott folyó tevékenységre, az ott készített ételekre, az ott használt alapanyagokra.</a:t>
            </a:r>
          </a:p>
          <a:p>
            <a:pPr marL="180340" indent="-180340" algn="just">
              <a:lnSpc>
                <a:spcPct val="115000"/>
              </a:lnSpc>
              <a:spcBef>
                <a:spcPts val="600"/>
              </a:spcBef>
              <a:spcAft>
                <a:spcPts val="6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 HACCP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egy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angol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kifejezés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rövidítése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hu-HU"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180340" indent="-180340" algn="l">
              <a:lnSpc>
                <a:spcPct val="115000"/>
              </a:lnSpc>
              <a:spcBef>
                <a:spcPts val="600"/>
              </a:spcBef>
              <a:spcAft>
                <a:spcPts val="600"/>
              </a:spcAft>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Magyarra</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fordítva</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Veszély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Analízis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és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Kritikus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Kontroll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Pontok</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br>
              <a:rPr lang="en-GB" sz="1800" dirty="0">
                <a:effectLst/>
                <a:latin typeface="Times New Roman" panose="02020603050405020304" pitchFamily="18" charset="0"/>
                <a:ea typeface="Calibri" panose="020F0502020204030204" pitchFamily="34" charset="0"/>
                <a:cs typeface="Times New Roman" panose="02020603050405020304" pitchFamily="18" charset="0"/>
              </a:rPr>
            </a:b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H</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Veszély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A</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Analízis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és</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	C</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Kritikus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C</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Kontroll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P</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Pontok</a:t>
            </a:r>
            <a:endParaRPr lang="hu-HU"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4</a:t>
            </a:fld>
            <a:endParaRPr lang="hu-HU"/>
          </a:p>
        </p:txBody>
      </p:sp>
    </p:spTree>
    <p:extLst>
      <p:ext uri="{BB962C8B-B14F-4D97-AF65-F5344CB8AC3E}">
        <p14:creationId xmlns:p14="http://schemas.microsoft.com/office/powerpoint/2010/main" xmlns="" val="3729184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biztonsági rendszer védelmet nyújt!</a:t>
            </a:r>
          </a:p>
          <a:p>
            <a:pPr marL="342900" lvl="0" indent="-342900" algn="just">
              <a:lnSpc>
                <a:spcPct val="115000"/>
              </a:lnSpc>
              <a:spcBef>
                <a:spcPts val="600"/>
              </a:spcBef>
              <a:buFont typeface="Calibri" panose="020F0502020204030204" pitchFamily="34" charset="0"/>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Védi az alapanyagokat: így a zöldséget, a gyümölcsöt, a gabonát. Már a növényeket a földeken, vagy az állatokat az istállóban is védik ezek az élelmiszerbiztonsági szabályok.</a:t>
            </a:r>
          </a:p>
          <a:p>
            <a:pPr marL="342900" lvl="0" indent="-342900" algn="just">
              <a:lnSpc>
                <a:spcPct val="115000"/>
              </a:lnSpc>
              <a:buFont typeface="Calibri" panose="020F0502020204030204" pitchFamily="34" charset="0"/>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Védi az élelmiszert, például a zöldségből készült mirelitet vagy konzervet, a darabolt vagy fagyasztott húst, a gabonából készült pékárut, a kenyeret. Amit az élelmiszerüzletekben </a:t>
            </a: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megvásárolunk</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azt szigorú szabályok mellett állítják elő, szállítják, csomagolják. </a:t>
            </a:r>
          </a:p>
          <a:p>
            <a:pPr marL="342900" lvl="0" indent="-342900" algn="just">
              <a:lnSpc>
                <a:spcPct val="115000"/>
              </a:lnSpc>
              <a:buFont typeface="Calibri" panose="020F0502020204030204" pitchFamily="34" charset="0"/>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Védi a kész ételeket, vagyis a konyhán elkészített salátát, megfőzött levest, főzeléket, megsütött húst. </a:t>
            </a:r>
          </a:p>
          <a:p>
            <a:pPr marL="342900" lvl="0" indent="-342900" algn="just">
              <a:lnSpc>
                <a:spcPct val="115000"/>
              </a:lnSpc>
              <a:buFont typeface="Calibri" panose="020F0502020204030204" pitchFamily="34" charset="0"/>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Mindezzel védi az ételt fogyasztó embereket, a menzán étkező tanulókat, a szállodában reggeliző vendégeket. </a:t>
            </a:r>
          </a:p>
          <a:p>
            <a:pPr marL="342900" lvl="0" indent="-342900" algn="just">
              <a:lnSpc>
                <a:spcPct val="115000"/>
              </a:lnSpc>
              <a:spcAft>
                <a:spcPts val="600"/>
              </a:spcAft>
              <a:buFont typeface="Calibri" panose="020F0502020204030204" pitchFamily="34" charset="0"/>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Védi az ételt készítő dolgozókat is a konyhai munka során.</a:t>
            </a:r>
          </a:p>
        </p:txBody>
      </p:sp>
      <p:sp>
        <p:nvSpPr>
          <p:cNvPr id="4" name="Dia számának helye 3"/>
          <p:cNvSpPr>
            <a:spLocks noGrp="1"/>
          </p:cNvSpPr>
          <p:nvPr>
            <p:ph type="sldNum" sz="quarter" idx="5"/>
          </p:nvPr>
        </p:nvSpPr>
        <p:spPr/>
        <p:txBody>
          <a:bodyPr/>
          <a:lstStyle/>
          <a:p>
            <a:fld id="{A6E0679C-EC5D-42C6-ABB3-719536DC6759}" type="slidenum">
              <a:rPr lang="hu-HU" smtClean="0"/>
              <a:pPr/>
              <a:t>5</a:t>
            </a:fld>
            <a:endParaRPr lang="hu-HU"/>
          </a:p>
        </p:txBody>
      </p:sp>
    </p:spTree>
    <p:extLst>
      <p:ext uri="{BB962C8B-B14F-4D97-AF65-F5344CB8AC3E}">
        <p14:creationId xmlns:p14="http://schemas.microsoft.com/office/powerpoint/2010/main" xmlns="" val="11858903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800" dirty="0">
                <a:effectLst/>
                <a:latin typeface="Times New Roman" panose="02020603050405020304" pitchFamily="18" charset="0"/>
                <a:ea typeface="Calibri" panose="020F0502020204030204" pitchFamily="34" charset="0"/>
              </a:rPr>
              <a:t>Tehát a HACCP rendszer az alapanyagtól indulva – az ételkészítés lépésein keresztül – az ételt fogyasztó emberig, a teljes útvonalra vonatkozik. Az ételkészítés fő lépései: 1. Nyers alapanyag – 2. Élelmiszer – 3. Kész étel – 4. Fogyasztó. </a:t>
            </a:r>
          </a:p>
          <a:p>
            <a:pPr lvl="0"/>
            <a:endParaRPr lang="hu-HU" sz="10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6</a:t>
            </a:fld>
            <a:endParaRPr lang="hu-HU"/>
          </a:p>
        </p:txBody>
      </p:sp>
    </p:spTree>
    <p:extLst>
      <p:ext uri="{BB962C8B-B14F-4D97-AF65-F5344CB8AC3E}">
        <p14:creationId xmlns:p14="http://schemas.microsoft.com/office/powerpoint/2010/main" xmlns="" val="42871592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22860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1.	Jó alapanyagból jó minőségű és egészséges élelmiszerek és ételek készüljenek.</a:t>
            </a:r>
          </a:p>
          <a:p>
            <a:pPr marL="22860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2.	Az elkészített étel ne okozzon megbetegedést, mérgezést.</a:t>
            </a:r>
          </a:p>
          <a:p>
            <a:pPr marL="22860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3.	A konyhai munka tiszta és balesetmentes legyen.</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a HACCP szabályokat betartjuk, akkor biztonságos élelmiszereket, jó minőségű ételeket fogunk előállítani. Az emberek, akik elfogyasztják, egészségesek maradnak. A HACCP szabályok az ételt fogyasztó emberek egészségét védi.</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tisztaság és a biztonságos munkavégzés a dolgozók egészségét is védi.</a:t>
            </a:r>
          </a:p>
        </p:txBody>
      </p:sp>
      <p:sp>
        <p:nvSpPr>
          <p:cNvPr id="4" name="Dia számának helye 3"/>
          <p:cNvSpPr>
            <a:spLocks noGrp="1"/>
          </p:cNvSpPr>
          <p:nvPr>
            <p:ph type="sldNum" sz="quarter" idx="5"/>
          </p:nvPr>
        </p:nvSpPr>
        <p:spPr/>
        <p:txBody>
          <a:bodyPr/>
          <a:lstStyle/>
          <a:p>
            <a:fld id="{A6E0679C-EC5D-42C6-ABB3-719536DC6759}" type="slidenum">
              <a:rPr lang="hu-HU" smtClean="0"/>
              <a:pPr/>
              <a:t>7</a:t>
            </a:fld>
            <a:endParaRPr lang="hu-HU"/>
          </a:p>
        </p:txBody>
      </p:sp>
    </p:spTree>
    <p:extLst>
      <p:ext uri="{BB962C8B-B14F-4D97-AF65-F5344CB8AC3E}">
        <p14:creationId xmlns:p14="http://schemas.microsoft.com/office/powerpoint/2010/main" xmlns="" val="6368364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HACCP rendszer feladatai:</a:t>
            </a:r>
          </a:p>
          <a:p>
            <a:pPr marL="342900" lvl="0" indent="-342900" algn="just">
              <a:lnSpc>
                <a:spcPct val="115000"/>
              </a:lnSpc>
              <a:spcBef>
                <a:spcPts val="600"/>
              </a:spcBef>
              <a:buFont typeface="+mj-lt"/>
              <a:buAutoNum type="arabicPeriod"/>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Veszélyek listázása </a:t>
            </a:r>
          </a:p>
          <a:p>
            <a:pPr marL="342900" lvl="0" indent="-342900" algn="just">
              <a:lnSpc>
                <a:spcPct val="115000"/>
              </a:lnSpc>
              <a:spcBef>
                <a:spcPts val="600"/>
              </a:spcBef>
              <a:buFont typeface="+mj-lt"/>
              <a:buAutoNum type="arabicPeriod"/>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Veszélyek kiértékelése</a:t>
            </a:r>
          </a:p>
          <a:p>
            <a:pPr marL="342900" lvl="0" indent="-342900" algn="just">
              <a:lnSpc>
                <a:spcPct val="115000"/>
              </a:lnSpc>
              <a:buFont typeface="+mj-lt"/>
              <a:buAutoNum type="arabicPeriod"/>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kritikus pontok azonosítása: hol a legnagyobb a kockázat?</a:t>
            </a:r>
          </a:p>
          <a:p>
            <a:pPr marL="342900" lvl="0" indent="-342900" algn="just">
              <a:lnSpc>
                <a:spcPct val="115000"/>
              </a:lnSpc>
              <a:buFont typeface="+mj-lt"/>
              <a:buAutoNum type="arabicPeriod"/>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Indikátor keresése a kritikus ponthoz: mi mutatja, hogy rendben van vagy hibás a működés?</a:t>
            </a:r>
          </a:p>
          <a:p>
            <a:pPr marL="342900" lvl="0" indent="-342900" algn="just">
              <a:lnSpc>
                <a:spcPct val="115000"/>
              </a:lnSpc>
              <a:buFont typeface="+mj-lt"/>
              <a:buAutoNum type="arabicPeriod"/>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kritikus pontok ellenőrzése, az indikátor mérése, megfigyelése és értékelése</a:t>
            </a:r>
          </a:p>
          <a:p>
            <a:pPr marL="342900" lvl="0" indent="-342900" algn="just">
              <a:lnSpc>
                <a:spcPct val="115000"/>
              </a:lnSpc>
              <a:spcAft>
                <a:spcPts val="600"/>
              </a:spcAft>
              <a:buFont typeface="+mj-lt"/>
              <a:buAutoNum type="arabicPeriod"/>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Intézkedés</a:t>
            </a:r>
          </a:p>
        </p:txBody>
      </p:sp>
      <p:sp>
        <p:nvSpPr>
          <p:cNvPr id="4" name="Dia számának helye 3"/>
          <p:cNvSpPr>
            <a:spLocks noGrp="1"/>
          </p:cNvSpPr>
          <p:nvPr>
            <p:ph type="sldNum" sz="quarter" idx="5"/>
          </p:nvPr>
        </p:nvSpPr>
        <p:spPr/>
        <p:txBody>
          <a:bodyPr/>
          <a:lstStyle/>
          <a:p>
            <a:fld id="{A6E0679C-EC5D-42C6-ABB3-719536DC6759}" type="slidenum">
              <a:rPr lang="hu-HU" smtClean="0"/>
              <a:pPr/>
              <a:t>8</a:t>
            </a:fld>
            <a:endParaRPr lang="hu-HU"/>
          </a:p>
        </p:txBody>
      </p:sp>
    </p:spTree>
    <p:extLst>
      <p:ext uri="{BB962C8B-B14F-4D97-AF65-F5344CB8AC3E}">
        <p14:creationId xmlns:p14="http://schemas.microsoft.com/office/powerpoint/2010/main" xmlns="" val="6368364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800" dirty="0">
                <a:effectLst/>
                <a:latin typeface="Times New Roman" panose="02020603050405020304" pitchFamily="18" charset="0"/>
                <a:ea typeface="Calibri" panose="020F0502020204030204" pitchFamily="34" charset="0"/>
              </a:rPr>
              <a:t>A </a:t>
            </a:r>
            <a:r>
              <a:rPr lang="hu-HU" sz="1800" b="1" i="1" dirty="0">
                <a:effectLst/>
                <a:latin typeface="Times New Roman" panose="02020603050405020304" pitchFamily="18" charset="0"/>
                <a:ea typeface="Calibri" panose="020F0502020204030204" pitchFamily="34" charset="0"/>
              </a:rPr>
              <a:t>veszélyek azonosítása, listázása </a:t>
            </a:r>
            <a:r>
              <a:rPr lang="hu-HU" sz="1800" dirty="0">
                <a:effectLst/>
                <a:latin typeface="Times New Roman" panose="02020603050405020304" pitchFamily="18" charset="0"/>
                <a:ea typeface="Calibri" panose="020F0502020204030204" pitchFamily="34" charset="0"/>
              </a:rPr>
              <a:t>a konyha vagy az élelmiszerüzem alapos megismerése során.</a:t>
            </a:r>
            <a:br>
              <a:rPr lang="hu-HU" sz="1800" dirty="0">
                <a:effectLst/>
                <a:latin typeface="Times New Roman" panose="02020603050405020304" pitchFamily="18" charset="0"/>
                <a:ea typeface="Calibri" panose="020F0502020204030204" pitchFamily="34" charset="0"/>
              </a:rPr>
            </a:br>
            <a:r>
              <a:rPr lang="hu-HU" sz="1800" i="1" dirty="0">
                <a:effectLst/>
                <a:latin typeface="Times New Roman" panose="02020603050405020304" pitchFamily="18" charset="0"/>
                <a:ea typeface="Calibri" panose="020F0502020204030204" pitchFamily="34" charset="0"/>
              </a:rPr>
              <a:t>Eredmény: Lista </a:t>
            </a:r>
            <a:r>
              <a:rPr lang="hu-HU" sz="1800" dirty="0">
                <a:effectLst/>
                <a:latin typeface="Times New Roman" panose="02020603050405020304" pitchFamily="18" charset="0"/>
                <a:ea typeface="Calibri" panose="020F0502020204030204" pitchFamily="34" charset="0"/>
              </a:rPr>
              <a:t>a veszélyekről. </a:t>
            </a:r>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9</a:t>
            </a:fld>
            <a:endParaRPr lang="hu-HU"/>
          </a:p>
        </p:txBody>
      </p:sp>
    </p:spTree>
    <p:extLst>
      <p:ext uri="{BB962C8B-B14F-4D97-AF65-F5344CB8AC3E}">
        <p14:creationId xmlns:p14="http://schemas.microsoft.com/office/powerpoint/2010/main" xmlns="" val="27704815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Idegen anyag az ételben: az alapanyag tartalmazhat kavicsokat, mérgező magokat, romlott darabokat.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Védekezés</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ellenőrzés, válogatás felhasználás előtt.</a:t>
            </a:r>
          </a:p>
          <a:p>
            <a:pPr marL="0" lvl="0" indent="0" algn="just">
              <a:lnSpc>
                <a:spcPct val="115000"/>
              </a:lnSpc>
              <a:spcBef>
                <a:spcPts val="600"/>
              </a:spcBef>
              <a:spcAft>
                <a:spcPts val="600"/>
              </a:spcAft>
              <a:buFont typeface="+mj-lt"/>
              <a:buNone/>
            </a:pPr>
            <a:endParaRPr lang="hu-HU"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15000"/>
              </a:lnSpc>
              <a:spcBef>
                <a:spcPts val="600"/>
              </a:spcBef>
              <a:spcAft>
                <a:spcPts val="600"/>
              </a:spcAft>
              <a:buFont typeface="+mj-lt"/>
              <a:buNone/>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Romlás veszélye tároláskor: friss hús tárolása közben elszaporodhatnak a káros mikrobák.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Védekezés</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módja: azonnal felhasználjuk vagy hűtőszekrényben tároljuk, hogy ne szaporodjanak el a húson a mikrobák.</a:t>
            </a:r>
          </a:p>
          <a:p>
            <a:pPr marL="457200" indent="-447675" algn="just">
              <a:lnSpc>
                <a:spcPct val="115000"/>
              </a:lnSpc>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Fontos: 4 </a:t>
            </a:r>
            <a:r>
              <a:rPr lang="hu-HU" sz="1800" baseline="30000" dirty="0" err="1">
                <a:effectLst/>
                <a:latin typeface="Times New Roman" panose="02020603050405020304" pitchFamily="18" charset="0"/>
                <a:ea typeface="Calibri" panose="020F0502020204030204" pitchFamily="34" charset="0"/>
                <a:cs typeface="Times New Roman" panose="02020603050405020304" pitchFamily="18" charset="0"/>
              </a:rPr>
              <a:t>o</a:t>
            </a: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C-on</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tartani a hűtőben. </a:t>
            </a:r>
          </a:p>
          <a:p>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10</a:t>
            </a:fld>
            <a:endParaRPr lang="hu-HU"/>
          </a:p>
        </p:txBody>
      </p:sp>
    </p:spTree>
    <p:extLst>
      <p:ext uri="{BB962C8B-B14F-4D97-AF65-F5344CB8AC3E}">
        <p14:creationId xmlns:p14="http://schemas.microsoft.com/office/powerpoint/2010/main" xmlns="" val="21877031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Fertőző mikrobák vagy tisztítószerek maradhatnak mosogatáskor az edényen.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Védekezés: alapos és szabályos mosogatás, öblítés, ellenőrzés.</a:t>
            </a:r>
          </a:p>
          <a:p>
            <a:pPr marL="0" lvl="0" indent="0" algn="just">
              <a:lnSpc>
                <a:spcPct val="115000"/>
              </a:lnSpc>
              <a:spcBef>
                <a:spcPts val="600"/>
              </a:spcBef>
              <a:spcAft>
                <a:spcPts val="600"/>
              </a:spcAft>
              <a:buFont typeface="+mj-lt"/>
              <a:buNone/>
            </a:pPr>
            <a:endParaRPr lang="hu-HU"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15000"/>
              </a:lnSpc>
              <a:spcBef>
                <a:spcPts val="600"/>
              </a:spcBef>
              <a:spcAft>
                <a:spcPts val="600"/>
              </a:spcAft>
              <a:buFont typeface="+mj-lt"/>
              <a:buNone/>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Dolgozótól származó idegen anyag vagy fertőző mikroba ételbe kerülése. Az ember testéről, kezéről, hajából haj, szőr, korpa, bőr, köröm, ékszer, műköröm kerülhet az ételbe.</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Védekezés: személyi higiénia, munkaruha viselése.</a:t>
            </a:r>
          </a:p>
          <a:p>
            <a:pPr marL="453390" indent="-447675"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Fontos: higiéniai szabályok ismerete, betartása.</a:t>
            </a:r>
          </a:p>
          <a:p>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11</a:t>
            </a:fld>
            <a:endParaRPr lang="hu-HU"/>
          </a:p>
        </p:txBody>
      </p:sp>
    </p:spTree>
    <p:extLst>
      <p:ext uri="{BB962C8B-B14F-4D97-AF65-F5344CB8AC3E}">
        <p14:creationId xmlns:p14="http://schemas.microsoft.com/office/powerpoint/2010/main" xmlns="" val="21877031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b="1" i="1" dirty="0">
                <a:effectLst/>
                <a:latin typeface="Times New Roman" panose="02020603050405020304" pitchFamily="18" charset="0"/>
                <a:ea typeface="Calibri" panose="020F0502020204030204" pitchFamily="34" charset="0"/>
                <a:cs typeface="Times New Roman" panose="02020603050405020304" pitchFamily="18" charset="0"/>
              </a:rPr>
              <a:t>A veszélyek kiértékelése</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megállapítjuk, hogy melyik veszélyforrás milyen fajta és mekkora kárt okozhat, ha nem vigyázunk!</a:t>
            </a:r>
          </a:p>
        </p:txBody>
      </p:sp>
      <p:sp>
        <p:nvSpPr>
          <p:cNvPr id="4" name="Dia számának helye 3"/>
          <p:cNvSpPr>
            <a:spLocks noGrp="1"/>
          </p:cNvSpPr>
          <p:nvPr>
            <p:ph type="sldNum" sz="quarter" idx="5"/>
          </p:nvPr>
        </p:nvSpPr>
        <p:spPr/>
        <p:txBody>
          <a:bodyPr/>
          <a:lstStyle/>
          <a:p>
            <a:fld id="{A6E0679C-EC5D-42C6-ABB3-719536DC6759}" type="slidenum">
              <a:rPr lang="hu-HU" smtClean="0"/>
              <a:pPr/>
              <a:t>12</a:t>
            </a:fld>
            <a:endParaRPr lang="hu-HU"/>
          </a:p>
        </p:txBody>
      </p:sp>
    </p:spTree>
    <p:extLst>
      <p:ext uri="{BB962C8B-B14F-4D97-AF65-F5344CB8AC3E}">
        <p14:creationId xmlns:p14="http://schemas.microsoft.com/office/powerpoint/2010/main" xmlns="" val="27704815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342900" lvl="0" indent="-342900" algn="just">
              <a:lnSpc>
                <a:spcPct val="115000"/>
              </a:lnSpc>
              <a:spcBef>
                <a:spcPts val="600"/>
              </a:spcBef>
              <a:spcAft>
                <a:spcPts val="600"/>
              </a:spcAft>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alapanyagban lévő kavics sérülést okozhat az ételt fogyasztó ember fogában, ha ráharap. A lencse vagy a bab között előforduló mérgező magok megbetegedést okozhatnak. Egyetlen penészes darab az alapanyagban az egész ételt </a:t>
            </a: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tönkreteheti</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t>
            </a:r>
          </a:p>
          <a:p>
            <a:pPr marL="457200" indent="-447675" algn="just">
              <a:lnSpc>
                <a:spcPct val="115000"/>
              </a:lnSpc>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15000"/>
              </a:lnSpc>
              <a:spcAft>
                <a:spcPts val="600"/>
              </a:spcAft>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Talaj és szennyeződés átkerülhet a zöldség-előkészítő konyhából a főzőkonyhába, és ott a húsra vagy a főtt ételre. A talajban élő mikrobák az étel romlását, fertőződését okozhatják. Ezt keresztszennyeződésnek nevezik: a zöldségen lévő mikrobák nem a zöldséget, hanem más élelmiszert is megfertőznek.</a:t>
            </a:r>
          </a:p>
          <a:p>
            <a:pPr marL="457200" indent="-447675" algn="just">
              <a:lnSpc>
                <a:spcPct val="115000"/>
              </a:lnSpc>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Fontos: zöldség, hús, tojás elkülönítése egymástól.</a:t>
            </a:r>
          </a:p>
          <a:p>
            <a:pPr marL="457200" indent="-447675" algn="just">
              <a:lnSpc>
                <a:spcPct val="115000"/>
              </a:lnSpc>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15000"/>
              </a:lnSpc>
              <a:spcAft>
                <a:spcPts val="600"/>
              </a:spcAft>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hűtőszekrény elromlása, felmelegedése a hús romlását okozhatja. Figyelni kell a hűtőszekrények jó működésére és arra, hogy elég hidegek legyenek.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Fontos: a hőmérsékletet rendszeresen mérni kell és feljegyezni! </a:t>
            </a:r>
          </a:p>
        </p:txBody>
      </p:sp>
      <p:sp>
        <p:nvSpPr>
          <p:cNvPr id="4" name="Dia számának helye 3"/>
          <p:cNvSpPr>
            <a:spLocks noGrp="1"/>
          </p:cNvSpPr>
          <p:nvPr>
            <p:ph type="sldNum" sz="quarter" idx="10"/>
          </p:nvPr>
        </p:nvSpPr>
        <p:spPr/>
        <p:txBody>
          <a:bodyPr/>
          <a:lstStyle/>
          <a:p>
            <a:fld id="{A6E0679C-EC5D-42C6-ABB3-719536DC6759}" type="slidenum">
              <a:rPr lang="hu-HU" smtClean="0"/>
              <a:pPr/>
              <a:t>13</a:t>
            </a:fld>
            <a:endParaRPr lang="hu-HU"/>
          </a:p>
        </p:txBody>
      </p:sp>
    </p:spTree>
    <p:extLst>
      <p:ext uri="{BB962C8B-B14F-4D97-AF65-F5344CB8AC3E}">
        <p14:creationId xmlns:p14="http://schemas.microsoft.com/office/powerpoint/2010/main" xmlns="" val="21877031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342900" lvl="0" indent="-342900" algn="just">
              <a:lnSpc>
                <a:spcPct val="115000"/>
              </a:lnSpc>
              <a:spcBef>
                <a:spcPts val="600"/>
              </a:spcBef>
              <a:spcAft>
                <a:spcPts val="600"/>
              </a:spcAft>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az edényen zsír vagy étel marad, abban elszaporodhatnak a mikrobák. Ha az edényen mosogatószer vagy zsíroldószer marad, az mérgezést okozhat.</a:t>
            </a:r>
          </a:p>
          <a:p>
            <a:pPr marL="457200" indent="-447675" algn="just">
              <a:lnSpc>
                <a:spcPct val="115000"/>
              </a:lnSpc>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Fontos: 3 fázisú mosogatás.</a:t>
            </a:r>
          </a:p>
          <a:p>
            <a:endParaRPr lang="hu-HU" dirty="0"/>
          </a:p>
          <a:p>
            <a:pPr marL="342900" lvl="0" indent="-342900" algn="just">
              <a:lnSpc>
                <a:spcPct val="115000"/>
              </a:lnSpc>
              <a:spcBef>
                <a:spcPts val="600"/>
              </a:spcBef>
              <a:spcAft>
                <a:spcPts val="600"/>
              </a:spcAft>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a dolgozó nem tartja be a higiéniai szabályokat, piszkos kézzel nyúl az ételhez, nem visel sapkát vagy kendőt, piszkos a ruhája, akkor a dolgozóról vagy ruhájáról idegen anyag, például haj, korpa vagy mikrobák kerülhetnek az ételbe. Azon kívül, hogy ez undorító, fertőző is lehet.</a:t>
            </a:r>
          </a:p>
          <a:p>
            <a:pPr marL="453390" indent="-447675"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Fontos: személyi higiénia.</a:t>
            </a:r>
          </a:p>
          <a:p>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14</a:t>
            </a:fld>
            <a:endParaRPr lang="hu-HU"/>
          </a:p>
        </p:txBody>
      </p:sp>
    </p:spTree>
    <p:extLst>
      <p:ext uri="{BB962C8B-B14F-4D97-AF65-F5344CB8AC3E}">
        <p14:creationId xmlns:p14="http://schemas.microsoft.com/office/powerpoint/2010/main" xmlns="" val="21877031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600"/>
              </a:spcBef>
              <a:spcAft>
                <a:spcPts val="600"/>
              </a:spcAft>
            </a:pPr>
            <a:r>
              <a:rPr lang="hu-HU" sz="1800" b="1" dirty="0">
                <a:effectLst/>
                <a:latin typeface="Times New Roman" panose="02020603050405020304" pitchFamily="18" charset="0"/>
                <a:ea typeface="Calibri" panose="020F0502020204030204" pitchFamily="34" charset="0"/>
                <a:cs typeface="Times New Roman" panose="02020603050405020304" pitchFamily="18" charset="0"/>
              </a:rPr>
              <a:t>Kritikus pont </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egy konyhában vagy étteremben az, ahol egy veszély a legnagyobb valószínűséggel okozhat kárt, problémát, betegséget.</a:t>
            </a:r>
          </a:p>
          <a:p>
            <a:pPr marL="180340" indent="-447675"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Mindent el kell követnünk, hogy a kritikus pontokon megelőzzük a kárt, betegséget, balesetet. Másképp fogalmazva: csökkenteni kell a kár, betegség, baleset előfordulását. Ezt szaknyelven úgy mondjuk, hogy lecsökkentjük a kár, betegség, baleset kockázatát. Például az étel megromlásának, a fogyasztó megbetegedésének, a fertőzésnek a kockázatát.</a:t>
            </a:r>
          </a:p>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15</a:t>
            </a:fld>
            <a:endParaRPr lang="hu-HU"/>
          </a:p>
        </p:txBody>
      </p:sp>
    </p:spTree>
    <p:extLst>
      <p:ext uri="{BB962C8B-B14F-4D97-AF65-F5344CB8AC3E}">
        <p14:creationId xmlns:p14="http://schemas.microsoft.com/office/powerpoint/2010/main" xmlns="" val="33742253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342900" lvl="0" indent="-342900" algn="just">
              <a:lnSpc>
                <a:spcPct val="115000"/>
              </a:lnSpc>
              <a:spcBef>
                <a:spcPts val="600"/>
              </a:spcBef>
              <a:spcAft>
                <a:spcPts val="600"/>
              </a:spcAft>
              <a:buFont typeface="+mj-lt"/>
              <a:buAutoNum type="arabicPeriod"/>
            </a:pPr>
            <a:r>
              <a:rPr lang="hu-HU" sz="1800" b="1" i="1" dirty="0">
                <a:effectLst/>
                <a:latin typeface="Times New Roman" panose="02020603050405020304" pitchFamily="18" charset="0"/>
                <a:ea typeface="Calibri" panose="020F0502020204030204" pitchFamily="34" charset="0"/>
                <a:cs typeface="Times New Roman" panose="02020603050405020304" pitchFamily="18" charset="0"/>
              </a:rPr>
              <a:t>Kritikus pontok:</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 konkrét konyha vagy étterem </a:t>
            </a:r>
            <a:r>
              <a:rPr lang="hu-HU" sz="1800" b="1" i="1" dirty="0">
                <a:effectLst/>
                <a:latin typeface="Times New Roman" panose="02020603050405020304" pitchFamily="18" charset="0"/>
                <a:ea typeface="Calibri" panose="020F0502020204030204" pitchFamily="34" charset="0"/>
                <a:cs typeface="Times New Roman" panose="02020603050405020304" pitchFamily="18" charset="0"/>
              </a:rPr>
              <a:t>kritikus pontjait </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három lépésben találhatjuk meg.</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4958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Első lépés: Megállapítjuk az összes ott felmerülő veszélyt; </a:t>
            </a:r>
          </a:p>
          <a:p>
            <a:pPr marL="44958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Második lépés: Megbecsüljük az általuk okozott baj súlyosságát,</a:t>
            </a:r>
          </a:p>
          <a:p>
            <a:pPr marL="44958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Harmadik lépés: Súlyosság szerint sorba rendezzük a veszélyes pontokat. </a:t>
            </a:r>
          </a:p>
          <a:p>
            <a:pPr marL="44958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Azokra a veszélyekre kell a legjobban figyelni, melyek előre kerülnek a sorrendben, vagyis a legnagyobb problémákat, károkat okozó veszélyekre.</a:t>
            </a:r>
          </a:p>
          <a:p>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16</a:t>
            </a:fld>
            <a:endParaRPr lang="hu-HU"/>
          </a:p>
        </p:txBody>
      </p:sp>
    </p:spTree>
    <p:extLst>
      <p:ext uri="{BB962C8B-B14F-4D97-AF65-F5344CB8AC3E}">
        <p14:creationId xmlns:p14="http://schemas.microsoft.com/office/powerpoint/2010/main" xmlns="" val="21877031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a:t>
            </a:r>
            <a:r>
              <a:rPr lang="hu-HU" sz="1800" b="1" i="1" dirty="0">
                <a:effectLst/>
                <a:latin typeface="Times New Roman" panose="02020603050405020304" pitchFamily="18" charset="0"/>
                <a:ea typeface="Calibri" panose="020F0502020204030204" pitchFamily="34" charset="0"/>
                <a:cs typeface="Times New Roman" panose="02020603050405020304" pitchFamily="18" charset="0"/>
              </a:rPr>
              <a:t>táblázatban</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felsorolt veszélyeket sorba raktuk aszerint, hogy melyik okozhatja a legnagyobb kárt, melyiktől kell a legjobban félnünk. A táblázatban a nagy kockázatokat erős piros színnel jelöltük. A legerősebb piros szín jelöli a legnagyobb kockázatot. A közepes kockázat közepes piros, a kis kockázat rózsaszín. A táblázatban szereplő erős pirossal jelölt veszélyek jelentik a vizsgált konyhában a kritikus pontokat.</a:t>
            </a:r>
          </a:p>
          <a:p>
            <a:pPr lvl="0"/>
            <a:endParaRPr lang="hu-HU" sz="1200" kern="1200" dirty="0">
              <a:solidFill>
                <a:schemeClr val="tx1"/>
              </a:solidFill>
              <a:effectLst/>
              <a:latin typeface="+mn-lt"/>
              <a:ea typeface="+mn-ea"/>
              <a:cs typeface="+mn-cs"/>
            </a:endParaRPr>
          </a:p>
          <a:p>
            <a:r>
              <a:rPr lang="hu-HU" dirty="0">
                <a:solidFill>
                  <a:schemeClr val="bg1"/>
                </a:solidFill>
                <a:latin typeface="Arial" pitchFamily="34" charset="0"/>
                <a:cs typeface="Arial" pitchFamily="34" charset="0"/>
              </a:rPr>
              <a:t>A többi (a táblázatban halványabb piros) veszélyforrással is kell foglalkozni, de azok ellen könnyebb a védekezés. </a:t>
            </a:r>
          </a:p>
          <a:p>
            <a:pPr lvl="0"/>
            <a:r>
              <a:rPr lang="hu-HU" dirty="0">
                <a:solidFill>
                  <a:schemeClr val="bg1"/>
                </a:solidFill>
                <a:latin typeface="Arial" pitchFamily="34" charset="0"/>
                <a:cs typeface="Arial" pitchFamily="34" charset="0"/>
              </a:rPr>
              <a:t>Például, ha van külön előkészítő konyha, akkor a földes zöldség nem jelent kockázatot a készülő ételekre, mert a főzőkonyhától elkülönítve tisztítják. A konyhába már az előkészített, tisztított, darabolt zöldség kerül.</a:t>
            </a:r>
          </a:p>
          <a:p>
            <a:pPr lvl="0"/>
            <a:r>
              <a:rPr lang="hu-HU" dirty="0">
                <a:solidFill>
                  <a:schemeClr val="bg1"/>
                </a:solidFill>
                <a:latin typeface="Arial" pitchFamily="34" charset="0"/>
                <a:cs typeface="Arial" pitchFamily="34" charset="0"/>
              </a:rPr>
              <a:t>Ha az alapanyagot gondosan válogatják, akkor az alapanyagból származó kockázat kicsi lesz: nem kerül az ételbe idegen anyag vagy rossz minőségű alapanyag.</a:t>
            </a:r>
          </a:p>
          <a:p>
            <a:pPr lvl="0"/>
            <a:r>
              <a:rPr lang="hu-HU" dirty="0">
                <a:solidFill>
                  <a:schemeClr val="bg1"/>
                </a:solidFill>
                <a:latin typeface="Arial" pitchFamily="34" charset="0"/>
                <a:cs typeface="Arial" pitchFamily="34" charset="0"/>
              </a:rPr>
              <a:t>Ha egy konyhán vagy étteremben jó a személyi higiénia és konyha tisztasága, a dolgozók betartják a szabályokat, akkor a környezetből és a dolgozótól származó kockázat kicsi.</a:t>
            </a:r>
          </a:p>
          <a:p>
            <a:pPr lvl="0"/>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17</a:t>
            </a:fld>
            <a:endParaRPr lang="hu-HU"/>
          </a:p>
        </p:txBody>
      </p:sp>
    </p:spTree>
    <p:extLst>
      <p:ext uri="{BB962C8B-B14F-4D97-AF65-F5344CB8AC3E}">
        <p14:creationId xmlns:p14="http://schemas.microsoft.com/office/powerpoint/2010/main" xmlns="" val="39364263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447675" algn="just">
              <a:lnSpc>
                <a:spcPct val="115000"/>
              </a:lnSpc>
              <a:spcBef>
                <a:spcPts val="12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Kritikus pontok az általunk tárgyalt példában (piros): </a:t>
            </a:r>
          </a:p>
          <a:p>
            <a:pPr marL="342900" lvl="0" indent="-342900" algn="just">
              <a:lnSpc>
                <a:spcPct val="115000"/>
              </a:lnSpc>
              <a:spcBef>
                <a:spcPts val="600"/>
              </a:spcBef>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Hűtve tárolás</a:t>
            </a:r>
          </a:p>
          <a:p>
            <a:pPr marL="342900" lvl="0" indent="-342900" algn="just">
              <a:lnSpc>
                <a:spcPct val="115000"/>
              </a:lnSpc>
              <a:spcBef>
                <a:spcPts val="600"/>
              </a:spcBef>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Magas hőfokon hőkezelés: sütés és főzés</a:t>
            </a:r>
          </a:p>
          <a:p>
            <a:pPr marL="342900" lvl="0" indent="-342900" algn="just">
              <a:lnSpc>
                <a:spcPct val="115000"/>
              </a:lnSpc>
              <a:spcBef>
                <a:spcPts val="600"/>
              </a:spcBef>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Melegen tálalás</a:t>
            </a:r>
          </a:p>
          <a:p>
            <a:pPr marL="180340" indent="-447675"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legnagyobb veszélyek piros színt kaptak. Ezek a kritikus pontok a hőmérséklet miatt alakultak ki. Az ételfertőződés és romlás elkerülhető, ha a szabályos hőmérsékleten és szabályos ideig főzzük, sütjük, tálaljuk az ételt. A hőmérsékletet hőmérővel mérjük: a 3. ábrán néhány konyhai hőmérő látható. </a:t>
            </a:r>
          </a:p>
        </p:txBody>
      </p:sp>
      <p:sp>
        <p:nvSpPr>
          <p:cNvPr id="4" name="Dia számának helye 3"/>
          <p:cNvSpPr>
            <a:spLocks noGrp="1"/>
          </p:cNvSpPr>
          <p:nvPr>
            <p:ph type="sldNum" sz="quarter" idx="5"/>
          </p:nvPr>
        </p:nvSpPr>
        <p:spPr/>
        <p:txBody>
          <a:bodyPr/>
          <a:lstStyle/>
          <a:p>
            <a:fld id="{A6E0679C-EC5D-42C6-ABB3-719536DC6759}" type="slidenum">
              <a:rPr lang="hu-HU" smtClean="0"/>
              <a:pPr/>
              <a:t>18</a:t>
            </a:fld>
            <a:endParaRPr lang="hu-HU"/>
          </a:p>
        </p:txBody>
      </p:sp>
    </p:spTree>
    <p:extLst>
      <p:ext uri="{BB962C8B-B14F-4D97-AF65-F5344CB8AC3E}">
        <p14:creationId xmlns:p14="http://schemas.microsoft.com/office/powerpoint/2010/main" xmlns="" val="39364263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800" b="1" i="1" dirty="0">
                <a:effectLst/>
                <a:latin typeface="Times New Roman" panose="02020603050405020304" pitchFamily="18" charset="0"/>
                <a:ea typeface="Calibri" panose="020F0502020204030204" pitchFamily="34" charset="0"/>
              </a:rPr>
              <a:t>Indikátorok:</a:t>
            </a:r>
            <a:r>
              <a:rPr lang="hu-HU" sz="1800" dirty="0">
                <a:effectLst/>
                <a:latin typeface="Times New Roman" panose="02020603050405020304" pitchFamily="18" charset="0"/>
                <a:ea typeface="Calibri" panose="020F0502020204030204" pitchFamily="34" charset="0"/>
              </a:rPr>
              <a:t> A kritikus pontokat állandó megfigyelés alatt tartjuk. Kiválasztjuk azt a módszert, aminek eredménye alapján eldönthetjük, hogy rendben mennek-e a dolgok a kritikus ponton. Olyasmit figyelünk meg vagy mérünk, ami jelzi, ha baj van. </a:t>
            </a:r>
            <a:r>
              <a:rPr lang="hu-HU" sz="1800" b="1" i="1" dirty="0">
                <a:effectLst/>
                <a:latin typeface="Times New Roman" panose="02020603050405020304" pitchFamily="18" charset="0"/>
                <a:ea typeface="Calibri" panose="020F0502020204030204" pitchFamily="34" charset="0"/>
              </a:rPr>
              <a:t>Indikátor</a:t>
            </a:r>
            <a:r>
              <a:rPr lang="hu-HU" sz="1800" dirty="0">
                <a:effectLst/>
                <a:latin typeface="Times New Roman" panose="02020603050405020304" pitchFamily="18" charset="0"/>
                <a:ea typeface="Calibri" panose="020F0502020204030204" pitchFamily="34" charset="0"/>
              </a:rPr>
              <a:t>nak nevezzük azt, ami jelzi, hogy a kritikus ponton probléma van.</a:t>
            </a:r>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19</a:t>
            </a:fld>
            <a:endParaRPr lang="hu-HU"/>
          </a:p>
        </p:txBody>
      </p:sp>
    </p:spTree>
    <p:extLst>
      <p:ext uri="{BB962C8B-B14F-4D97-AF65-F5344CB8AC3E}">
        <p14:creationId xmlns:p14="http://schemas.microsoft.com/office/powerpoint/2010/main" xmlns="" val="29655882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alapanyag ellenőrzése: szemmel megvizsgáljuk, átnézzük, ha kell, válogatjuk. Célunk, hogy idegen anyag és romlott alapanyag ne kerüljön a konyhába.</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a:t>
            </a: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indikátor</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itt a szemmel látható idegen anyag, vagy penészes alapanyag.</a:t>
            </a:r>
          </a:p>
          <a:p>
            <a:pPr lvl="0"/>
            <a:endParaRPr lang="hu-HU"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hűtőszekrények hőmérsékletét hőmérővel mérhetjük. Tudjuk, hogy a hűtőszekrénynek 4 </a:t>
            </a:r>
            <a:r>
              <a:rPr lang="hu-HU" sz="1800" baseline="30000" dirty="0" err="1">
                <a:effectLst/>
                <a:latin typeface="Times New Roman" panose="02020603050405020304" pitchFamily="18" charset="0"/>
                <a:ea typeface="Calibri" panose="020F0502020204030204" pitchFamily="34" charset="0"/>
                <a:cs typeface="Times New Roman" panose="02020603050405020304" pitchFamily="18" charset="0"/>
              </a:rPr>
              <a:t>o</a:t>
            </a: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C</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 azaz 4 </a:t>
            </a:r>
            <a:r>
              <a:rPr lang="en-GB" sz="18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Celsius </a:t>
            </a:r>
            <a:r>
              <a:rPr lang="en-GB" sz="1800" kern="1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fok</a:t>
            </a: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osnak</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 kell lennie, hogy benne a hús felhasználásig tárolható legyen. Ha ennél melegebb a hűtőszekrény, akkor baj van, megromolhat a hús.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Indikátor</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 hőmérséklet.</a:t>
            </a:r>
          </a:p>
        </p:txBody>
      </p:sp>
      <p:sp>
        <p:nvSpPr>
          <p:cNvPr id="4" name="Dia számának helye 3"/>
          <p:cNvSpPr>
            <a:spLocks noGrp="1"/>
          </p:cNvSpPr>
          <p:nvPr>
            <p:ph type="sldNum" sz="quarter" idx="5"/>
          </p:nvPr>
        </p:nvSpPr>
        <p:spPr/>
        <p:txBody>
          <a:bodyPr/>
          <a:lstStyle/>
          <a:p>
            <a:fld id="{A6E0679C-EC5D-42C6-ABB3-719536DC6759}" type="slidenum">
              <a:rPr lang="hu-HU" smtClean="0"/>
              <a:pPr/>
              <a:t>20</a:t>
            </a:fld>
            <a:endParaRPr lang="hu-HU"/>
          </a:p>
        </p:txBody>
      </p:sp>
    </p:spTree>
    <p:extLst>
      <p:ext uri="{BB962C8B-B14F-4D97-AF65-F5344CB8AC3E}">
        <p14:creationId xmlns:p14="http://schemas.microsoft.com/office/powerpoint/2010/main" xmlns="" val="29655882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342900" lvl="0" indent="-342900" algn="just">
              <a:lnSpc>
                <a:spcPct val="115000"/>
              </a:lnSpc>
              <a:spcBef>
                <a:spcPts val="600"/>
              </a:spcBef>
              <a:spcAft>
                <a:spcPts val="1200"/>
              </a:spcAft>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mosogatás ellenőrzése: megnézzük, hogy nem zsíros-e az edény, nincs-e rászáradt ételmaradék vagy esetleg mosogatószer maradvány. Azt is ellenőrizni kell, hogy a dolgozó szabályosan mosogat-e.</a:t>
            </a:r>
          </a:p>
          <a:p>
            <a:pPr marL="450215" indent="-447675" algn="just">
              <a:lnSpc>
                <a:spcPct val="115000"/>
              </a:lnSpc>
              <a:spcBef>
                <a:spcPts val="600"/>
              </a:spcBef>
              <a:spcAft>
                <a:spcPts val="1200"/>
              </a:spcAft>
            </a:pP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Indikátor</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szemmel megállapítható, tapintható szennyeződés, zsírosság.</a:t>
            </a:r>
          </a:p>
          <a:p>
            <a:pPr lvl="0"/>
            <a:endParaRPr lang="hu-HU" sz="1200" kern="1200" dirty="0">
              <a:solidFill>
                <a:schemeClr val="tx1"/>
              </a:solidFill>
              <a:effectLst/>
              <a:latin typeface="+mn-lt"/>
              <a:ea typeface="+mn-ea"/>
              <a:cs typeface="+mn-cs"/>
            </a:endParaRPr>
          </a:p>
          <a:p>
            <a:pPr marL="342900" lvl="0" indent="-342900" algn="just">
              <a:lnSpc>
                <a:spcPct val="115000"/>
              </a:lnSpc>
              <a:spcBef>
                <a:spcPts val="600"/>
              </a:spcBef>
              <a:spcAft>
                <a:spcPts val="600"/>
              </a:spcAft>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dolgozók tisztaságát, ápoltságát, ruházatát szemmel is megvizsgálhatjuk.</a:t>
            </a:r>
          </a:p>
          <a:p>
            <a:pPr marL="223520" indent="226060" algn="just">
              <a:lnSpc>
                <a:spcPct val="115000"/>
              </a:lnSpc>
              <a:spcBef>
                <a:spcPts val="600"/>
              </a:spcBef>
              <a:spcAft>
                <a:spcPts val="600"/>
              </a:spcAft>
            </a:pP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Indikátor</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szemmel látható tisztaság. Feltételezett betegség, fertőzés esetén: orvosi lelet.</a:t>
            </a:r>
          </a:p>
          <a:p>
            <a:pPr lvl="0"/>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21</a:t>
            </a:fld>
            <a:endParaRPr lang="hu-HU"/>
          </a:p>
        </p:txBody>
      </p:sp>
    </p:spTree>
    <p:extLst>
      <p:ext uri="{BB962C8B-B14F-4D97-AF65-F5344CB8AC3E}">
        <p14:creationId xmlns:p14="http://schemas.microsoft.com/office/powerpoint/2010/main" xmlns="" val="29655882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800" b="1" i="1" dirty="0">
                <a:effectLst/>
                <a:latin typeface="Times New Roman" panose="02020603050405020304" pitchFamily="18" charset="0"/>
                <a:ea typeface="Calibri" panose="020F0502020204030204" pitchFamily="34" charset="0"/>
              </a:rPr>
              <a:t>Ellenőrzés:</a:t>
            </a:r>
            <a:r>
              <a:rPr lang="hu-HU" sz="1800" dirty="0">
                <a:effectLst/>
                <a:latin typeface="Times New Roman" panose="02020603050405020304" pitchFamily="18" charset="0"/>
                <a:ea typeface="Calibri" panose="020F0502020204030204" pitchFamily="34" charset="0"/>
              </a:rPr>
              <a:t> a kritikus pontokat állandóan figyelni, rendszeresen ellenőrizni kell. </a:t>
            </a:r>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22</a:t>
            </a:fld>
            <a:endParaRPr lang="hu-HU"/>
          </a:p>
        </p:txBody>
      </p:sp>
    </p:spTree>
    <p:extLst>
      <p:ext uri="{BB962C8B-B14F-4D97-AF65-F5344CB8AC3E}">
        <p14:creationId xmlns:p14="http://schemas.microsoft.com/office/powerpoint/2010/main" xmlns="" val="29655882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342900" lvl="0" indent="-342900" algn="just">
              <a:lnSpc>
                <a:spcPct val="115000"/>
              </a:lnSpc>
              <a:spcBef>
                <a:spcPts val="600"/>
              </a:spcBef>
              <a:spcAft>
                <a:spcPts val="600"/>
              </a:spcAft>
              <a:buFont typeface="+mj-lt"/>
              <a:buAutoNum type="arabicPeriod"/>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ellenőrzés helyét és gyakoriságát szabályzat írja elő.</a:t>
            </a:r>
          </a:p>
          <a:p>
            <a:pPr marL="269875"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indikátor jó értékét szabályzatban adják meg.</a:t>
            </a:r>
          </a:p>
          <a:p>
            <a:pPr marL="269875"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indikátor eredményét ellenőrzéskor fel kell jegyezni.</a:t>
            </a:r>
          </a:p>
          <a:p>
            <a:r>
              <a:rPr lang="hu-HU" sz="1800" dirty="0">
                <a:effectLst/>
                <a:latin typeface="Times New Roman" panose="02020603050405020304" pitchFamily="18" charset="0"/>
                <a:ea typeface="Calibri" panose="020F0502020204030204" pitchFamily="34" charset="0"/>
              </a:rPr>
              <a:t>A megmért hőmérsékletet és a mérés időpontját fel kell írni egy táblázatba. A konyha, az eszközök, darálók, aprítógépek használat utáni kitisztítását egy táblázatban nyilván kell tartani, időponttal, névvel (aki tisztította). </a:t>
            </a:r>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23</a:t>
            </a:fld>
            <a:endParaRPr lang="hu-HU"/>
          </a:p>
        </p:txBody>
      </p:sp>
    </p:spTree>
    <p:extLst>
      <p:ext uri="{BB962C8B-B14F-4D97-AF65-F5344CB8AC3E}">
        <p14:creationId xmlns:p14="http://schemas.microsoft.com/office/powerpoint/2010/main" xmlns="" val="29655882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24</a:t>
            </a:fld>
            <a:endParaRPr lang="hu-HU"/>
          </a:p>
        </p:txBody>
      </p:sp>
    </p:spTree>
    <p:extLst>
      <p:ext uri="{BB962C8B-B14F-4D97-AF65-F5344CB8AC3E}">
        <p14:creationId xmlns:p14="http://schemas.microsoft.com/office/powerpoint/2010/main" xmlns="" val="29655882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25</a:t>
            </a:fld>
            <a:endParaRPr lang="hu-HU"/>
          </a:p>
        </p:txBody>
      </p:sp>
    </p:spTree>
    <p:extLst>
      <p:ext uri="{BB962C8B-B14F-4D97-AF65-F5344CB8AC3E}">
        <p14:creationId xmlns:p14="http://schemas.microsoft.com/office/powerpoint/2010/main" xmlns="" val="29655882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800" b="1" i="1" dirty="0">
                <a:effectLst/>
                <a:latin typeface="Times New Roman" panose="02020603050405020304" pitchFamily="18" charset="0"/>
                <a:ea typeface="Calibri" panose="020F0502020204030204" pitchFamily="34" charset="0"/>
              </a:rPr>
              <a:t>Intézkedés:</a:t>
            </a:r>
            <a:r>
              <a:rPr lang="hu-HU" sz="1800" dirty="0">
                <a:effectLst/>
                <a:latin typeface="Times New Roman" panose="02020603050405020304" pitchFamily="18" charset="0"/>
                <a:ea typeface="Calibri" panose="020F0502020204030204" pitchFamily="34" charset="0"/>
              </a:rPr>
              <a:t> ha ellenőrzéskor azt tapasztaljuk, hogy az indikátor értéke eltér a szabályos értéktől, akkor intézkedni kell.</a:t>
            </a:r>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26</a:t>
            </a:fld>
            <a:endParaRPr lang="hu-HU"/>
          </a:p>
        </p:txBody>
      </p:sp>
    </p:spTree>
    <p:extLst>
      <p:ext uri="{BB962C8B-B14F-4D97-AF65-F5344CB8AC3E}">
        <p14:creationId xmlns:p14="http://schemas.microsoft.com/office/powerpoint/2010/main" xmlns="" val="29655882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342900" lvl="0" indent="-342900" algn="l">
              <a:lnSpc>
                <a:spcPct val="115000"/>
              </a:lnSpc>
              <a:spcBef>
                <a:spcPts val="600"/>
              </a:spcBef>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sok a hibás, szennyezett darab az alapanyagban –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szigorítani kell a beérkező alapanyag ellenőrzését, válogatását.</a:t>
            </a:r>
          </a:p>
          <a:p>
            <a:pPr marL="500380" indent="-447675" algn="l">
              <a:lnSpc>
                <a:spcPct val="115000"/>
              </a:lnSpc>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l">
              <a:lnSpc>
                <a:spcPct val="115000"/>
              </a:lnSpc>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a:t>
            </a: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tiszítás</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és mosás után piszkos a zöldség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szigorítani kell a földes zöldség tisztítását. Oktatást tartani a dolgozóknak. Gyakrabban ellenőrizni.</a:t>
            </a:r>
          </a:p>
          <a:p>
            <a:pPr marL="676275" indent="-447675" algn="just"/>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l">
              <a:lnSpc>
                <a:spcPct val="115000"/>
              </a:lnSpc>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melegebb a húsos hűtőszekrény, mint a megengedett –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hidegebbre kell állítani és gyakrabban leolvasni a hőmérőt.</a:t>
            </a:r>
          </a:p>
          <a:p>
            <a:pPr marL="676275" indent="-447675" algn="just"/>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l">
              <a:lnSpc>
                <a:spcPct val="115000"/>
              </a:lnSpc>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forraláskor nem volt meg a 70 fokos hőmérséklet 2–3 percig –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tovább kell forralni a főtt ételt, vagy hosszabb ideig forrósítani.</a:t>
            </a:r>
          </a:p>
          <a:p>
            <a:pPr marL="676275" indent="-447675" algn="just"/>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l">
              <a:lnSpc>
                <a:spcPct val="115000"/>
              </a:lnSpc>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az egyben sült hús maghőmérséklete csak 65 fok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tovább sütni, amíg el nem éri a 70 fokot.</a:t>
            </a:r>
          </a:p>
          <a:p>
            <a:pPr marL="676275" indent="-447675" algn="just"/>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l">
              <a:lnSpc>
                <a:spcPct val="115000"/>
              </a:lnSpc>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a svédasztalos büfében hűlni kezd az étel –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gondoskodni az étel forrón tartásáról, vagy friss ételt kell kirakni.</a:t>
            </a:r>
          </a:p>
          <a:p>
            <a:pPr marL="676275" indent="-447675" algn="just"/>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l">
              <a:lnSpc>
                <a:spcPct val="115000"/>
              </a:lnSpc>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zsíros marad az edény mosogatáskor–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szigorítani kell a mosogatás ellenőrzését, a szabályok betartását, oktatást tartani az ott dolgozóknak, vagy mosogatógépet beszerezni.</a:t>
            </a:r>
          </a:p>
          <a:p>
            <a:pPr marL="676275" indent="-447675" algn="just"/>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l">
              <a:lnSpc>
                <a:spcPct val="115000"/>
              </a:lnSpc>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poros a padló, maszatos az asztal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szigorítani kell a takarítás ellenőrzését, a szabályok betartását. Oktatást tartani a dolgozóknak. Modern, hatékony takarítógépeket és tisztítószereket alkalmazni.</a:t>
            </a:r>
          </a:p>
          <a:p>
            <a:pPr marL="676275" indent="-447675" algn="just"/>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15000"/>
              </a:lnSpc>
              <a:spcBef>
                <a:spcPts val="600"/>
              </a:spcBef>
              <a:spcAft>
                <a:spcPts val="600"/>
              </a:spcAft>
              <a:buFont typeface="+mj-lt"/>
              <a:buAutoNum type="alphaLcParen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hajszál vagy idegen anyag van az ételben, vagy azt látjuk, hogy piszkos a dolgozók ruhája –szigorúbban kell ellenőrizni a higiénia szabályainak betartását, olyan munkaruhát venni, amit szívesen hordanak a dolgozók, büntetni a szabályok be nem tartását.</a:t>
            </a:r>
          </a:p>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27</a:t>
            </a:fld>
            <a:endParaRPr lang="hu-HU"/>
          </a:p>
        </p:txBody>
      </p:sp>
    </p:spTree>
    <p:extLst>
      <p:ext uri="{BB962C8B-B14F-4D97-AF65-F5344CB8AC3E}">
        <p14:creationId xmlns:p14="http://schemas.microsoft.com/office/powerpoint/2010/main" xmlns="" val="19305859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342900" lvl="0" indent="-342900" algn="just">
              <a:lnSpc>
                <a:spcPct val="115000"/>
              </a:lnSpc>
              <a:spcBef>
                <a:spcPts val="600"/>
              </a:spcBef>
              <a:spcAft>
                <a:spcPts val="600"/>
              </a:spcAft>
              <a:buFont typeface="+mj-lt"/>
              <a:buAutoNum type="arabicPeriod"/>
            </a:pPr>
            <a:r>
              <a:rPr lang="hu-HU" sz="1200" b="1" i="1" dirty="0">
                <a:effectLst/>
                <a:latin typeface="Times New Roman" panose="02020603050405020304" pitchFamily="18" charset="0"/>
                <a:ea typeface="Calibri" panose="020F0502020204030204" pitchFamily="34" charset="0"/>
                <a:cs typeface="Times New Roman" panose="02020603050405020304" pitchFamily="18" charset="0"/>
              </a:rPr>
              <a:t>Szabályok leírása, bevezetése és megtanulása </a:t>
            </a: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a dolgozók által.</a:t>
            </a:r>
          </a:p>
          <a:p>
            <a:pPr marL="43180" indent="-180340" algn="just">
              <a:lnSpc>
                <a:spcPct val="115000"/>
              </a:lnSpc>
              <a:spcBef>
                <a:spcPts val="600"/>
              </a:spcBef>
              <a:spcAft>
                <a:spcPts val="600"/>
              </a:spcAft>
            </a:pP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A helyi szabályzat tartalma:</a:t>
            </a:r>
          </a:p>
          <a:p>
            <a:pPr marL="742950" lvl="1" indent="-285750" algn="just">
              <a:lnSpc>
                <a:spcPct val="115000"/>
              </a:lnSpc>
              <a:spcBef>
                <a:spcPts val="600"/>
              </a:spcBef>
              <a:buFont typeface="Symbol" panose="05050102010706020507" pitchFamily="18" charset="2"/>
              <a:buChar char=""/>
            </a:pP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A kritikus pontok megnevezése és ellenőrzésük módja, gyakorisága.</a:t>
            </a:r>
          </a:p>
          <a:p>
            <a:pPr marL="742950" lvl="1" indent="-285750" algn="just">
              <a:lnSpc>
                <a:spcPct val="115000"/>
              </a:lnSpc>
              <a:buFont typeface="Symbol" panose="05050102010706020507" pitchFamily="18" charset="2"/>
              <a:buChar char=""/>
            </a:pP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Biztonsági szabályok, előírások és felelősségek leírása, tudatosság növelése. </a:t>
            </a:r>
          </a:p>
          <a:p>
            <a:pPr marL="742950" lvl="1" indent="-285750" algn="just">
              <a:lnSpc>
                <a:spcPct val="115000"/>
              </a:lnSpc>
              <a:buFont typeface="Symbol" panose="05050102010706020507" pitchFamily="18" charset="2"/>
              <a:buChar char=""/>
            </a:pP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Munkakörhöz kötött nyilvántartások, táblázatok vezetése. Ennek megtanulása.</a:t>
            </a:r>
          </a:p>
          <a:p>
            <a:pPr marL="742950" lvl="1" indent="-285750" algn="just">
              <a:lnSpc>
                <a:spcPct val="115000"/>
              </a:lnSpc>
              <a:spcBef>
                <a:spcPts val="600"/>
              </a:spcBef>
              <a:spcAft>
                <a:spcPts val="600"/>
              </a:spcAft>
              <a:buFont typeface="Symbol" panose="05050102010706020507" pitchFamily="18" charset="2"/>
              <a:buChar char=""/>
            </a:pP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Intézkedések, melyek akkor szükségesek, ha az ellenőrzés hibát mutat. </a:t>
            </a:r>
          </a:p>
          <a:p>
            <a:pPr marL="223520" indent="-180340" algn="just">
              <a:lnSpc>
                <a:spcPct val="115000"/>
              </a:lnSpc>
              <a:spcBef>
                <a:spcPts val="600"/>
              </a:spcBef>
              <a:spcAft>
                <a:spcPts val="600"/>
              </a:spcAft>
            </a:pP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15000"/>
              </a:lnSpc>
              <a:spcBef>
                <a:spcPts val="600"/>
              </a:spcBef>
              <a:spcAft>
                <a:spcPts val="600"/>
              </a:spcAft>
              <a:buFont typeface="+mj-lt"/>
              <a:buAutoNum type="arabicPeriod"/>
            </a:pPr>
            <a:r>
              <a:rPr lang="hu-HU" sz="1200" b="1" i="1" dirty="0">
                <a:effectLst/>
                <a:latin typeface="Times New Roman" panose="02020603050405020304" pitchFamily="18" charset="0"/>
                <a:ea typeface="Calibri" panose="020F0502020204030204" pitchFamily="34" charset="0"/>
                <a:cs typeface="Times New Roman" panose="02020603050405020304" pitchFamily="18" charset="0"/>
              </a:rPr>
              <a:t>A HACCP rendszer</a:t>
            </a: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 egészének ellenőrzése és a működés jóságának bizonyítása.</a:t>
            </a:r>
            <a:br>
              <a:rPr lang="hu-HU" sz="1200" dirty="0">
                <a:effectLst/>
                <a:latin typeface="Times New Roman" panose="02020603050405020304" pitchFamily="18" charset="0"/>
                <a:ea typeface="Calibri" panose="020F0502020204030204" pitchFamily="34" charset="0"/>
                <a:cs typeface="Times New Roman" panose="02020603050405020304" pitchFamily="18" charset="0"/>
              </a:rPr>
            </a:b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Ez az éttermet vezető és a felelősnek kinevezett személyek dolga. </a:t>
            </a:r>
          </a:p>
          <a:p>
            <a:pPr marL="43180" indent="-180340" algn="just">
              <a:lnSpc>
                <a:spcPct val="115000"/>
              </a:lnSpc>
              <a:spcBef>
                <a:spcPts val="600"/>
              </a:spcBef>
              <a:spcAft>
                <a:spcPts val="600"/>
              </a:spcAft>
            </a:pP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15000"/>
              </a:lnSpc>
              <a:spcBef>
                <a:spcPts val="600"/>
              </a:spcBef>
              <a:spcAft>
                <a:spcPts val="600"/>
              </a:spcAft>
              <a:buFont typeface="+mj-lt"/>
              <a:buAutoNum type="arabicPeriod"/>
            </a:pPr>
            <a:r>
              <a:rPr lang="hu-HU" sz="1200" b="1" i="1" dirty="0">
                <a:effectLst/>
                <a:latin typeface="Times New Roman" panose="02020603050405020304" pitchFamily="18" charset="0"/>
                <a:ea typeface="Calibri" panose="020F0502020204030204" pitchFamily="34" charset="0"/>
                <a:cs typeface="Times New Roman" panose="02020603050405020304" pitchFamily="18" charset="0"/>
              </a:rPr>
              <a:t>Dokumentálás</a:t>
            </a: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 a HACCP-rendszer működtetését bizonyító feljegyzések, nyilvántartások. Mindenki a munkaköre szerint kötelező nyilvántartást vezeti. Például a takarítók a takarítást és a vegyszerek használatát vezetik egy táblázatban, amit aláírnak. </a:t>
            </a:r>
          </a:p>
        </p:txBody>
      </p:sp>
      <p:sp>
        <p:nvSpPr>
          <p:cNvPr id="4" name="Dia számának helye 3"/>
          <p:cNvSpPr>
            <a:spLocks noGrp="1"/>
          </p:cNvSpPr>
          <p:nvPr>
            <p:ph type="sldNum" sz="quarter" idx="5"/>
          </p:nvPr>
        </p:nvSpPr>
        <p:spPr/>
        <p:txBody>
          <a:bodyPr/>
          <a:lstStyle/>
          <a:p>
            <a:fld id="{A6E0679C-EC5D-42C6-ABB3-719536DC6759}" type="slidenum">
              <a:rPr lang="hu-HU" smtClean="0"/>
              <a:pPr/>
              <a:t>28</a:t>
            </a:fld>
            <a:endParaRPr lang="hu-HU"/>
          </a:p>
        </p:txBody>
      </p:sp>
    </p:spTree>
    <p:extLst>
      <p:ext uri="{BB962C8B-B14F-4D97-AF65-F5344CB8AC3E}">
        <p14:creationId xmlns:p14="http://schemas.microsoft.com/office/powerpoint/2010/main" xmlns="" val="3091956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600"/>
              </a:spcBef>
              <a:spcAft>
                <a:spcPts val="600"/>
              </a:spcAft>
            </a:pP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Az alapanyag, az élelmiszer és az étel mindig veszélyben van, pusztán attól, hogy érintkezik valamivel. Mi mindennel érintkezhet?</a:t>
            </a:r>
          </a:p>
          <a:p>
            <a:pPr marL="742950" lvl="1" indent="-285750" algn="just">
              <a:lnSpc>
                <a:spcPct val="115000"/>
              </a:lnSpc>
              <a:spcBef>
                <a:spcPts val="600"/>
              </a:spcBef>
              <a:buFont typeface="Symbol" panose="05050102010706020507" pitchFamily="18" charset="2"/>
              <a:buChar char=""/>
            </a:pP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Levegővel – nyitott edényben lévő alapanyagban, ételbe bármi belehullhat, beleeshet a levegőből;</a:t>
            </a:r>
          </a:p>
          <a:p>
            <a:pPr marL="742950" lvl="1" indent="-285750" algn="just">
              <a:lnSpc>
                <a:spcPct val="115000"/>
              </a:lnSpc>
              <a:buFont typeface="Symbol" panose="05050102010706020507" pitchFamily="18" charset="2"/>
              <a:buChar char=""/>
            </a:pP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Vízzel – az ételkészítéshez felhasznált víz minősége befolyásolja az étel minőségét. A víz lehet kémiai anyagtól vagy mikrobáktól szennyezett.</a:t>
            </a:r>
          </a:p>
          <a:p>
            <a:pPr marL="742950" lvl="1" indent="-285750" algn="just">
              <a:lnSpc>
                <a:spcPct val="115000"/>
              </a:lnSpc>
              <a:spcAft>
                <a:spcPts val="600"/>
              </a:spcAft>
              <a:buFont typeface="Symbol" panose="05050102010706020507" pitchFamily="18" charset="2"/>
              <a:buChar char=""/>
            </a:pP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Környezettel – az alapanyaghoz az élelmiszerek tárolása közben hozzáférnek a környezet mikrobái, a rovarok és nagyobb állatok.</a:t>
            </a:r>
          </a:p>
        </p:txBody>
      </p:sp>
      <p:sp>
        <p:nvSpPr>
          <p:cNvPr id="4" name="Dia számának helye 3"/>
          <p:cNvSpPr>
            <a:spLocks noGrp="1"/>
          </p:cNvSpPr>
          <p:nvPr>
            <p:ph type="sldNum" sz="quarter" idx="5"/>
          </p:nvPr>
        </p:nvSpPr>
        <p:spPr/>
        <p:txBody>
          <a:bodyPr/>
          <a:lstStyle/>
          <a:p>
            <a:fld id="{A6E0679C-EC5D-42C6-ABB3-719536DC6759}" type="slidenum">
              <a:rPr lang="hu-HU" smtClean="0"/>
              <a:pPr/>
              <a:t>30</a:t>
            </a:fld>
            <a:endParaRPr lang="hu-HU"/>
          </a:p>
        </p:txBody>
      </p:sp>
    </p:spTree>
    <p:extLst>
      <p:ext uri="{BB962C8B-B14F-4D97-AF65-F5344CB8AC3E}">
        <p14:creationId xmlns:p14="http://schemas.microsoft.com/office/powerpoint/2010/main" xmlns="" val="19280891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742950" lvl="1" indent="-285750" algn="just">
              <a:lnSpc>
                <a:spcPct val="115000"/>
              </a:lnSpc>
              <a:spcBef>
                <a:spcPts val="600"/>
              </a:spcBef>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Eszközökkel, edényekkel – melyek tisztaságától függ, hogy mi kerül az ételbe;</a:t>
            </a:r>
          </a:p>
          <a:p>
            <a:pPr marL="742950" lvl="1" indent="-28575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Vegyszerekkel – tisztítószerekkel, fertőtlenítőszerekkel;</a:t>
            </a:r>
          </a:p>
          <a:p>
            <a:pPr marL="742950" lvl="1" indent="-28575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Emberrel, dolgozóval – a tárolóhelyen, az előkészítőben, a főzőkonyhában, szállítás vagy tálalás közben. Az emberről hajszálak, korpa, váladék kerülhet az ételbe. Ezek az emberből származó anyagok fertőző mikrobákat tartalmazhatnak. Ezért nagyon fontos, hogy tiszta kézzel, tiszta munkaruhában és védőruhában (sapka, kendő) nyúljunk az ételhez. </a:t>
            </a:r>
          </a:p>
        </p:txBody>
      </p:sp>
      <p:sp>
        <p:nvSpPr>
          <p:cNvPr id="4" name="Dia számának helye 3"/>
          <p:cNvSpPr>
            <a:spLocks noGrp="1"/>
          </p:cNvSpPr>
          <p:nvPr>
            <p:ph type="sldNum" sz="quarter" idx="5"/>
          </p:nvPr>
        </p:nvSpPr>
        <p:spPr/>
        <p:txBody>
          <a:bodyPr/>
          <a:lstStyle/>
          <a:p>
            <a:fld id="{A6E0679C-EC5D-42C6-ABB3-719536DC6759}" type="slidenum">
              <a:rPr lang="hu-HU" smtClean="0"/>
              <a:pPr/>
              <a:t>31</a:t>
            </a:fld>
            <a:endParaRPr lang="hu-HU"/>
          </a:p>
        </p:txBody>
      </p:sp>
    </p:spTree>
    <p:extLst>
      <p:ext uri="{BB962C8B-B14F-4D97-AF65-F5344CB8AC3E}">
        <p14:creationId xmlns:p14="http://schemas.microsoft.com/office/powerpoint/2010/main" xmlns="" val="828711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800" dirty="0">
                <a:effectLst/>
                <a:latin typeface="Times New Roman" panose="02020603050405020304" pitchFamily="18" charset="0"/>
                <a:ea typeface="Calibri" panose="020F0502020204030204" pitchFamily="34" charset="0"/>
              </a:rPr>
              <a:t>A veszélyek között megkülönböztetjük a fizikai, a kémiai és a biológiai veszélyeket. </a:t>
            </a:r>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32</a:t>
            </a:fld>
            <a:endParaRPr lang="hu-HU"/>
          </a:p>
        </p:txBody>
      </p:sp>
    </p:spTree>
    <p:extLst>
      <p:ext uri="{BB962C8B-B14F-4D97-AF65-F5344CB8AC3E}">
        <p14:creationId xmlns:p14="http://schemas.microsoft.com/office/powerpoint/2010/main" xmlns="" val="39528983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Fizikai veszélyek: olyan idegen anyagok, melyek az élelmiszerbe kerülve sérülést vagy undort keltenek az ételt elfogyasztó emberben. Ezek az idegen anyagok általában láthatóak, megkülönböztethetőek az élelmiszertől, pl. kavics, szálka, fadarab, idegen magvak (pl. a lencsében előfordulhat a csattanó maszlag mérgező magja).</a:t>
            </a:r>
          </a:p>
        </p:txBody>
      </p:sp>
      <p:sp>
        <p:nvSpPr>
          <p:cNvPr id="4" name="Dia számának helye 3"/>
          <p:cNvSpPr>
            <a:spLocks noGrp="1"/>
          </p:cNvSpPr>
          <p:nvPr>
            <p:ph type="sldNum" sz="quarter" idx="5"/>
          </p:nvPr>
        </p:nvSpPr>
        <p:spPr/>
        <p:txBody>
          <a:bodyPr/>
          <a:lstStyle/>
          <a:p>
            <a:fld id="{A6E0679C-EC5D-42C6-ABB3-719536DC6759}" type="slidenum">
              <a:rPr lang="hu-HU" smtClean="0"/>
              <a:pPr/>
              <a:t>33</a:t>
            </a:fld>
            <a:endParaRPr lang="hu-HU"/>
          </a:p>
        </p:txBody>
      </p:sp>
    </p:spTree>
    <p:extLst>
      <p:ext uri="{BB962C8B-B14F-4D97-AF65-F5344CB8AC3E}">
        <p14:creationId xmlns:p14="http://schemas.microsoft.com/office/powerpoint/2010/main" xmlns="" val="36016148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Kémiai veszélyek: az élelmiszerbe kívülről bekerülő egészségre ártalmas vegyi anyagok. Állás közben is termelődhetnek az ételben mérgező anyagok. Ezek a vegyi anyagok okozhatnak azonnali mérgezést, de lassan, alattomosan évek alatt is okozhatnak megbetegedéseket.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ételkészítéshez használt vegyi anyagok, például ízesítőszerek, színezékek, tartósítószerek is ártalmasak lehetnek az egészségre, túl nagy mennyiségben.</a:t>
            </a:r>
          </a:p>
        </p:txBody>
      </p:sp>
      <p:sp>
        <p:nvSpPr>
          <p:cNvPr id="4" name="Dia számának helye 3"/>
          <p:cNvSpPr>
            <a:spLocks noGrp="1"/>
          </p:cNvSpPr>
          <p:nvPr>
            <p:ph type="sldNum" sz="quarter" idx="5"/>
          </p:nvPr>
        </p:nvSpPr>
        <p:spPr/>
        <p:txBody>
          <a:bodyPr/>
          <a:lstStyle/>
          <a:p>
            <a:fld id="{A6E0679C-EC5D-42C6-ABB3-719536DC6759}" type="slidenum">
              <a:rPr lang="hu-HU" smtClean="0"/>
              <a:pPr/>
              <a:t>34</a:t>
            </a:fld>
            <a:endParaRPr lang="hu-HU"/>
          </a:p>
        </p:txBody>
      </p:sp>
    </p:spTree>
    <p:extLst>
      <p:ext uri="{BB962C8B-B14F-4D97-AF65-F5344CB8AC3E}">
        <p14:creationId xmlns:p14="http://schemas.microsoft.com/office/powerpoint/2010/main" xmlns="" val="25138499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Természetes mérgező anyagok</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és allergének</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Idegen szóval toxinoknak is nevezzük. Ezek benne vannak már az alapanyagban. Például egyes kalapos gombákban és a penészgombákban mérgező anyagok találhatóak. Az ilyen gomba nem jó alapanyag. Gombaszakértő tudja, hogy melyik gomba jó, melyik nem. Vigyázzunk gombaszedéskor! Nehogy mérges gombát vigyünk haza! Ha gombát szedünk, azt mindig meg kell vizsgáltatni!</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kagylók és csigák között is sok olyan van, ami mérgeket tartalmaz.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toxinok mérgező hatású anyagok. Úgy is szokták mondani, hogy toxikus anyagok.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Vannak mindenkire mérgezően ható természetes anyagok. Ezek lehetnek növényekben, állatokban, gombákban vagy mikrobákban. Ezeket nem szabad élelmiszerként felhasználni.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Vannak olyan alapanyagok, melyekben lévő természetes anyagok egyes emberekre mérgezőek. Mert ők érzékenyek, azaz allergiások ezekre az anyagokra. Ezek leggyakrabban magokban fordulnak elő: mogyoróban, szójában, szezámmagban. Olyan is van, hogy valaki a gabona természetes anyagaitól betegszik meg, például, aki gluténre érzékeny.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mogyorót, szóját, szezámmagot teszünk az ételbe, azt jelezni kell!</a:t>
            </a:r>
          </a:p>
        </p:txBody>
      </p:sp>
      <p:sp>
        <p:nvSpPr>
          <p:cNvPr id="4" name="Dia számának helye 3"/>
          <p:cNvSpPr>
            <a:spLocks noGrp="1"/>
          </p:cNvSpPr>
          <p:nvPr>
            <p:ph type="sldNum" sz="quarter" idx="5"/>
          </p:nvPr>
        </p:nvSpPr>
        <p:spPr/>
        <p:txBody>
          <a:bodyPr/>
          <a:lstStyle/>
          <a:p>
            <a:fld id="{A6E0679C-EC5D-42C6-ABB3-719536DC6759}" type="slidenum">
              <a:rPr lang="hu-HU" smtClean="0"/>
              <a:pPr/>
              <a:t>35</a:t>
            </a:fld>
            <a:endParaRPr lang="hu-HU"/>
          </a:p>
        </p:txBody>
      </p:sp>
    </p:spTree>
    <p:extLst>
      <p:ext uri="{BB962C8B-B14F-4D97-AF65-F5344CB8AC3E}">
        <p14:creationId xmlns:p14="http://schemas.microsoft.com/office/powerpoint/2010/main" xmlns="" val="7879601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lvl="0" indent="0" algn="just">
              <a:lnSpc>
                <a:spcPct val="115000"/>
              </a:lnSpc>
              <a:spcBef>
                <a:spcPts val="600"/>
              </a:spcBef>
              <a:buFont typeface="+mj-lt"/>
              <a:buNone/>
            </a:pP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Szándékosan</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az alapanyagba vagy az élelmiszerbe tett anyagok és adalékok. </a:t>
            </a:r>
          </a:p>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mezőgazdaságban használt permetezőszerek és műtrágyák. Például a földeken termesztett növényekre került permetezőszer szennyezheti az élelmiszert. Ezek nagy része mérgező az emberre.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Védekezés</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frissen permetezett növényt nem szabad leszedni és felhasználni. Várni kell, amíg elbomlik a mérgező anyag. Alaposan meg kell mosni minden zöldséget, gyümölcsöt.</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Tartósítószerek: például húsok pácolása, sózás, füstölés, savanyítás.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Védekezés</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ne fogyasszunk túl sok pácolt, füstölt élelmiszert! Savanyúságból a kovászos uborka és a savanyú káposzta egészséges.</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Állagjavító szerek: azért teszik az élelmiszerbe vagy az ételbe, hogy az állaga, a színe és az íze jobb legyen. Ilyenek a sűrítők, habfixálók, színanyagok, édesítőszerek, aromaanyagok.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Ezek nem mérgező anyagok, de ha több van az élelmiszerben, mint a megengedett, akkor káros hatásúak. Az is veszélyes lehet, ha túl sokat eszünk ezekből a mű-élelmiszerekből.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Védekezés:</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csak engedélyezett adalékokat szabad használni, abból is keveset!</a:t>
            </a:r>
          </a:p>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Vitaminokat és ásványi anyagokat is adnak egyes élelmiszerekhez. Célja, hogy a biológiai értékük jobb legyen. Ezek jótékony hatásúak, de ezeknél is vigyázni kell, hogy ne legyen túl sok az élelmiszerben. "Jóból is megárt a sok!".</a:t>
            </a:r>
          </a:p>
          <a:p>
            <a:pPr marL="22860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élelmiszer adalékokat az Európai Unió engedélyezi. Az engedélyezett adalékok jele E betű, mely után van egy szám. Ebből a számból tudható, hogy pontosan mi is az az adalékanyag. Például a sárga ételfesték jele E105, a narancssárgáé E111. A citromsav az E330-as számot viseli. A B2 vitamin E101, az E-vitamin E308. Több száz engedélyezett élelmiszeradalék létezik. A Wikipédián megtalálhatjuk mindet.</a:t>
            </a:r>
          </a:p>
        </p:txBody>
      </p:sp>
      <p:sp>
        <p:nvSpPr>
          <p:cNvPr id="4" name="Dia számának helye 3"/>
          <p:cNvSpPr>
            <a:spLocks noGrp="1"/>
          </p:cNvSpPr>
          <p:nvPr>
            <p:ph type="sldNum" sz="quarter" idx="5"/>
          </p:nvPr>
        </p:nvSpPr>
        <p:spPr/>
        <p:txBody>
          <a:bodyPr/>
          <a:lstStyle/>
          <a:p>
            <a:fld id="{A6E0679C-EC5D-42C6-ABB3-719536DC6759}" type="slidenum">
              <a:rPr lang="hu-HU" smtClean="0"/>
              <a:pPr/>
              <a:t>36</a:t>
            </a:fld>
            <a:endParaRPr lang="hu-HU"/>
          </a:p>
        </p:txBody>
      </p:sp>
    </p:spTree>
    <p:extLst>
      <p:ext uri="{BB962C8B-B14F-4D97-AF65-F5344CB8AC3E}">
        <p14:creationId xmlns:p14="http://schemas.microsoft.com/office/powerpoint/2010/main" xmlns="" val="7529715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lvl="0" indent="0" algn="just">
              <a:lnSpc>
                <a:spcPct val="115000"/>
              </a:lnSpc>
              <a:spcBef>
                <a:spcPts val="600"/>
              </a:spcBef>
              <a:buFont typeface="+mj-lt"/>
              <a:buNone/>
            </a:pP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Szennyezőanyagok</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melyek a környezetből kerülnek az élelmiszerbe. Honnan kerülhetnek bele? Az élelmiszer-üzemek </a:t>
            </a: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gépeiből</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vagy a csomagolóanyagból, a takarító és tisztítószerekből. </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Tisztítószerek, fertőtlenítőszerek</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Festékek, bevonatok, gépolajok</a:t>
            </a:r>
          </a:p>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Műanyag csomagolóanyagok, nyomdafesték, ragasztó, zsinegek, gemkapcsok. </a:t>
            </a:r>
          </a:p>
          <a:p>
            <a:pPr marL="180340" indent="-180340" algn="just">
              <a:lnSpc>
                <a:spcPct val="115000"/>
              </a:lnSpc>
              <a:spcBef>
                <a:spcPts val="600"/>
              </a:spcBef>
              <a:spcAft>
                <a:spcPts val="600"/>
              </a:spcAft>
            </a:pP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Védekezés:</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Szennyezőanyagok élelmiszerbe kerülése gondossággal, a szabályok betartásával elkerülhető.</a:t>
            </a:r>
          </a:p>
        </p:txBody>
      </p:sp>
      <p:sp>
        <p:nvSpPr>
          <p:cNvPr id="4" name="Dia számának helye 3"/>
          <p:cNvSpPr>
            <a:spLocks noGrp="1"/>
          </p:cNvSpPr>
          <p:nvPr>
            <p:ph type="sldNum" sz="quarter" idx="5"/>
          </p:nvPr>
        </p:nvSpPr>
        <p:spPr/>
        <p:txBody>
          <a:bodyPr/>
          <a:lstStyle/>
          <a:p>
            <a:fld id="{A6E0679C-EC5D-42C6-ABB3-719536DC6759}" type="slidenum">
              <a:rPr lang="hu-HU" smtClean="0"/>
              <a:pPr/>
              <a:t>37</a:t>
            </a:fld>
            <a:endParaRPr lang="hu-HU"/>
          </a:p>
        </p:txBody>
      </p:sp>
    </p:spTree>
    <p:extLst>
      <p:ext uri="{BB962C8B-B14F-4D97-AF65-F5344CB8AC3E}">
        <p14:creationId xmlns:p14="http://schemas.microsoft.com/office/powerpoint/2010/main" xmlns="" val="193975725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biológiai veszélyek forrása lehet; </a:t>
            </a:r>
          </a:p>
          <a:p>
            <a:pPr marL="342900" lvl="0" indent="-342900" algn="just">
              <a:lnSpc>
                <a:spcPct val="115000"/>
              </a:lnSpc>
              <a:spcBef>
                <a:spcPts val="600"/>
              </a:spcBef>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mikroba: vírus, baktérium, élesztőgomba vagy penészgomba;</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mérgező növény;</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kártékony állat: féreg, rovar, puhatestű, rágcsáló;</a:t>
            </a:r>
          </a:p>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ezekből az élőlényekből származó káros anyag.</a:t>
            </a:r>
          </a:p>
        </p:txBody>
      </p:sp>
      <p:sp>
        <p:nvSpPr>
          <p:cNvPr id="4" name="Dia számának helye 3"/>
          <p:cNvSpPr>
            <a:spLocks noGrp="1"/>
          </p:cNvSpPr>
          <p:nvPr>
            <p:ph type="sldNum" sz="quarter" idx="5"/>
          </p:nvPr>
        </p:nvSpPr>
        <p:spPr/>
        <p:txBody>
          <a:bodyPr/>
          <a:lstStyle/>
          <a:p>
            <a:fld id="{A6E0679C-EC5D-42C6-ABB3-719536DC6759}" type="slidenum">
              <a:rPr lang="hu-HU" smtClean="0"/>
              <a:pPr/>
              <a:t>38</a:t>
            </a:fld>
            <a:endParaRPr lang="hu-HU"/>
          </a:p>
        </p:txBody>
      </p:sp>
    </p:spTree>
    <p:extLst>
      <p:ext uri="{BB962C8B-B14F-4D97-AF65-F5344CB8AC3E}">
        <p14:creationId xmlns:p14="http://schemas.microsoft.com/office/powerpoint/2010/main" xmlns="" val="32325703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Környezetünk, a talaj, a víz, a levegő, az élelmiszerek, az emberi test milliárd és milliárd mikrobát tartalmaz. Ezek a parányi élőlények fontos szerepet játszanak a Föld életében és az ember életében. A legtöbb mikroba hasznos, nélkülük nem lenne élet. Az ember szervezetében ők segítik az emésztést, vitaminokat termelnek az ember számára, védik a bőrünket a kórokozóktól. </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De van néhány mikroba, mely betegséget okoz az emberben. Ezek a kórokozó mikrobák. Idegen szóval patogén mikroorganizmus. Ezek közül sok az élelmiszerrel, az ételekkel kerül az emberi szervezetbe.</a:t>
            </a:r>
          </a:p>
        </p:txBody>
      </p:sp>
      <p:sp>
        <p:nvSpPr>
          <p:cNvPr id="4" name="Dia számának helye 3"/>
          <p:cNvSpPr>
            <a:spLocks noGrp="1"/>
          </p:cNvSpPr>
          <p:nvPr>
            <p:ph type="sldNum" sz="quarter" idx="5"/>
          </p:nvPr>
        </p:nvSpPr>
        <p:spPr/>
        <p:txBody>
          <a:bodyPr/>
          <a:lstStyle/>
          <a:p>
            <a:fld id="{A6E0679C-EC5D-42C6-ABB3-719536DC6759}" type="slidenum">
              <a:rPr lang="hu-HU" smtClean="0"/>
              <a:pPr/>
              <a:t>39</a:t>
            </a:fld>
            <a:endParaRPr lang="hu-HU"/>
          </a:p>
        </p:txBody>
      </p:sp>
    </p:spTree>
    <p:extLst>
      <p:ext uri="{BB962C8B-B14F-4D97-AF65-F5344CB8AC3E}">
        <p14:creationId xmlns:p14="http://schemas.microsoft.com/office/powerpoint/2010/main" xmlns="" val="351101722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káros mikrobákkal két fő probléma van.</a:t>
            </a:r>
          </a:p>
          <a:p>
            <a:pPr marL="180340" indent="-180340" algn="just">
              <a:lnSpc>
                <a:spcPct val="115000"/>
              </a:lnSpc>
              <a:spcBef>
                <a:spcPts val="600"/>
              </a:spcBef>
              <a:spcAft>
                <a:spcPts val="600"/>
              </a:spcAft>
            </a:pPr>
            <a:r>
              <a:rPr lang="hu-HU" dirty="0">
                <a:effectLst/>
              </a:rPr>
              <a:t>Nem látjuk őket, mert nagyon picik! Szemmel nem láthatóak, csak mikroszkóppal</a:t>
            </a:r>
            <a:br>
              <a:rPr lang="hu-HU" dirty="0">
                <a:effectLst/>
              </a:rPr>
            </a:br>
            <a:r>
              <a:rPr lang="hu-HU" i="1" dirty="0">
                <a:effectLst/>
              </a:rPr>
              <a:t>Védekezés:</a:t>
            </a:r>
            <a:r>
              <a:rPr lang="hu-HU" dirty="0">
                <a:effectLst/>
              </a:rPr>
              <a:t> feltételezzük, hogy mindenütt ott vannak, és eszerint tisztítunk, fertőtlenítünk mindent. Mi mindent kell fertőtleníteni? Berendezést, padlót, falakat, berendezést, konyhafelszerelést, gépeket, edényeket, és magát az embert, aki hozzáér az élelmiszerhez. </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rPr>
              <a:t>Nagyon gyorsan szaporodnak! Ha számukra kellemes a hőmérséklet (nem túl hideg és nem forró) és van elegendő tápanyag, akkor néhány perc alatt egyből lesz kettő, kettőből négy és így tovább. Ezt mutatja a 9. ábra, ahol 20 percenként lerajzoltuk a sejtek számát. Persze mindez nagyon fel van nagyítva, az igazi méret ezerszeresére.</a:t>
            </a:r>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40</a:t>
            </a:fld>
            <a:endParaRPr lang="hu-HU"/>
          </a:p>
        </p:txBody>
      </p:sp>
    </p:spTree>
    <p:extLst>
      <p:ext uri="{BB962C8B-B14F-4D97-AF65-F5344CB8AC3E}">
        <p14:creationId xmlns:p14="http://schemas.microsoft.com/office/powerpoint/2010/main" xmlns="" val="41156605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600"/>
              </a:spcBef>
              <a:spcAft>
                <a:spcPts val="600"/>
              </a:spcAft>
            </a:pPr>
            <a:r>
              <a:rPr lang="hu-HU" dirty="0"/>
              <a:t>Ho</a:t>
            </a: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nnan származnak az élelmiszerbe kerülő mikrobák?</a:t>
            </a:r>
            <a:endParaRPr lang="hu-HU"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környezetből: a levegőből, vízből, talajból;</a:t>
            </a:r>
          </a:p>
          <a:p>
            <a:pPr marL="342900" lvl="0" indent="-342900" algn="just">
              <a:lnSpc>
                <a:spcPct val="115000"/>
              </a:lnSpc>
              <a:spcBef>
                <a:spcPts val="600"/>
              </a:spcBef>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alapanyagból: ha az szennyezett vagy romlott;</a:t>
            </a:r>
          </a:p>
          <a:p>
            <a:pPr marL="342900" lvl="0" indent="-342900" algn="just">
              <a:lnSpc>
                <a:spcPct val="115000"/>
              </a:lnSpc>
              <a:spcBef>
                <a:spcPts val="600"/>
              </a:spcBef>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emberből, aki hozzáér az élelmiszerhez; </a:t>
            </a:r>
          </a:p>
          <a:p>
            <a:pPr marL="342900" lvl="0" indent="-342900" algn="just">
              <a:lnSpc>
                <a:spcPct val="115000"/>
              </a:lnSpc>
              <a:spcBef>
                <a:spcPts val="600"/>
              </a:spcBef>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Állatból, például rovarok (legyek, csótányok), vagy rágcsálók (egér, patkány) szennyezik az élelmiszert, ha hozzáérnek;</a:t>
            </a:r>
          </a:p>
          <a:p>
            <a:pPr marL="342900" lvl="0" indent="-342900" algn="just">
              <a:lnSpc>
                <a:spcPct val="115000"/>
              </a:lnSpc>
              <a:spcBef>
                <a:spcPts val="600"/>
              </a:spcBef>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Hulladékból: ha nincs a hulladék külön kezelve az élelmiszertől.</a:t>
            </a:r>
          </a:p>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41</a:t>
            </a:fld>
            <a:endParaRPr lang="hu-HU"/>
          </a:p>
        </p:txBody>
      </p:sp>
    </p:spTree>
    <p:extLst>
      <p:ext uri="{BB962C8B-B14F-4D97-AF65-F5344CB8AC3E}">
        <p14:creationId xmlns:p14="http://schemas.microsoft.com/office/powerpoint/2010/main" xmlns="" val="17487527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1200"/>
              </a:spcBef>
              <a:spcAft>
                <a:spcPts val="600"/>
              </a:spcAft>
            </a:pP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A mikrobák elleni védekezés módjai</a:t>
            </a:r>
            <a:endParaRPr lang="hu-HU"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élelmiszer maga a tápanyag a mikrobák számára. Az élelmiszereinkből, elkészített ételeinkből mindent megkapnak, amitől jól élnek és szaporodnak. Ha azt szeretnénk, hogy pusztuljanak el, akkor a külső körülményeket kell úgy alakítani, hogy azt ne szeressék, vagy elpusztuljanak tőle. De legjobb, ha arról gondoskodunk, hogy minél kevesebb mikroba kerülhessen az élelmiszerbe. És ha belekerül, akkor ne tudjon ott elszaporodni! Hogyan érhetjük el mindezt?</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1.Hibátlan alapanyagból dolgozzunk!</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2. Az étel minél kevesebbet érintkezzen a környezettel és az ételkészítő emberrel!</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3. A környezet, ahol az étel készül, tiszta, rendezett legyen, az ember, aki hozzányúl, tartsa be a higiénia szabályait!</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4. Az élelmiszerek egymással se érintkezzenek, mert keresztbe fertőzhetik egymást.</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5. Az ételkészítés és tárolás során ne szaporodhassanak a mikrobák! Hidegben nem szaporodnak, tehát az élelmiszert hűteni kell.</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6. 70 </a:t>
            </a:r>
            <a:r>
              <a:rPr lang="hu-HU" sz="1800" baseline="30000" dirty="0" err="1">
                <a:effectLst/>
                <a:latin typeface="Times New Roman" panose="02020603050405020304" pitchFamily="18" charset="0"/>
                <a:ea typeface="Calibri" panose="020F0502020204030204" pitchFamily="34" charset="0"/>
                <a:cs typeface="Times New Roman" panose="02020603050405020304" pitchFamily="18" charset="0"/>
              </a:rPr>
              <a:t>o</a:t>
            </a: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C</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felett néhány perc alatt elpusztulnak a mikrobák. Azért főzzük és sütjük az ételeket, hogy elpusztítsuk a mikrobákat.</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7. A mikrobák szaporodását gátolhatjuk az élelmiszerben: tömény só (sózott hal vagy sonka) vagy cukor (lekvárok, szirupok) használatával, kiszárítással vagy mélyhűtéssel.</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8. Fertőtlenítőszerek is megölik a mikrobákat. Ezek között vannak olyanok, melyek az ételbe is rakhatóak, mert nem mérgezőek. Ilyen az ecet, az alkohol vagy a szalicil.</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magas hőmérséklet elpusztítja a mikrobákat. A hideg nem engedi szaporodni őket, de nem pusztítja el. Ha az alapanyagot vagy a készételt hűtve tartjuk, akkor tudnunk kell, hogy szobahőmérsékletre kirakva azonnal szaporodni kezdenek a mikrobák. A forrón elkészített ételben elpusztultak ugyan a mikrobák, de ha valami kívülről beleesik, vagy nyitva áll a levegőn, akkor ismét megfertőződhet.</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hosszabb időre szeretnénk eltenni az ételt (például befőtt, lekvár), akkor </a:t>
            </a: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sterilezni</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vagy konzerválni kell. Magas hőfokon, hosszú időn át kell tartani, hogy minden mikroba elpusztuljon. Ahogy a tartós tejet vagy a konzerveket készítik a gyárban (zöldborsó, bab) vagy a befőtteket, lekvárokat otthon. </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Másik védekezési módszer a mikrobák megölése fertőtlenítőszerekkel. A konyhai berendezés és felszerelés tisztítása, fertőtlenítése történhet savas vagy lúgos szerekkel és olyanokkal, amik elroncsolnak / oxidálnak mindent. Például hypo, készen kapható konyhai tisztító, zsíroldó és fertőtlenítőszerek. </a:t>
            </a:r>
          </a:p>
        </p:txBody>
      </p:sp>
      <p:sp>
        <p:nvSpPr>
          <p:cNvPr id="4" name="Dia számának helye 3"/>
          <p:cNvSpPr>
            <a:spLocks noGrp="1"/>
          </p:cNvSpPr>
          <p:nvPr>
            <p:ph type="sldNum" sz="quarter" idx="5"/>
          </p:nvPr>
        </p:nvSpPr>
        <p:spPr/>
        <p:txBody>
          <a:bodyPr/>
          <a:lstStyle/>
          <a:p>
            <a:fld id="{A6E0679C-EC5D-42C6-ABB3-719536DC6759}" type="slidenum">
              <a:rPr lang="hu-HU" smtClean="0"/>
              <a:pPr/>
              <a:t>42</a:t>
            </a:fld>
            <a:endParaRPr lang="hu-HU"/>
          </a:p>
        </p:txBody>
      </p:sp>
    </p:spTree>
    <p:extLst>
      <p:ext uri="{BB962C8B-B14F-4D97-AF65-F5344CB8AC3E}">
        <p14:creationId xmlns:p14="http://schemas.microsoft.com/office/powerpoint/2010/main" xmlns="" val="311546553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1200"/>
              </a:spcBef>
              <a:spcAft>
                <a:spcPts val="600"/>
              </a:spcAft>
            </a:pPr>
            <a:r>
              <a:rPr lang="hu-HU" sz="1800" i="1" dirty="0">
                <a:effectLst/>
                <a:latin typeface="Times New Roman" panose="02020603050405020304" pitchFamily="18" charset="0"/>
                <a:ea typeface="Calibri" panose="020F0502020204030204" pitchFamily="34" charset="0"/>
                <a:cs typeface="Times New Roman" panose="02020603050405020304" pitchFamily="18" charset="0"/>
              </a:rPr>
              <a:t>A mikrobák elleni védekezés módjai</a:t>
            </a:r>
            <a:endParaRPr lang="hu-HU"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élelmiszer maga a tápanyag a mikrobák számára. Az élelmiszereinkből, elkészített ételeinkből mindent megkapnak, amitől jól élnek és szaporodnak. Ha azt szeretnénk, hogy pusztuljanak el, akkor a külső körülményeket kell úgy alakítani, hogy azt ne szeressék, vagy elpusztuljanak tőle. De legjobb, ha arról gondoskodunk, hogy minél kevesebb mikroba kerülhessen az élelmiszerbe. És ha belekerül, akkor ne tudjon ott elszaporodni! Hogyan érhetjük el mindezt?</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1.Hibátlan alapanyagból dolgozzunk!</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2. Az étel minél kevesebbet érintkezzen a környezettel és az ételkészítő emberrel!</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3. A környezet, ahol az étel készül, tiszta, rendezett legyen, az ember, aki hozzányúl, tartsa be a higiénia szabályait!</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4. Az élelmiszerek egymással se érintkezzenek, mert keresztbe fertőzhetik egymást.</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5. Az ételkészítés és tárolás során ne szaporodhassanak a mikrobák! Hidegben nem szaporodnak, tehát az élelmiszert hűteni kell.</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6. 70 </a:t>
            </a:r>
            <a:r>
              <a:rPr lang="hu-HU" sz="1800" baseline="30000" dirty="0" err="1">
                <a:effectLst/>
                <a:latin typeface="Times New Roman" panose="02020603050405020304" pitchFamily="18" charset="0"/>
                <a:ea typeface="Calibri" panose="020F0502020204030204" pitchFamily="34" charset="0"/>
                <a:cs typeface="Times New Roman" panose="02020603050405020304" pitchFamily="18" charset="0"/>
              </a:rPr>
              <a:t>o</a:t>
            </a: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C</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felett néhány perc alatt elpusztulnak a mikrobák. Azért főzzük és sütjük az ételeket, hogy elpusztítsuk a mikrobákat.</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7. A mikrobák szaporodását gátolhatjuk az élelmiszerben: tömény só (sózott hal vagy sonka) vagy cukor (lekvárok, szirupok) használatával, kiszárítással vagy mélyhűtéssel.</a:t>
            </a:r>
          </a:p>
          <a:p>
            <a:pPr marL="27051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8. Fertőtlenítőszerek is megölik a mikrobákat. Ezek között vannak olyanok, melyek az ételbe is rakhatóak, mert nem mérgezőek. Ilyen az ecet, az alkohol vagy a szalicil.</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magas hőmérséklet elpusztítja a mikrobákat. A hideg nem engedi szaporodni őket, de nem pusztítja el. Ha az alapanyagot vagy a készételt hűtve tartjuk, akkor tudnunk kell, hogy szobahőmérsékletre kirakva azonnal szaporodni kezdenek a mikrobák. A forrón elkészített ételben elpusztultak ugyan a mikrobák, de ha valami kívülről beleesik, vagy nyitva áll a levegőn, akkor ismét megfertőződhet.</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hosszabb időre szeretnénk eltenni az ételt (például befőtt, lekvár), akkor </a:t>
            </a: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sterilezni</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vagy konzerválni kell. Magas hőfokon, hosszú időn át kell tartani, hogy minden mikroba elpusztuljon. Ahogy a tartós tejet vagy a konzerveket készítik a gyárban (zöldborsó, bab) vagy a befőtteket, lekvárokat otthon. </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Másik védekezési módszer a mikrobák megölése fertőtlenítőszerekkel. A konyhai berendezés és felszerelés tisztítása, fertőtlenítése történhet savas vagy lúgos szerekkel és olyanokkal, amik elroncsolnak / oxidálnak mindent. Például hypo, készen kapható konyhai tisztító, zsíroldó és fertőtlenítőszerek. </a:t>
            </a:r>
          </a:p>
        </p:txBody>
      </p:sp>
      <p:sp>
        <p:nvSpPr>
          <p:cNvPr id="4" name="Dia számának helye 3"/>
          <p:cNvSpPr>
            <a:spLocks noGrp="1"/>
          </p:cNvSpPr>
          <p:nvPr>
            <p:ph type="sldNum" sz="quarter" idx="5"/>
          </p:nvPr>
        </p:nvSpPr>
        <p:spPr/>
        <p:txBody>
          <a:bodyPr/>
          <a:lstStyle/>
          <a:p>
            <a:fld id="{A6E0679C-EC5D-42C6-ABB3-719536DC6759}" type="slidenum">
              <a:rPr lang="hu-HU" smtClean="0"/>
              <a:pPr/>
              <a:t>43</a:t>
            </a:fld>
            <a:endParaRPr lang="hu-HU"/>
          </a:p>
        </p:txBody>
      </p:sp>
    </p:spTree>
    <p:extLst>
      <p:ext uri="{BB962C8B-B14F-4D97-AF65-F5344CB8AC3E}">
        <p14:creationId xmlns:p14="http://schemas.microsoft.com/office/powerpoint/2010/main" xmlns="" val="26931379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étel fertőződése és romlása a következők miatt veszélyes: </a:t>
            </a:r>
          </a:p>
          <a:p>
            <a:pPr marL="342900" lvl="0" indent="-342900" algn="just">
              <a:lnSpc>
                <a:spcPct val="115000"/>
              </a:lnSpc>
              <a:spcBef>
                <a:spcPts val="600"/>
              </a:spcBef>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romlott ételből betegséget okozó mikrobák kerülnek az ember szervezetébe; </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Az emberi szervezetben elszaporodnak, súlyos betegségeket okoznak: láz, hányás, gyomor- és bélpanaszok;</a:t>
            </a:r>
          </a:p>
          <a:p>
            <a:pPr marL="342900" lvl="0" indent="-342900" algn="just">
              <a:lnSpc>
                <a:spcPct val="115000"/>
              </a:lnSpc>
              <a:buFont typeface="Symbol" panose="05050102010706020507" pitchFamily="18" charset="2"/>
              <a:buChar char=""/>
            </a:pP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Tönkreteszik</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 hasznos bélflórát az emésztőrendszerünkben: hasfájás, hasmenés, kiszáradás; </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Mérgező anyagokat termelnek, melyek megbetegítik az ember máját, veséjét, ízületeit, stb.;</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Emberről – emberre terjedve megfertőz másokat is;</a:t>
            </a:r>
          </a:p>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Sok ember megfertőződhet egyetlen betegtől és ezzel járványos megbetegedést okozhat.</a:t>
            </a:r>
          </a:p>
        </p:txBody>
      </p:sp>
      <p:sp>
        <p:nvSpPr>
          <p:cNvPr id="4" name="Dia számának helye 3"/>
          <p:cNvSpPr>
            <a:spLocks noGrp="1"/>
          </p:cNvSpPr>
          <p:nvPr>
            <p:ph type="sldNum" sz="quarter" idx="5"/>
          </p:nvPr>
        </p:nvSpPr>
        <p:spPr/>
        <p:txBody>
          <a:bodyPr/>
          <a:lstStyle/>
          <a:p>
            <a:fld id="{A6E0679C-EC5D-42C6-ABB3-719536DC6759}" type="slidenum">
              <a:rPr lang="hu-HU" smtClean="0"/>
              <a:pPr/>
              <a:t>44</a:t>
            </a:fld>
            <a:endParaRPr lang="hu-HU"/>
          </a:p>
        </p:txBody>
      </p:sp>
    </p:spTree>
    <p:extLst>
      <p:ext uri="{BB962C8B-B14F-4D97-AF65-F5344CB8AC3E}">
        <p14:creationId xmlns:p14="http://schemas.microsoft.com/office/powerpoint/2010/main" xmlns="" val="24410774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Ebben a fejezetben olyan ismert módszereket és szabályokat ismertetünk, melyek betartása lecsökkenti az ételromlás, fertőződés és az ételt fogyasztó ember megbetegedésének kockázatát. Ez azt jelenti, hogy kisebb lesz az esély arra, hogy kárt okozhasson a fertőződés az ételben vagy az azt elfogyasztó emberben. </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következő műveleteket és szabályokat tárgyaljuk részletesen:</a:t>
            </a:r>
          </a:p>
          <a:p>
            <a:pPr marL="342900" lvl="0" indent="-342900" algn="just">
              <a:lnSpc>
                <a:spcPct val="115000"/>
              </a:lnSpc>
              <a:spcBef>
                <a:spcPts val="600"/>
              </a:spcBef>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Alapanyag minőség, tisztaság</a:t>
            </a:r>
          </a:p>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Hűtés</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Hőkezelés, forrón tartás</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Elkülönítés</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Tárolás és felhasználás – FIFO</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Személyes higiénia</a:t>
            </a:r>
          </a:p>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Konyhahigiénia és biztonság egyes műveletekhez kapcsolva: </a:t>
            </a: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zöldségelőkésztés</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tálalás, szállítás, mosogatás, takarítás, hulladékkezelés.</a:t>
            </a:r>
          </a:p>
        </p:txBody>
      </p:sp>
      <p:sp>
        <p:nvSpPr>
          <p:cNvPr id="4" name="Dia számának helye 3"/>
          <p:cNvSpPr>
            <a:spLocks noGrp="1"/>
          </p:cNvSpPr>
          <p:nvPr>
            <p:ph type="sldNum" sz="quarter" idx="5"/>
          </p:nvPr>
        </p:nvSpPr>
        <p:spPr/>
        <p:txBody>
          <a:bodyPr/>
          <a:lstStyle/>
          <a:p>
            <a:fld id="{A6E0679C-EC5D-42C6-ABB3-719536DC6759}" type="slidenum">
              <a:rPr lang="hu-HU" smtClean="0"/>
              <a:pPr/>
              <a:t>45</a:t>
            </a:fld>
            <a:endParaRPr lang="hu-HU"/>
          </a:p>
        </p:txBody>
      </p:sp>
    </p:spTree>
    <p:extLst>
      <p:ext uri="{BB962C8B-B14F-4D97-AF65-F5344CB8AC3E}">
        <p14:creationId xmlns:p14="http://schemas.microsoft.com/office/powerpoint/2010/main" xmlns="" val="42559344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tananyag első felében a veszélyekkel ismerkedtünk. A vendéglátásban a veszélyek forrásai az alapanyag, a környezet, a konyhai műveletek és az ember, aki az ételt készíti.</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Ezek a veszélyek általánosak, megvannak otthon, a menzán, az legtisztább étteremben is. De az, hogy ezekből a veszélyekből lesz-e kár, ételromlás, betegség, függ a konyhában dolgozók elővigyázatosságától, az odafigyeléstől, a szabályok betartásától és az ellenőrzéstől. </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Tehát a meglévő veszélyek mellett is lehet biztonságosan, kis kockázattal ételt készíteni.  </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Ugyanaz a veszély, például a könnyen megromló friss hús feldolgozása más-más kockázatot eredményez a konyha és a dolgozók munkája miatt.</a:t>
            </a:r>
          </a:p>
          <a:p>
            <a:pPr marL="44958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1. Egy rendetlen konyhában, rossz hűtőszekrényben tárolt húsból, piszkos kezű dolgozók által készített húsétel </a:t>
            </a:r>
            <a:r>
              <a:rPr lang="hu-HU" sz="1800" dirty="0">
                <a:effectLst/>
                <a:latin typeface="Arial" panose="020B0604020202020204" pitchFamily="34" charset="0"/>
                <a:ea typeface="Calibri" panose="020F0502020204030204" pitchFamily="34" charset="0"/>
                <a:cs typeface="Times New Roman" panose="02020603050405020304" pitchFamily="18" charset="0"/>
              </a:rPr>
              <a:t>→</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nagy valószínűséggel fertőzött étel és nagy egészségkockázatot jelent; </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2. Tiszta, rendezett, fertőtlenített konyhában, a hideg hűtőből kivett hússal, friss munkaruhában, tiszta kézzel dolgozó szakácsok által készített húsétel </a:t>
            </a:r>
            <a:r>
              <a:rPr lang="hu-HU" sz="1800" dirty="0">
                <a:effectLst/>
                <a:latin typeface="Arial" panose="020B0604020202020204" pitchFamily="34" charset="0"/>
                <a:ea typeface="Calibri" panose="020F0502020204030204" pitchFamily="34" charset="0"/>
                <a:cs typeface="Times New Roman" panose="02020603050405020304" pitchFamily="18" charset="0"/>
              </a:rPr>
              <a:t>→</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nagyon kicsi egészségkockázatot eredményez.</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Egy másik példa a vegyi anyagok használatára vonatkozik. A vegyszerek, fertőtlenítő és tisztítószerek veszélyesek az emberre. De ha nem kerülnek az emberi szervezetbe, akkor nem kell attól félnünk, hogy a vegyi anyagtól bárki beteg lesz. </a:t>
            </a:r>
          </a:p>
          <a:p>
            <a:pPr marL="44958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1. A rendetlen konyhában, az élelmiszerrel együtt tárolt vegyszerek miatt, vagy a szabálytalan mosogatás – például az öblítést elhanyagolása miatt </a:t>
            </a:r>
            <a:r>
              <a:rPr lang="hu-HU" sz="1800" dirty="0">
                <a:effectLst/>
                <a:latin typeface="Arial" panose="020B0604020202020204" pitchFamily="34" charset="0"/>
                <a:ea typeface="Calibri" panose="020F0502020204030204" pitchFamily="34" charset="0"/>
                <a:cs typeface="Times New Roman" panose="02020603050405020304" pitchFamily="18" charset="0"/>
              </a:rPr>
              <a:t>→</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nagy a kockázata annak, hogy tisztítószer kerül az ételbe és megmérgez valakit;</a:t>
            </a:r>
            <a:br>
              <a:rPr lang="hu-HU" sz="18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2. Elkülönített vegyszertárolás, a vegyszerhasználat nyilvántartása, szabályos használat, például alapos öblítés mosogatás után </a:t>
            </a:r>
            <a:r>
              <a:rPr lang="hu-HU" sz="1800" dirty="0">
                <a:effectLst/>
                <a:latin typeface="Arial" panose="020B0604020202020204" pitchFamily="34" charset="0"/>
                <a:ea typeface="Calibri" panose="020F0502020204030204" pitchFamily="34" charset="0"/>
                <a:cs typeface="Times New Roman" panose="02020603050405020304" pitchFamily="18" charset="0"/>
              </a:rPr>
              <a:t>→</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kicsi annak kockázata, hogy vegyszer kerül az ételbe és mérgezést okoz.</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KOCKÁZAT tehát a veszélyből adódik, de ugyanabból a veszélyből a körülmények hatására lehet kicsi vagy nagy kockázat. Ez rajtunk múlik! </a:t>
            </a:r>
          </a:p>
          <a:p>
            <a:pPr marL="342900" lvl="0" indent="-342900" algn="just">
              <a:lnSpc>
                <a:spcPct val="115000"/>
              </a:lnSpc>
              <a:spcBef>
                <a:spcPts val="600"/>
              </a:spcBef>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Hogy a használt vegyi anyag bekerülhet-e az ételbe és megmérgezheti-e az ételt elfogyasztókat;</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Hogy az alapanyagban lévő mikrobák elszaporodhatnak-e és megfertőzhetik-e az ételt elfogyasztókat, ételmérgezést okoznak-e? </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Hogy elég forró-e a sütő, elpusztítja-e a húsban lévő mikrobákat, vagy hagyja azokat elszaporodni?</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Hogy érintkezhet-e a zöldségen lévő talaj a hússal, és megfertőzheti-e azt olyan mikrobákkal, melyek betegséget okoznak?</a:t>
            </a:r>
          </a:p>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Hogy rászállhatnak-e a legyek és rámászhatnak-e a csótányok a húsra és más alapanyagra, hogy azt megfertőzzék és ezzel az ételt elfogyasztó embert is megbetegítsék?</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kockázat azt jelenti, hogy egy veszélyes anyag milyen valószínűséggel okozhat kárt, megbetegedést. Ha rossz minőségű, romlott élelmiszert is felhasználunk az ételekhez, akkor nagy valószínűséggel megbetegszenek az ételt fogyasztók. Ha viszont jó minőségű alapanyagokat használunk, akkor nagyon kicsi a valószínűsége annak, hogy megbetegszik valaki.</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nagy a kockázat, az azt jelenti, hogy nagy az esély, hogy bekövetkezik a kár, a sérülés, a megbetegedés. Attól is nagy lehet a kockázat, ha a kár nagyon nagy, például sok ember lesz beteg a romlott ételtől. </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Ha lecsökkentjük a kockázatokat kisebb valószínűséggel következnek be a károk, balesetek, a mérgezés vagy más káros esemény. Ha nagyon odafigyelünk, akár teljesen is megelőzhetjük a káros eseményeket, baleseteket, megbetegedést, mérgezést.</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Egy veszélyes vegyi anyag, például hypo kockázata, vagyis annak esélye, hogy a hypo bajt okoz </a:t>
            </a:r>
            <a:r>
              <a:rPr lang="hu-HU" sz="1800" b="1" i="1" dirty="0">
                <a:effectLst/>
                <a:latin typeface="Times New Roman" panose="02020603050405020304" pitchFamily="18" charset="0"/>
                <a:ea typeface="Calibri" panose="020F0502020204030204" pitchFamily="34" charset="0"/>
                <a:cs typeface="Times New Roman" panose="02020603050405020304" pitchFamily="18" charset="0"/>
              </a:rPr>
              <a:t>kicsi lesz</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egy rendes konyhában, szabályos raktárban, hozzáértő emberek kezében. De ugyanez a veszélyes vegyi anyag nagy kockázatot jelent egy rendetlen konyhában, ahol a hypo kiömölhet, ráömölhet az ételre, és ott, ahol a dolgozók nem ismerik a szabályokat és a vegyi anyag káros hatásait. </a:t>
            </a:r>
          </a:p>
          <a:p>
            <a:pPr marL="180340" indent="-180340" algn="just">
              <a:lnSpc>
                <a:spcPct val="115000"/>
              </a:lnSpc>
              <a:spcBef>
                <a:spcPts val="600"/>
              </a:spcBef>
              <a:spcAft>
                <a:spcPts val="600"/>
              </a:spcAft>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HACCP olyan szabályokat és előírásokat tartalmaz, melyek betartásával az étel egészséges, jó minőségű lesz, az ételekre leselkedő veszélyeket megismerhetjük, és a károkat elkerülhetjük. Ez azt jelenti, hogy az étel megtartja tápértékét, nem tartalmaz káros anyagokat, nem romlik meg és nem okoz betegséget, ételmérgezést.</a:t>
            </a:r>
          </a:p>
        </p:txBody>
      </p:sp>
      <p:sp>
        <p:nvSpPr>
          <p:cNvPr id="4" name="Dia számának helye 3"/>
          <p:cNvSpPr>
            <a:spLocks noGrp="1"/>
          </p:cNvSpPr>
          <p:nvPr>
            <p:ph type="sldNum" sz="quarter" idx="10"/>
          </p:nvPr>
        </p:nvSpPr>
        <p:spPr/>
        <p:txBody>
          <a:bodyPr/>
          <a:lstStyle/>
          <a:p>
            <a:fld id="{A6E0679C-EC5D-42C6-ABB3-719536DC6759}" type="slidenum">
              <a:rPr lang="hu-HU" smtClean="0"/>
              <a:pPr/>
              <a:t>47</a:t>
            </a:fld>
            <a:endParaRPr lang="hu-HU"/>
          </a:p>
        </p:txBody>
      </p:sp>
    </p:spTree>
    <p:extLst>
      <p:ext uri="{BB962C8B-B14F-4D97-AF65-F5344CB8AC3E}">
        <p14:creationId xmlns:p14="http://schemas.microsoft.com/office/powerpoint/2010/main" xmlns="" val="192909937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342900" lvl="0" indent="-342900" algn="just">
              <a:lnSpc>
                <a:spcPct val="115000"/>
              </a:lnSpc>
              <a:spcBef>
                <a:spcPts val="600"/>
              </a:spcBef>
              <a:buFont typeface="Symbol" panose="05050102010706020507" pitchFamily="18" charset="2"/>
              <a:buChar char=""/>
            </a:pPr>
            <a:r>
              <a:rPr lang="hu-HU" sz="1800" b="1" i="1" dirty="0">
                <a:effectLst/>
                <a:latin typeface="Times New Roman" panose="02020603050405020304" pitchFamily="18" charset="0"/>
                <a:ea typeface="Calibri" panose="020F0502020204030204" pitchFamily="34" charset="0"/>
                <a:cs typeface="Times New Roman" panose="02020603050405020304" pitchFamily="18" charset="0"/>
              </a:rPr>
              <a:t>A személyes higiénia</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az egyik legnagyobb jelentőségű terület, mert itt nagy kockázat alakulhat ki emberi mulasztás miatt. A személyes higiénia, a személy testének tisztasága és egészsége magának a dolgozónak a felelőssége. Aki elhanyagolja hajának, kezének, ruhájának állapotát, nem tartja tisztán testét és munkaruháját, az másokat veszélyeztet, más embert betegíthet meg. A személyi higiéniát a 2. fejezetben mutatjuk be részletesen.</a:t>
            </a:r>
          </a:p>
          <a:p>
            <a:pPr marL="676275" indent="-447675" algn="just"/>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lnSpc>
                <a:spcPct val="115000"/>
              </a:lnSpc>
              <a:spcAft>
                <a:spcPts val="600"/>
              </a:spcAft>
              <a:buFont typeface="Symbol" panose="05050102010706020507" pitchFamily="18" charset="2"/>
              <a:buChar char=""/>
            </a:pPr>
            <a:r>
              <a:rPr lang="hu-HU" sz="1800" b="1" i="1" dirty="0">
                <a:effectLst/>
                <a:latin typeface="Times New Roman" panose="02020603050405020304" pitchFamily="18" charset="0"/>
                <a:ea typeface="Calibri" panose="020F0502020204030204" pitchFamily="34" charset="0"/>
                <a:cs typeface="Times New Roman" panose="02020603050405020304" pitchFamily="18" charset="0"/>
              </a:rPr>
              <a:t>A konyhahigiénia szabályait</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és a konyhai műveletek biztonságát a leggyakoribb műveletekhez kapcsolva magyarázzuk. Ezek a műveletek a zöldségelőkészítés (3. fejezet), a tálalás, a szállítás (4. fejezet), a mosogatás (5. fejezet), a takarítás (6. fejezet) és a hulladékkezelés (7. fejezet).</a:t>
            </a:r>
          </a:p>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48</a:t>
            </a:fld>
            <a:endParaRPr lang="hu-HU"/>
          </a:p>
        </p:txBody>
      </p:sp>
    </p:spTree>
    <p:extLst>
      <p:ext uri="{BB962C8B-B14F-4D97-AF65-F5344CB8AC3E}">
        <p14:creationId xmlns:p14="http://schemas.microsoft.com/office/powerpoint/2010/main" xmlns="" val="37007352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342900" lvl="0" indent="-342900" algn="just">
              <a:lnSpc>
                <a:spcPct val="115000"/>
              </a:lnSpc>
              <a:spcBef>
                <a:spcPts val="600"/>
              </a:spcBef>
              <a:buFont typeface="Symbol" panose="05050102010706020507" pitchFamily="18" charset="2"/>
              <a:buChar char=""/>
            </a:pPr>
            <a:r>
              <a:rPr lang="hu-HU" sz="1200" b="1" i="1" dirty="0">
                <a:effectLst/>
                <a:latin typeface="Times New Roman" panose="02020603050405020304" pitchFamily="18" charset="0"/>
                <a:ea typeface="Calibri" panose="020F0502020204030204" pitchFamily="34" charset="0"/>
                <a:cs typeface="Times New Roman" panose="02020603050405020304" pitchFamily="18" charset="0"/>
              </a:rPr>
              <a:t>Elkülönítés:</a:t>
            </a: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 vagyis a különféle alapanyagok és élelmiszerek elkülönített kezelése.  Milyen elkülönítések lehetségesek?</a:t>
            </a:r>
          </a:p>
          <a:p>
            <a:pPr marL="742950" lvl="1" indent="-285750" algn="just">
              <a:lnSpc>
                <a:spcPct val="115000"/>
              </a:lnSpc>
              <a:buFont typeface="Courier New" panose="02070309020205020404" pitchFamily="49" charset="0"/>
              <a:buChar char="o"/>
            </a:pP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Ételkésztés helyszínei szerint: a főzőkonyhától és egymástól is elzárt helyiségben történjék a zöldség és a hús előkészítése;</a:t>
            </a:r>
          </a:p>
          <a:p>
            <a:pPr marL="742950" lvl="1" indent="-285750" algn="just">
              <a:lnSpc>
                <a:spcPct val="115000"/>
              </a:lnSpc>
              <a:spcAft>
                <a:spcPts val="600"/>
              </a:spcAft>
              <a:buFont typeface="Courier New" panose="02070309020205020404" pitchFamily="49" charset="0"/>
              <a:buChar char="o"/>
            </a:pPr>
            <a:r>
              <a:rPr lang="hu-HU" sz="1200" dirty="0">
                <a:effectLst/>
                <a:latin typeface="Times New Roman" panose="02020603050405020304" pitchFamily="18" charset="0"/>
                <a:ea typeface="Calibri" panose="020F0502020204030204" pitchFamily="34" charset="0"/>
                <a:cs typeface="Times New Roman" panose="02020603050405020304" pitchFamily="18" charset="0"/>
              </a:rPr>
              <a:t>Tárolás helye szerint: húsnak, tejterméknek, zöldségnek és készételnek külön hűtőszekrény kell. Kisebb konyhában vagy otthon a hűtőszekrény polcain kell elkülöníteni egymástól a különféle ételeket.</a:t>
            </a:r>
          </a:p>
          <a:p>
            <a:pPr marL="742950" lvl="1" indent="-285750" algn="just">
              <a:lnSpc>
                <a:spcPct val="115000"/>
              </a:lnSpc>
              <a:spcAft>
                <a:spcPts val="600"/>
              </a:spcAft>
              <a:buFont typeface="Courier New" panose="02070309020205020404" pitchFamily="49" charset="0"/>
              <a:buChar char="o"/>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Felhasznált eszközök, edények szerint: a zöldségnek és húsnak külön vágódeszka, külön </a:t>
            </a:r>
            <a:r>
              <a:rPr lang="hu-HU" sz="1800" dirty="0" err="1">
                <a:effectLst/>
                <a:latin typeface="Times New Roman" panose="02020603050405020304" pitchFamily="18" charset="0"/>
                <a:ea typeface="Calibri" panose="020F0502020204030204" pitchFamily="34" charset="0"/>
                <a:cs typeface="Times New Roman" panose="02020603050405020304" pitchFamily="18" charset="0"/>
              </a:rPr>
              <a:t>edényzet</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aprító és daráló gépek szükségesek. Ezeket sosem szabad felcserélni, vagy együtt mosogatni. Erre azért van szükség, hogy az egyikről, például a tojáshéjról vagy a földes zöldségről ne kerülhessenek át mikrobák például a húsra vagy a készételre. Mert ami a zöldségen ártalmatlan, az a húson nagy bajokat okozhat. A főtt étel is könnyen megfertőződik egy kis portól vagy piszokszemcsétől. A befőtt egy kenyérmorzsától meg tud romlani.</a:t>
            </a:r>
          </a:p>
          <a:p>
            <a:pPr marL="742950" lvl="1" indent="-285750" algn="just">
              <a:lnSpc>
                <a:spcPct val="115000"/>
              </a:lnSpc>
              <a:spcAft>
                <a:spcPts val="600"/>
              </a:spcAft>
              <a:buFont typeface="Courier New" panose="02070309020205020404" pitchFamily="49" charset="0"/>
              <a:buChar char="o"/>
            </a:pP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A konyhai dolgozók szerint: Az a legjobb, ha külön dolgozó foglalkozik például az ételek előkészítésével és egy külön dolgozó a főzéssel, a sütéssel. Például a konyhai kisegítőnek és a szakácsnak különbözőek a feladatai. A zöldségről például szennyeződés kerülhet a dolgozó ruhájára, onnan pedig egy másik ételre. Ha valaki egyedül főz, akkor nem szabad egyszerre előkészítést és főzést vagy sütést végezni.</a:t>
            </a:r>
          </a:p>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49</a:t>
            </a:fld>
            <a:endParaRPr lang="hu-HU"/>
          </a:p>
        </p:txBody>
      </p:sp>
    </p:spTree>
    <p:extLst>
      <p:ext uri="{BB962C8B-B14F-4D97-AF65-F5344CB8AC3E}">
        <p14:creationId xmlns:p14="http://schemas.microsoft.com/office/powerpoint/2010/main" xmlns="" val="170359892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342900" lvl="0" indent="-342900" algn="just">
              <a:lnSpc>
                <a:spcPct val="115000"/>
              </a:lnSpc>
              <a:spcBef>
                <a:spcPts val="600"/>
              </a:spcBef>
              <a:spcAft>
                <a:spcPts val="600"/>
              </a:spcAft>
              <a:buFont typeface="Symbol" panose="05050102010706020507" pitchFamily="18" charset="2"/>
              <a:buChar char=""/>
            </a:pPr>
            <a:r>
              <a:rPr lang="hu-HU" sz="1800" b="1" i="1" dirty="0">
                <a:effectLst/>
                <a:latin typeface="Times New Roman" panose="02020603050405020304" pitchFamily="18" charset="0"/>
                <a:ea typeface="Calibri" panose="020F0502020204030204" pitchFamily="34" charset="0"/>
                <a:cs typeface="Times New Roman" panose="02020603050405020304" pitchFamily="18" charset="0"/>
              </a:rPr>
              <a:t>Tárolás és felhasználás</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 nagyobb készlettel rendelkező konyhákban van a legnagyobb jelentősége, de otthon a háztartásban is nagy hasznát vesszük a helyes tárolási és felhasználási sorrendet megszabó FIFO elvnek. Ennek lényege, hogy ha valamiből többet tárolunk, nem csak egyet, akkor mindig azt az élelmiszert használjuk fel, amit legrégebben vettünk meg, amit legrégebben tárolunk a hűtőben vagy a raktárban. A lejárati időt is lehet nézni, és akkor a legkorábban lejárót kell először felhasználni. A később lejárót még eltehetjük egy ideig.</a:t>
            </a:r>
          </a:p>
          <a:p>
            <a:r>
              <a:rPr lang="en-GB" sz="1800" dirty="0" err="1">
                <a:effectLst/>
                <a:latin typeface="Times New Roman" panose="02020603050405020304" pitchFamily="18" charset="0"/>
                <a:ea typeface="Calibri" panose="020F0502020204030204" pitchFamily="34" charset="0"/>
              </a:rPr>
              <a:t>Példa</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Káposztára</a:t>
            </a:r>
            <a:r>
              <a:rPr lang="en-GB" sz="1800" dirty="0">
                <a:effectLst/>
                <a:latin typeface="Times New Roman" panose="02020603050405020304" pitchFamily="18" charset="0"/>
                <a:ea typeface="Calibri" panose="020F0502020204030204" pitchFamily="34" charset="0"/>
              </a:rPr>
              <a:t> van </a:t>
            </a:r>
            <a:r>
              <a:rPr lang="en-GB" sz="1800" dirty="0" err="1">
                <a:effectLst/>
                <a:latin typeface="Times New Roman" panose="02020603050405020304" pitchFamily="18" charset="0"/>
                <a:ea typeface="Calibri" panose="020F0502020204030204" pitchFamily="34" charset="0"/>
              </a:rPr>
              <a:t>szükségünk</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Négyféle</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káposzta</a:t>
            </a:r>
            <a:r>
              <a:rPr lang="en-GB" sz="1800" dirty="0">
                <a:effectLst/>
                <a:latin typeface="Times New Roman" panose="02020603050405020304" pitchFamily="18" charset="0"/>
                <a:ea typeface="Calibri" panose="020F0502020204030204" pitchFamily="34" charset="0"/>
              </a:rPr>
              <a:t> van a </a:t>
            </a:r>
            <a:r>
              <a:rPr lang="en-GB" sz="1800" dirty="0" err="1">
                <a:effectLst/>
                <a:latin typeface="Times New Roman" panose="02020603050405020304" pitchFamily="18" charset="0"/>
                <a:ea typeface="Calibri" panose="020F0502020204030204" pitchFamily="34" charset="0"/>
              </a:rPr>
              <a:t>raktárban</a:t>
            </a:r>
            <a:r>
              <a:rPr lang="en-GB" sz="1800" dirty="0">
                <a:effectLst/>
                <a:latin typeface="Times New Roman" panose="02020603050405020304" pitchFamily="18" charset="0"/>
                <a:ea typeface="Calibri" panose="020F0502020204030204" pitchFamily="34" charset="0"/>
              </a:rPr>
              <a:t>. Az </a:t>
            </a:r>
            <a:r>
              <a:rPr lang="en-GB" sz="1800" dirty="0" err="1">
                <a:effectLst/>
                <a:latin typeface="Times New Roman" panose="02020603050405020304" pitchFamily="18" charset="0"/>
                <a:ea typeface="Calibri" panose="020F0502020204030204" pitchFamily="34" charset="0"/>
              </a:rPr>
              <a:t>első</a:t>
            </a:r>
            <a:r>
              <a:rPr lang="en-GB" sz="1800" dirty="0">
                <a:effectLst/>
                <a:latin typeface="Times New Roman" panose="02020603050405020304" pitchFamily="18" charset="0"/>
                <a:ea typeface="Calibri" panose="020F0502020204030204" pitchFamily="34" charset="0"/>
              </a:rPr>
              <a:t> a </a:t>
            </a:r>
            <a:r>
              <a:rPr lang="en-GB" sz="1800" dirty="0" err="1">
                <a:effectLst/>
                <a:latin typeface="Times New Roman" panose="02020603050405020304" pitchFamily="18" charset="0"/>
                <a:ea typeface="Calibri" panose="020F0502020204030204" pitchFamily="34" charset="0"/>
              </a:rPr>
              <a:t>legfrissebb</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káposzta</a:t>
            </a:r>
            <a:r>
              <a:rPr lang="en-GB" sz="1800" dirty="0">
                <a:effectLst/>
                <a:latin typeface="Times New Roman" panose="02020603050405020304" pitchFamily="18" charset="0"/>
                <a:ea typeface="Calibri" panose="020F0502020204030204" pitchFamily="34" charset="0"/>
              </a:rPr>
              <a:t>. Ma </a:t>
            </a:r>
            <a:r>
              <a:rPr lang="en-GB" sz="1800" dirty="0" err="1">
                <a:effectLst/>
                <a:latin typeface="Times New Roman" panose="02020603050405020304" pitchFamily="18" charset="0"/>
                <a:ea typeface="Calibri" panose="020F0502020204030204" pitchFamily="34" charset="0"/>
              </a:rPr>
              <a:t>érkezett</a:t>
            </a:r>
            <a:r>
              <a:rPr lang="en-GB" sz="1800" dirty="0">
                <a:effectLst/>
                <a:latin typeface="Times New Roman" panose="02020603050405020304" pitchFamily="18" charset="0"/>
                <a:ea typeface="Calibri" panose="020F0502020204030204" pitchFamily="34" charset="0"/>
              </a:rPr>
              <a:t>. A </a:t>
            </a:r>
            <a:r>
              <a:rPr lang="en-GB" sz="1800" dirty="0" err="1">
                <a:effectLst/>
                <a:latin typeface="Times New Roman" panose="02020603050405020304" pitchFamily="18" charset="0"/>
                <a:ea typeface="Calibri" panose="020F0502020204030204" pitchFamily="34" charset="0"/>
              </a:rPr>
              <a:t>második</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káposzta</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friss</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Tegnap</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érkezett</a:t>
            </a:r>
            <a:r>
              <a:rPr lang="en-GB" sz="1800" dirty="0">
                <a:effectLst/>
                <a:latin typeface="Times New Roman" panose="02020603050405020304" pitchFamily="18" charset="0"/>
                <a:ea typeface="Calibri" panose="020F0502020204030204" pitchFamily="34" charset="0"/>
              </a:rPr>
              <a:t>. A </a:t>
            </a:r>
            <a:r>
              <a:rPr lang="en-GB" sz="1800" dirty="0" err="1">
                <a:effectLst/>
                <a:latin typeface="Times New Roman" panose="02020603050405020304" pitchFamily="18" charset="0"/>
                <a:ea typeface="Calibri" panose="020F0502020204030204" pitchFamily="34" charset="0"/>
              </a:rPr>
              <a:t>harmadik</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káposzta</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régi</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Tegnapelőtt</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érkezett</a:t>
            </a:r>
            <a:r>
              <a:rPr lang="en-GB" sz="1800" dirty="0">
                <a:effectLst/>
                <a:latin typeface="Times New Roman" panose="02020603050405020304" pitchFamily="18" charset="0"/>
                <a:ea typeface="Calibri" panose="020F0502020204030204" pitchFamily="34" charset="0"/>
              </a:rPr>
              <a:t>. A </a:t>
            </a:r>
            <a:r>
              <a:rPr lang="en-GB" sz="1800" dirty="0" err="1">
                <a:effectLst/>
                <a:latin typeface="Times New Roman" panose="02020603050405020304" pitchFamily="18" charset="0"/>
                <a:ea typeface="Calibri" panose="020F0502020204030204" pitchFamily="34" charset="0"/>
              </a:rPr>
              <a:t>negyedik</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káposzta</a:t>
            </a:r>
            <a:r>
              <a:rPr lang="en-GB" sz="1800" dirty="0">
                <a:effectLst/>
                <a:latin typeface="Times New Roman" panose="02020603050405020304" pitchFamily="18" charset="0"/>
                <a:ea typeface="Calibri" panose="020F0502020204030204" pitchFamily="34" charset="0"/>
              </a:rPr>
              <a:t> a </a:t>
            </a:r>
            <a:r>
              <a:rPr lang="en-GB" sz="1800" dirty="0" err="1">
                <a:effectLst/>
                <a:latin typeface="Times New Roman" panose="02020603050405020304" pitchFamily="18" charset="0"/>
                <a:ea typeface="Calibri" panose="020F0502020204030204" pitchFamily="34" charset="0"/>
              </a:rPr>
              <a:t>legrégebbi</a:t>
            </a:r>
            <a:r>
              <a:rPr lang="en-GB" sz="1800" dirty="0">
                <a:effectLst/>
                <a:latin typeface="Times New Roman" panose="02020603050405020304" pitchFamily="18" charset="0"/>
                <a:ea typeface="Calibri" panose="020F0502020204030204" pitchFamily="34" charset="0"/>
              </a:rPr>
              <a:t>. Az </a:t>
            </a:r>
            <a:r>
              <a:rPr lang="en-GB" sz="1800" dirty="0" err="1">
                <a:effectLst/>
                <a:latin typeface="Times New Roman" panose="02020603050405020304" pitchFamily="18" charset="0"/>
                <a:ea typeface="Calibri" panose="020F0502020204030204" pitchFamily="34" charset="0"/>
              </a:rPr>
              <a:t>már</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múlt</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héten</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érkezett</a:t>
            </a:r>
            <a:r>
              <a:rPr lang="en-GB" sz="1800" dirty="0">
                <a:effectLst/>
                <a:latin typeface="Times New Roman" panose="02020603050405020304" pitchFamily="18" charset="0"/>
                <a:ea typeface="Calibri" panose="020F0502020204030204" pitchFamily="34" charset="0"/>
              </a:rPr>
              <a:t>. A FIFO-</a:t>
            </a:r>
            <a:r>
              <a:rPr lang="en-GB" sz="1800" dirty="0" err="1">
                <a:effectLst/>
                <a:latin typeface="Times New Roman" panose="02020603050405020304" pitchFamily="18" charset="0"/>
                <a:ea typeface="Calibri" panose="020F0502020204030204" pitchFamily="34" charset="0"/>
              </a:rPr>
              <a:t>elv</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szerint</a:t>
            </a:r>
            <a:r>
              <a:rPr lang="en-GB" sz="1800" dirty="0">
                <a:effectLst/>
                <a:latin typeface="Times New Roman" panose="02020603050405020304" pitchFamily="18" charset="0"/>
                <a:ea typeface="Calibri" panose="020F0502020204030204" pitchFamily="34" charset="0"/>
              </a:rPr>
              <a:t> a </a:t>
            </a:r>
            <a:r>
              <a:rPr lang="en-GB" sz="1800" dirty="0" err="1">
                <a:effectLst/>
                <a:latin typeface="Times New Roman" panose="02020603050405020304" pitchFamily="18" charset="0"/>
                <a:ea typeface="Calibri" panose="020F0502020204030204" pitchFamily="34" charset="0"/>
              </a:rPr>
              <a:t>legrégebbi</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káposztát</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kell</a:t>
            </a:r>
            <a:r>
              <a:rPr lang="en-GB" sz="1800" dirty="0">
                <a:effectLst/>
                <a:latin typeface="Times New Roman" panose="02020603050405020304" pitchFamily="18" charset="0"/>
                <a:ea typeface="Calibri" panose="020F0502020204030204" pitchFamily="34" charset="0"/>
              </a:rPr>
              <a:t> </a:t>
            </a:r>
            <a:r>
              <a:rPr lang="en-GB" sz="1800" dirty="0" err="1">
                <a:effectLst/>
                <a:latin typeface="Times New Roman" panose="02020603050405020304" pitchFamily="18" charset="0"/>
                <a:ea typeface="Calibri" panose="020F0502020204030204" pitchFamily="34" charset="0"/>
              </a:rPr>
              <a:t>felhasználnunk</a:t>
            </a:r>
            <a:r>
              <a:rPr lang="en-GB" sz="1800" dirty="0">
                <a:effectLst/>
                <a:latin typeface="Times New Roman" panose="02020603050405020304" pitchFamily="18" charset="0"/>
                <a:ea typeface="Calibri" panose="020F0502020204030204" pitchFamily="34" charset="0"/>
              </a:rPr>
              <a:t>. </a:t>
            </a: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50</a:t>
            </a:fld>
            <a:endParaRPr lang="hu-HU"/>
          </a:p>
        </p:txBody>
      </p:sp>
    </p:spTree>
    <p:extLst>
      <p:ext uri="{BB962C8B-B14F-4D97-AF65-F5344CB8AC3E}">
        <p14:creationId xmlns:p14="http://schemas.microsoft.com/office/powerpoint/2010/main" xmlns="" val="192909937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b="1" i="1" dirty="0">
                <a:effectLst/>
                <a:latin typeface="Times New Roman" panose="02020603050405020304" pitchFamily="18" charset="0"/>
                <a:ea typeface="Calibri" panose="020F0502020204030204" pitchFamily="34" charset="0"/>
                <a:cs typeface="Times New Roman" panose="02020603050405020304" pitchFamily="18" charset="0"/>
              </a:rPr>
              <a:t>Hűtés</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hu-HU" sz="1800" b="1" i="1" dirty="0">
                <a:effectLst/>
                <a:latin typeface="Times New Roman" panose="02020603050405020304" pitchFamily="18" charset="0"/>
                <a:ea typeface="Calibri" panose="020F0502020204030204" pitchFamily="34" charset="0"/>
                <a:cs typeface="Times New Roman" panose="02020603050405020304" pitchFamily="18" charset="0"/>
              </a:rPr>
              <a:t>és hőkezelés</a:t>
            </a:r>
            <a:r>
              <a:rPr lang="hu-HU" sz="1800" dirty="0">
                <a:effectLst/>
                <a:latin typeface="Times New Roman" panose="02020603050405020304" pitchFamily="18" charset="0"/>
                <a:ea typeface="Calibri" panose="020F0502020204030204" pitchFamily="34" charset="0"/>
                <a:cs typeface="Times New Roman" panose="02020603050405020304" pitchFamily="18" charset="0"/>
              </a:rPr>
              <a:t>, forrón sütés, főzés, tálalás. A hűtést és a forrón tartást alaposan bemutattuk a magyarázatként felhozott példákon. Az alapanyagot és a készételt védeni kell a szennyeződéstől, elsősorban a mikrobáktól. Ezért kell hűtve tárolni; a hűtés gátolja a mikrobák szaporodását. A magas hőmérséklet pedig elpusztítja az élő mikroba sejteket.</a:t>
            </a:r>
          </a:p>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51</a:t>
            </a:fld>
            <a:endParaRPr lang="hu-HU"/>
          </a:p>
        </p:txBody>
      </p:sp>
    </p:spTree>
    <p:extLst>
      <p:ext uri="{BB962C8B-B14F-4D97-AF65-F5344CB8AC3E}">
        <p14:creationId xmlns:p14="http://schemas.microsoft.com/office/powerpoint/2010/main" xmlns="" val="275938991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en-US"/>
          </a:p>
        </p:txBody>
      </p:sp>
      <p:sp>
        <p:nvSpPr>
          <p:cNvPr id="4" name="Dia számának helye 3"/>
          <p:cNvSpPr>
            <a:spLocks noGrp="1"/>
          </p:cNvSpPr>
          <p:nvPr>
            <p:ph type="sldNum" sz="quarter" idx="10"/>
          </p:nvPr>
        </p:nvSpPr>
        <p:spPr/>
        <p:txBody>
          <a:bodyPr/>
          <a:lstStyle/>
          <a:p>
            <a:fld id="{A6E0679C-EC5D-42C6-ABB3-719536DC6759}" type="slidenum">
              <a:rPr lang="hu-HU" smtClean="0"/>
              <a:pPr/>
              <a:t>52</a:t>
            </a:fld>
            <a:endParaRPr lang="hu-H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Címdia">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hu-HU"/>
              <a:t>Mintacím szerkesztése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a:t>Kattintson ide az alcím mintájának szerkesztéséhez</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Cím és tartal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Content Placeholder 2"/>
          <p:cNvSpPr>
            <a:spLocks noGrp="1"/>
          </p:cNvSpPr>
          <p:nvPr>
            <p:ph idx="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zakaszfejléc">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hu-HU"/>
              <a:t>Mintacím szerkesztése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9796027F-7875-4030-9381-8BD8C4F21935}"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2 tartalomrész">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pPr/>
              <a:t>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Összehasonlítá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hu-HU"/>
              <a:t>Mintacím szerkesztése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pPr/>
              <a:t>12/7/2021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Csak cí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pPr/>
              <a:t>12/7/2021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Üres">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pPr/>
              <a:t>12/7/2021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Tartalomrész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hu-HU"/>
              <a:t>Mintacím szerkesztése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7" name="Date Placeholder 4"/>
          <p:cNvSpPr>
            <a:spLocks noGrp="1"/>
          </p:cNvSpPr>
          <p:nvPr>
            <p:ph type="dt" sz="half" idx="10"/>
          </p:nvPr>
        </p:nvSpPr>
        <p:spPr/>
        <p:txBody>
          <a:bodyPr/>
          <a:lstStyle/>
          <a:p>
            <a:fld id="{4509A250-FF31-4206-8172-F9D3106AACB1}" type="datetimeFigureOut">
              <a:rPr lang="en-US" dirty="0"/>
              <a:pPr/>
              <a:t>12/7/2021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hu-HU"/>
              <a:t>Mintacím szerkesztése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ate Placeholder 4"/>
          <p:cNvSpPr>
            <a:spLocks noGrp="1"/>
          </p:cNvSpPr>
          <p:nvPr>
            <p:ph type="dt" sz="half" idx="10"/>
          </p:nvPr>
        </p:nvSpPr>
        <p:spPr/>
        <p:txBody>
          <a:bodyPr/>
          <a:lstStyle/>
          <a:p>
            <a:fld id="{4509A250-FF31-4206-8172-F9D3106AACB1}" type="datetimeFigureOut">
              <a:rPr lang="en-US" dirty="0"/>
              <a:pPr/>
              <a:t>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áma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hu-HU"/>
              <a:t>Mintacím szerkesztése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ate Placeholder 4"/>
          <p:cNvSpPr>
            <a:spLocks noGrp="1"/>
          </p:cNvSpPr>
          <p:nvPr>
            <p:ph type="dt" sz="half" idx="10"/>
          </p:nvPr>
        </p:nvSpPr>
        <p:spPr/>
        <p:txBody>
          <a:bodyPr/>
          <a:lstStyle/>
          <a:p>
            <a:fld id="{4509A250-FF31-4206-8172-F9D3106AACB1}" type="datetimeFigureOut">
              <a:rPr lang="en-US" dirty="0"/>
              <a:pPr/>
              <a:t>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ím és képaláírás">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hu-HU"/>
              <a:t>Mintacím szerkesztése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4" name="Date Placeholder 3"/>
          <p:cNvSpPr>
            <a:spLocks noGrp="1"/>
          </p:cNvSpPr>
          <p:nvPr>
            <p:ph type="dt" sz="half" idx="10"/>
          </p:nvPr>
        </p:nvSpPr>
        <p:spPr/>
        <p:txBody>
          <a:bodyPr/>
          <a:lstStyle/>
          <a:p>
            <a:fld id="{4509A250-FF31-4206-8172-F9D3106AACB1}"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Idézet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hu-HU"/>
              <a:t>Mintacím szerkesztése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hu-HU"/>
              <a:t>Mintaszöveg szerkesztése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4" name="Date Placeholder 3"/>
          <p:cNvSpPr>
            <a:spLocks noGrp="1"/>
          </p:cNvSpPr>
          <p:nvPr>
            <p:ph type="dt" sz="half" idx="10"/>
          </p:nvPr>
        </p:nvSpPr>
        <p:spPr/>
        <p:txBody>
          <a:bodyPr/>
          <a:lstStyle/>
          <a:p>
            <a:fld id="{4509A250-FF31-4206-8172-F9D3106AACB1}"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évkártya">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hu-HU"/>
              <a:t>Mintacím szerkesztése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4509A250-FF31-4206-8172-F9D3106AACB1}"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3 hasáb">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hu-HU"/>
              <a:t>Mintacím szerkesztése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pPr/>
              <a:t>12/7/2021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3 képhasáb">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hu-HU"/>
              <a:t>Mintacím szerkesztése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pPr/>
              <a:t>12/7/2021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Cím és függőleges szöve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Vertical Text Placeholder 2"/>
          <p:cNvSpPr>
            <a:spLocks noGrp="1"/>
          </p:cNvSpPr>
          <p:nvPr>
            <p:ph type="body" orient="vert" idx="1"/>
          </p:nvPr>
        </p:nvSpPr>
        <p:spPr/>
        <p:txBody>
          <a:bodyPr vert="eaVert" anchor="t" anchorCtr="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Függőleges cím és szöve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hu-HU"/>
              <a:t>Mintacím szerkesztése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pPr/>
              <a:t>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xmlns=""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xmlns=""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xmlns=""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xmlns=""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hu-HU"/>
              <a:t>Mintacím szerkesztése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pPr/>
              <a:t>12/7/2021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7.jpeg"/><Relationship Id="rId7" Type="http://schemas.openxmlformats.org/officeDocument/2006/relationships/image" Target="../media/image14.jpeg"/><Relationship Id="rId12"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jpeg"/><Relationship Id="rId11" Type="http://schemas.openxmlformats.org/officeDocument/2006/relationships/image" Target="../media/image17.jpeg"/><Relationship Id="rId5" Type="http://schemas.openxmlformats.org/officeDocument/2006/relationships/image" Target="../media/image13.jpeg"/><Relationship Id="rId10" Type="http://schemas.openxmlformats.org/officeDocument/2006/relationships/image" Target="../media/image16.jpeg"/><Relationship Id="rId4" Type="http://schemas.openxmlformats.org/officeDocument/2006/relationships/image" Target="../media/image8.jpe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1.jpeg"/><Relationship Id="rId7"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0.pn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29.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0.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35.jpeg"/><Relationship Id="rId4" Type="http://schemas.openxmlformats.org/officeDocument/2006/relationships/image" Target="../media/image34.jpe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image" Target="../media/image39.jpe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40.jpeg"/><Relationship Id="rId5" Type="http://schemas.openxmlformats.org/officeDocument/2006/relationships/diagramQuickStyle" Target="../diagrams/quickStyle1.xml"/><Relationship Id="rId10" Type="http://schemas.openxmlformats.org/officeDocument/2006/relationships/image" Target="../media/image39.jpeg"/><Relationship Id="rId4" Type="http://schemas.openxmlformats.org/officeDocument/2006/relationships/diagramLayout" Target="../diagrams/layout1.xml"/><Relationship Id="rId9" Type="http://schemas.openxmlformats.org/officeDocument/2006/relationships/image" Target="../media/image36.png"/></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48.jpeg"/><Relationship Id="rId7" Type="http://schemas.openxmlformats.org/officeDocument/2006/relationships/image" Target="../media/image51.jpe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33.jpe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2.jpeg"/><Relationship Id="rId7" Type="http://schemas.openxmlformats.org/officeDocument/2006/relationships/image" Target="../media/image55.jpe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7.jpeg"/></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7.jpeg"/></Relationships>
</file>

<file path=ppt/slides/_rels/slide38.xml.rels><?xml version="1.0" encoding="UTF-8" standalone="yes"?>
<Relationships xmlns="http://schemas.openxmlformats.org/package/2006/relationships"><Relationship Id="rId3" Type="http://schemas.openxmlformats.org/officeDocument/2006/relationships/image" Target="../media/image58.jpeg"/><Relationship Id="rId7"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4.jpeg"/><Relationship Id="rId4" Type="http://schemas.openxmlformats.org/officeDocument/2006/relationships/image" Target="../media/image63.jpeg"/></Relationships>
</file>

<file path=ppt/slides/_rels/slide41.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65.jpeg"/><Relationship Id="rId7" Type="http://schemas.openxmlformats.org/officeDocument/2006/relationships/image" Target="../media/image59.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 Id="rId9" Type="http://schemas.openxmlformats.org/officeDocument/2006/relationships/image" Target="../media/image7.jpe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72.jpeg"/><Relationship Id="rId7" Type="http://schemas.openxmlformats.org/officeDocument/2006/relationships/image" Target="../media/image76.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73.jpeg"/></Relationships>
</file>

<file path=ppt/slides/_rels/slide49.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78.jpeg"/></Relationships>
</file>

<file path=ppt/slides/_rels/slide5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xmlns="" id="{E399C9F9-6EB5-455C-B585-1CE996FBCC48}"/>
              </a:ext>
            </a:extLst>
          </p:cNvPr>
          <p:cNvSpPr>
            <a:spLocks noGrp="1"/>
          </p:cNvSpPr>
          <p:nvPr>
            <p:ph type="ctrTitle"/>
          </p:nvPr>
        </p:nvSpPr>
        <p:spPr>
          <a:xfrm>
            <a:off x="2107092" y="1595571"/>
            <a:ext cx="8825658" cy="2206981"/>
          </a:xfrm>
        </p:spPr>
        <p:txBody>
          <a:bodyPr/>
          <a:lstStyle/>
          <a:p>
            <a:pPr algn="ctr">
              <a:spcBef>
                <a:spcPts val="0"/>
              </a:spcBef>
              <a:spcAft>
                <a:spcPts val="600"/>
              </a:spcAft>
            </a:pPr>
            <a:r>
              <a:rPr lang="hu-HU" sz="4400" dirty="0">
                <a:solidFill>
                  <a:schemeClr val="bg2"/>
                </a:solidFill>
                <a:latin typeface="Arial" panose="020B0604020202020204" pitchFamily="34" charset="0"/>
                <a:cs typeface="Arial" panose="020B0604020202020204" pitchFamily="34" charset="0"/>
              </a:rPr>
              <a:t/>
            </a:r>
            <a:br>
              <a:rPr lang="hu-HU" sz="4400" dirty="0">
                <a:solidFill>
                  <a:schemeClr val="bg2"/>
                </a:solidFill>
                <a:latin typeface="Arial" panose="020B0604020202020204" pitchFamily="34" charset="0"/>
                <a:cs typeface="Arial" panose="020B0604020202020204" pitchFamily="34" charset="0"/>
              </a:rPr>
            </a:br>
            <a:r>
              <a:rPr lang="hu-HU" sz="800" dirty="0">
                <a:solidFill>
                  <a:schemeClr val="bg2"/>
                </a:solidFill>
                <a:latin typeface="Arial" panose="020B0604020202020204" pitchFamily="34" charset="0"/>
                <a:cs typeface="Arial" panose="020B0604020202020204" pitchFamily="34" charset="0"/>
              </a:rPr>
              <a:t>c</a:t>
            </a:r>
            <a:r>
              <a:rPr lang="hu-HU" sz="4400" dirty="0">
                <a:solidFill>
                  <a:schemeClr val="bg2"/>
                </a:solidFill>
                <a:latin typeface="Arial" panose="020B0604020202020204" pitchFamily="34" charset="0"/>
                <a:cs typeface="Arial" panose="020B0604020202020204" pitchFamily="34" charset="0"/>
              </a:rPr>
              <a:t/>
            </a:r>
            <a:br>
              <a:rPr lang="hu-HU" sz="4400" dirty="0">
                <a:solidFill>
                  <a:schemeClr val="bg2"/>
                </a:solidFill>
                <a:latin typeface="Arial" panose="020B0604020202020204" pitchFamily="34" charset="0"/>
                <a:cs typeface="Arial" panose="020B0604020202020204" pitchFamily="34" charset="0"/>
              </a:rPr>
            </a:br>
            <a:r>
              <a:rPr lang="hu-HU" sz="4400" b="1" dirty="0">
                <a:solidFill>
                  <a:schemeClr val="bg2"/>
                </a:solidFill>
                <a:latin typeface="Arial" panose="020B0604020202020204" pitchFamily="34" charset="0"/>
                <a:cs typeface="Arial" panose="020B0604020202020204" pitchFamily="34" charset="0"/>
              </a:rPr>
              <a:t>Általános HACCP </a:t>
            </a:r>
            <a:r>
              <a:rPr lang="hu-HU" sz="4400" b="1">
                <a:solidFill>
                  <a:schemeClr val="bg2"/>
                </a:solidFill>
                <a:latin typeface="Arial" panose="020B0604020202020204" pitchFamily="34" charset="0"/>
                <a:cs typeface="Arial" panose="020B0604020202020204" pitchFamily="34" charset="0"/>
              </a:rPr>
              <a:t>ismeretek </a:t>
            </a:r>
            <a:r>
              <a:rPr lang="hu-HU" sz="4400" b="1" dirty="0">
                <a:solidFill>
                  <a:schemeClr val="bg2"/>
                </a:solidFill>
                <a:latin typeface="Arial" panose="020B0604020202020204" pitchFamily="34" charset="0"/>
                <a:cs typeface="Arial" panose="020B0604020202020204" pitchFamily="34" charset="0"/>
              </a:rPr>
              <a:t/>
            </a:r>
            <a:br>
              <a:rPr lang="hu-HU" sz="4400" b="1" dirty="0">
                <a:solidFill>
                  <a:schemeClr val="bg2"/>
                </a:solidFill>
                <a:latin typeface="Arial" panose="020B0604020202020204" pitchFamily="34" charset="0"/>
                <a:cs typeface="Arial" panose="020B0604020202020204" pitchFamily="34" charset="0"/>
              </a:rPr>
            </a:br>
            <a:r>
              <a:rPr lang="hu-HU" sz="4400" b="1" dirty="0">
                <a:solidFill>
                  <a:schemeClr val="bg2"/>
                </a:solidFill>
                <a:latin typeface="Arial" panose="020B0604020202020204" pitchFamily="34" charset="0"/>
                <a:cs typeface="Arial" panose="020B0604020202020204" pitchFamily="34" charset="0"/>
              </a:rPr>
              <a:t>Alapelvek és szabályok</a:t>
            </a:r>
          </a:p>
        </p:txBody>
      </p:sp>
      <p:sp>
        <p:nvSpPr>
          <p:cNvPr id="3" name="Alcím 2">
            <a:extLst>
              <a:ext uri="{FF2B5EF4-FFF2-40B4-BE49-F238E27FC236}">
                <a16:creationId xmlns:a16="http://schemas.microsoft.com/office/drawing/2014/main" xmlns="" id="{3F25454F-4DBF-455F-9E04-8DB6DE76CF03}"/>
              </a:ext>
            </a:extLst>
          </p:cNvPr>
          <p:cNvSpPr>
            <a:spLocks noGrp="1"/>
          </p:cNvSpPr>
          <p:nvPr>
            <p:ph type="subTitle" idx="1"/>
          </p:nvPr>
        </p:nvSpPr>
        <p:spPr>
          <a:xfrm>
            <a:off x="1362462" y="4214600"/>
            <a:ext cx="10105845" cy="1364220"/>
          </a:xfrm>
        </p:spPr>
        <p:txBody>
          <a:bodyPr>
            <a:normAutofit fontScale="85000" lnSpcReduction="20000"/>
          </a:bodyPr>
          <a:lstStyle/>
          <a:p>
            <a:pPr algn="ctr"/>
            <a:r>
              <a:rPr lang="hu-HU" sz="3200" dirty="0">
                <a:solidFill>
                  <a:schemeClr val="bg1"/>
                </a:solidFill>
                <a:latin typeface="Arial" panose="020B0604020202020204" pitchFamily="34" charset="0"/>
                <a:cs typeface="Arial" panose="020B0604020202020204" pitchFamily="34" charset="0"/>
              </a:rPr>
              <a:t>Könnyen érthető HACCP</a:t>
            </a:r>
          </a:p>
          <a:p>
            <a:pPr algn="ctr"/>
            <a:r>
              <a:rPr lang="hu-HU" sz="3200" dirty="0">
                <a:solidFill>
                  <a:schemeClr val="bg1"/>
                </a:solidFill>
                <a:latin typeface="Arial" panose="020B0604020202020204" pitchFamily="34" charset="0"/>
                <a:cs typeface="Arial" panose="020B0604020202020204" pitchFamily="34" charset="0"/>
              </a:rPr>
              <a:t>1. fejezet</a:t>
            </a:r>
          </a:p>
          <a:p>
            <a:pPr algn="ctr"/>
            <a:r>
              <a:rPr lang="hu-HU" sz="3200" dirty="0">
                <a:solidFill>
                  <a:schemeClr val="bg1"/>
                </a:solidFill>
                <a:latin typeface="Arial" panose="020B0604020202020204" pitchFamily="34" charset="0"/>
                <a:cs typeface="Arial" panose="020B0604020202020204" pitchFamily="34" charset="0"/>
              </a:rPr>
              <a:t>2020</a:t>
            </a:r>
          </a:p>
        </p:txBody>
      </p:sp>
      <p:pic>
        <p:nvPicPr>
          <p:cNvPr id="5" name="Kép 4">
            <a:extLst>
              <a:ext uri="{FF2B5EF4-FFF2-40B4-BE49-F238E27FC236}">
                <a16:creationId xmlns:a16="http://schemas.microsoft.com/office/drawing/2014/main" xmlns="" id="{3A418357-7B96-40A6-B7BE-29A5B914359D}"/>
              </a:ext>
            </a:extLst>
          </p:cNvPr>
          <p:cNvPicPr>
            <a:picLocks noChangeAspect="1"/>
          </p:cNvPicPr>
          <p:nvPr/>
        </p:nvPicPr>
        <p:blipFill>
          <a:blip r:embed="rId3"/>
          <a:stretch>
            <a:fillRect/>
          </a:stretch>
        </p:blipFill>
        <p:spPr>
          <a:xfrm>
            <a:off x="0" y="6213231"/>
            <a:ext cx="12212117" cy="644769"/>
          </a:xfrm>
          <a:prstGeom prst="rect">
            <a:avLst/>
          </a:prstGeom>
        </p:spPr>
      </p:pic>
      <p:pic>
        <p:nvPicPr>
          <p:cNvPr id="7" name="Kép 6" descr="A képen rajz látható&#10;&#10;Automatikusan generált leírás">
            <a:extLst>
              <a:ext uri="{FF2B5EF4-FFF2-40B4-BE49-F238E27FC236}">
                <a16:creationId xmlns:a16="http://schemas.microsoft.com/office/drawing/2014/main" xmlns="" id="{B6350CB7-D4A0-487C-A63B-35B6032717AD}"/>
              </a:ext>
            </a:extLst>
          </p:cNvPr>
          <p:cNvPicPr>
            <a:picLocks noChangeAspect="1"/>
          </p:cNvPicPr>
          <p:nvPr/>
        </p:nvPicPr>
        <p:blipFill>
          <a:blip r:embed="rId4"/>
          <a:stretch>
            <a:fillRect/>
          </a:stretch>
        </p:blipFill>
        <p:spPr>
          <a:xfrm>
            <a:off x="10368694" y="0"/>
            <a:ext cx="1823306" cy="1710304"/>
          </a:xfrm>
          <a:prstGeom prst="rect">
            <a:avLst/>
          </a:prstGeom>
        </p:spPr>
      </p:pic>
    </p:spTree>
    <p:extLst>
      <p:ext uri="{BB962C8B-B14F-4D97-AF65-F5344CB8AC3E}">
        <p14:creationId xmlns:p14="http://schemas.microsoft.com/office/powerpoint/2010/main" xmlns="" val="8310366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églalap 3">
            <a:extLst>
              <a:ext uri="{FF2B5EF4-FFF2-40B4-BE49-F238E27FC236}">
                <a16:creationId xmlns:a16="http://schemas.microsoft.com/office/drawing/2014/main" xmlns="" id="{2E342C8B-B5A9-44FE-A096-C6BCF46034B6}"/>
              </a:ext>
            </a:extLst>
          </p:cNvPr>
          <p:cNvSpPr/>
          <p:nvPr/>
        </p:nvSpPr>
        <p:spPr>
          <a:xfrm>
            <a:off x="970671" y="2975029"/>
            <a:ext cx="10410092" cy="1277273"/>
          </a:xfrm>
          <a:prstGeom prst="rect">
            <a:avLst/>
          </a:prstGeom>
        </p:spPr>
        <p:txBody>
          <a:bodyPr wrap="square">
            <a:spAutoFit/>
          </a:bodyPr>
          <a:lstStyle/>
          <a:p>
            <a:pPr marL="0" lvl="1" algn="ctr">
              <a:spcBef>
                <a:spcPts val="600"/>
              </a:spcBef>
            </a:pPr>
            <a:r>
              <a:rPr lang="hu-HU" sz="2400" b="1" dirty="0">
                <a:solidFill>
                  <a:schemeClr val="bg2"/>
                </a:solidFill>
                <a:latin typeface="Arial" panose="020B0604020202020204" pitchFamily="34" charset="0"/>
                <a:cs typeface="Arial" panose="020B0604020202020204" pitchFamily="34" charset="0"/>
              </a:rPr>
              <a:t>Ez a tananyag a vendéglátásban dolgozó munkatársaknak készült. Ebben a fejezetben a HACCP rendszert ismertetjük. </a:t>
            </a:r>
          </a:p>
          <a:p>
            <a:pPr marL="0" lvl="1" algn="ctr">
              <a:spcBef>
                <a:spcPts val="600"/>
              </a:spcBef>
            </a:pPr>
            <a:r>
              <a:rPr lang="hu-HU" sz="2400" b="1" dirty="0">
                <a:solidFill>
                  <a:schemeClr val="bg2"/>
                </a:solidFill>
                <a:latin typeface="Arial" panose="020B0604020202020204" pitchFamily="34" charset="0"/>
                <a:cs typeface="Arial" panose="020B0604020202020204" pitchFamily="34" charset="0"/>
              </a:rPr>
              <a:t>Részletezzük a céljait és feladatait. </a:t>
            </a:r>
          </a:p>
        </p:txBody>
      </p:sp>
    </p:spTree>
    <p:extLst>
      <p:ext uri="{BB962C8B-B14F-4D97-AF65-F5344CB8AC3E}">
        <p14:creationId xmlns:p14="http://schemas.microsoft.com/office/powerpoint/2010/main" xmlns="" val="3047629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b="1" dirty="0">
                <a:solidFill>
                  <a:schemeClr val="bg1"/>
                </a:solidFill>
                <a:latin typeface="Arial" panose="020B0604020202020204" pitchFamily="34" charset="0"/>
                <a:cs typeface="Arial" panose="020B0604020202020204" pitchFamily="34" charset="0"/>
              </a:rPr>
              <a:t>1. HACCP rendszer</a:t>
            </a:r>
          </a:p>
        </p:txBody>
      </p:sp>
      <p:sp>
        <p:nvSpPr>
          <p:cNvPr id="3" name="Szöveg helye 2"/>
          <p:cNvSpPr>
            <a:spLocks noGrp="1"/>
          </p:cNvSpPr>
          <p:nvPr>
            <p:ph type="body" idx="1"/>
          </p:nvPr>
        </p:nvSpPr>
        <p:spPr>
          <a:xfrm>
            <a:off x="729843" y="4736047"/>
            <a:ext cx="9250770" cy="1296264"/>
          </a:xfrm>
        </p:spPr>
        <p:txBody>
          <a:bodyPr>
            <a:normAutofit lnSpcReduction="10000"/>
          </a:bodyPr>
          <a:lstStyle/>
          <a:p>
            <a:pPr lvl="1">
              <a:spcBef>
                <a:spcPts val="600"/>
              </a:spcBef>
            </a:pPr>
            <a:r>
              <a:rPr lang="hu-HU" sz="2400" b="1" dirty="0">
                <a:solidFill>
                  <a:schemeClr val="bg2"/>
                </a:solidFill>
                <a:latin typeface="Arial" panose="020B0604020202020204" pitchFamily="34" charset="0"/>
                <a:cs typeface="Arial" panose="020B0604020202020204" pitchFamily="34" charset="0"/>
              </a:rPr>
              <a:t>Mit jelent a HACCP rendszer?</a:t>
            </a:r>
          </a:p>
          <a:p>
            <a:pPr lvl="1">
              <a:spcBef>
                <a:spcPts val="600"/>
              </a:spcBef>
            </a:pPr>
            <a:r>
              <a:rPr lang="hu-HU" sz="2400" b="1" dirty="0">
                <a:solidFill>
                  <a:schemeClr val="bg2"/>
                </a:solidFill>
                <a:latin typeface="Arial" panose="020B0604020202020204" pitchFamily="34" charset="0"/>
                <a:cs typeface="Arial" panose="020B0604020202020204" pitchFamily="34" charset="0"/>
              </a:rPr>
              <a:t>HACCP céljai</a:t>
            </a:r>
          </a:p>
          <a:p>
            <a:pPr lvl="1">
              <a:spcBef>
                <a:spcPts val="600"/>
              </a:spcBef>
            </a:pPr>
            <a:r>
              <a:rPr lang="hu-HU" sz="2400" b="1" dirty="0">
                <a:solidFill>
                  <a:schemeClr val="bg2"/>
                </a:solidFill>
                <a:latin typeface="Arial" panose="020B0604020202020204" pitchFamily="34" charset="0"/>
                <a:cs typeface="Arial" panose="020B0604020202020204" pitchFamily="34" charset="0"/>
              </a:rPr>
              <a:t>HACCP feladatai</a:t>
            </a:r>
          </a:p>
        </p:txBody>
      </p:sp>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2"/>
          <a:stretch>
            <a:fillRect/>
          </a:stretch>
        </p:blipFill>
        <p:spPr>
          <a:xfrm>
            <a:off x="10368694" y="0"/>
            <a:ext cx="1823306" cy="1710304"/>
          </a:xfrm>
          <a:prstGeom prst="rect">
            <a:avLst/>
          </a:prstGeom>
        </p:spPr>
      </p:pic>
    </p:spTree>
    <p:extLst>
      <p:ext uri="{BB962C8B-B14F-4D97-AF65-F5344CB8AC3E}">
        <p14:creationId xmlns:p14="http://schemas.microsoft.com/office/powerpoint/2010/main" xmlns="" val="3723861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34220" y="0"/>
            <a:ext cx="1357779" cy="1273629"/>
          </a:xfrm>
          <a:prstGeom prst="rect">
            <a:avLst/>
          </a:prstGeom>
        </p:spPr>
      </p:pic>
      <p:sp>
        <p:nvSpPr>
          <p:cNvPr id="10" name="Szöveg helye 2">
            <a:extLst>
              <a:ext uri="{FF2B5EF4-FFF2-40B4-BE49-F238E27FC236}">
                <a16:creationId xmlns:a16="http://schemas.microsoft.com/office/drawing/2014/main" xmlns="" id="{5B57C040-15D2-43C5-AB8D-A0D8BE682179}"/>
              </a:ext>
            </a:extLst>
          </p:cNvPr>
          <p:cNvSpPr txBox="1">
            <a:spLocks/>
          </p:cNvSpPr>
          <p:nvPr/>
        </p:nvSpPr>
        <p:spPr>
          <a:xfrm>
            <a:off x="2144009" y="826824"/>
            <a:ext cx="8825658" cy="70826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hu-HU" sz="2800" b="1" dirty="0">
                <a:solidFill>
                  <a:schemeClr val="bg2"/>
                </a:solidFill>
                <a:latin typeface="Arial" panose="020B0604020202020204" pitchFamily="34" charset="0"/>
                <a:cs typeface="Arial" panose="020B0604020202020204" pitchFamily="34" charset="0"/>
              </a:rPr>
              <a:t>A HACCP egy angol kifejezés rövidítése.</a:t>
            </a:r>
          </a:p>
          <a:p>
            <a:pPr marL="0" indent="0">
              <a:buNone/>
            </a:pPr>
            <a:endParaRPr lang="hu-HU" sz="2800" b="1" dirty="0">
              <a:solidFill>
                <a:schemeClr val="bg2"/>
              </a:solidFill>
              <a:latin typeface="Arial" panose="020B0604020202020204" pitchFamily="34" charset="0"/>
              <a:cs typeface="Arial" panose="020B0604020202020204" pitchFamily="34" charset="0"/>
            </a:endParaRPr>
          </a:p>
        </p:txBody>
      </p:sp>
      <p:sp>
        <p:nvSpPr>
          <p:cNvPr id="78849"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t>A HACCP egy angol kifejezés rövidítése.</a:t>
            </a:r>
            <a:endParaRPr kumimoji="0" lang="hu-HU" sz="1200" b="0" i="0" u="none" strike="noStrike" cap="none" normalizeH="0" baseline="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t>Magyarra fordítva: Veszély Analízis és Kritikus Kontroll Pontok </a:t>
            </a:r>
            <a:b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br>
            <a:r>
              <a:rPr kumimoji="0" lang="en-GB" sz="1200" b="1" i="0" u="none" strike="noStrike" cap="none" normalizeH="0" baseline="0">
                <a:ln>
                  <a:noFill/>
                </a:ln>
                <a:solidFill>
                  <a:schemeClr val="tx1"/>
                </a:solidFill>
                <a:effectLst/>
                <a:latin typeface="Arial" pitchFamily="34" charset="0"/>
                <a:ea typeface="Calibri" pitchFamily="34" charset="0"/>
                <a:cs typeface="Times New Roman" pitchFamily="18" charset="0"/>
              </a:rPr>
              <a:t>H</a:t>
            </a:r>
            <a: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t> – Veszély	</a:t>
            </a:r>
            <a:r>
              <a:rPr kumimoji="0" lang="en-GB" sz="1200" b="1" i="0" u="none" strike="noStrike" cap="none" normalizeH="0" baseline="0">
                <a:ln>
                  <a:noFill/>
                </a:ln>
                <a:solidFill>
                  <a:schemeClr val="tx1"/>
                </a:solidFill>
                <a:effectLst/>
                <a:latin typeface="Arial" pitchFamily="34" charset="0"/>
                <a:ea typeface="Calibri" pitchFamily="34" charset="0"/>
                <a:cs typeface="Times New Roman" pitchFamily="18" charset="0"/>
              </a:rPr>
              <a:t>A</a:t>
            </a:r>
            <a: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t> – Analízis 	és</a:t>
            </a:r>
            <a:r>
              <a:rPr kumimoji="0" lang="en-GB" sz="1200" b="1" i="0" u="none" strike="noStrike" cap="none" normalizeH="0" baseline="0">
                <a:ln>
                  <a:noFill/>
                </a:ln>
                <a:solidFill>
                  <a:schemeClr val="tx1"/>
                </a:solidFill>
                <a:effectLst/>
                <a:latin typeface="Arial" pitchFamily="34" charset="0"/>
                <a:ea typeface="Calibri" pitchFamily="34" charset="0"/>
                <a:cs typeface="Times New Roman" pitchFamily="18" charset="0"/>
              </a:rPr>
              <a:t>	C</a:t>
            </a:r>
            <a: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t> – Kritikus	</a:t>
            </a:r>
            <a:r>
              <a:rPr kumimoji="0" lang="en-GB" sz="1200" b="1" i="0" u="none" strike="noStrike" cap="none" normalizeH="0" baseline="0">
                <a:ln>
                  <a:noFill/>
                </a:ln>
                <a:solidFill>
                  <a:schemeClr val="tx1"/>
                </a:solidFill>
                <a:effectLst/>
                <a:latin typeface="Arial" pitchFamily="34" charset="0"/>
                <a:ea typeface="Calibri" pitchFamily="34" charset="0"/>
                <a:cs typeface="Times New Roman" pitchFamily="18" charset="0"/>
              </a:rPr>
              <a:t>C</a:t>
            </a:r>
            <a: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t> –Kontroll	</a:t>
            </a:r>
            <a:r>
              <a:rPr kumimoji="0" lang="en-GB" sz="1200" b="1" i="0" u="none" strike="noStrike" cap="none" normalizeH="0" baseline="0">
                <a:ln>
                  <a:noFill/>
                </a:ln>
                <a:solidFill>
                  <a:schemeClr val="tx1"/>
                </a:solidFill>
                <a:effectLst/>
                <a:latin typeface="Arial" pitchFamily="34" charset="0"/>
                <a:ea typeface="Calibri" pitchFamily="34" charset="0"/>
                <a:cs typeface="Times New Roman" pitchFamily="18" charset="0"/>
              </a:rPr>
              <a:t>P</a:t>
            </a:r>
            <a: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t> – Pontok</a:t>
            </a:r>
            <a:endParaRPr kumimoji="0" lang="en-GB" sz="1800" b="0" i="0" u="none" strike="noStrike" cap="none" normalizeH="0" baseline="0">
              <a:ln>
                <a:noFill/>
              </a:ln>
              <a:solidFill>
                <a:schemeClr val="tx1"/>
              </a:solidFill>
              <a:effectLst/>
              <a:latin typeface="Arial" pitchFamily="34" charset="0"/>
              <a:cs typeface="Arial" pitchFamily="34" charset="0"/>
            </a:endParaRPr>
          </a:p>
        </p:txBody>
      </p:sp>
      <p:sp>
        <p:nvSpPr>
          <p:cNvPr id="78850" name="Rectangle 2"/>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t>Magyarra fordítva: Veszély Analízis és Kritikus Kontroll Pontok </a:t>
            </a:r>
            <a:b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br>
            <a:r>
              <a:rPr kumimoji="0" lang="en-GB" sz="1200" b="1" i="0" u="none" strike="noStrike" cap="none" normalizeH="0" baseline="0">
                <a:ln>
                  <a:noFill/>
                </a:ln>
                <a:solidFill>
                  <a:schemeClr val="tx1"/>
                </a:solidFill>
                <a:effectLst/>
                <a:latin typeface="Arial" pitchFamily="34" charset="0"/>
                <a:ea typeface="Calibri" pitchFamily="34" charset="0"/>
                <a:cs typeface="Times New Roman" pitchFamily="18" charset="0"/>
              </a:rPr>
              <a:t>H</a:t>
            </a:r>
            <a: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t> – Veszély	</a:t>
            </a:r>
            <a:r>
              <a:rPr kumimoji="0" lang="en-GB" sz="1200" b="1" i="0" u="none" strike="noStrike" cap="none" normalizeH="0" baseline="0">
                <a:ln>
                  <a:noFill/>
                </a:ln>
                <a:solidFill>
                  <a:schemeClr val="tx1"/>
                </a:solidFill>
                <a:effectLst/>
                <a:latin typeface="Arial" pitchFamily="34" charset="0"/>
                <a:ea typeface="Calibri" pitchFamily="34" charset="0"/>
                <a:cs typeface="Times New Roman" pitchFamily="18" charset="0"/>
              </a:rPr>
              <a:t>A</a:t>
            </a:r>
            <a: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t> – Analízis 	és</a:t>
            </a:r>
            <a:r>
              <a:rPr kumimoji="0" lang="en-GB" sz="1200" b="1" i="0" u="none" strike="noStrike" cap="none" normalizeH="0" baseline="0">
                <a:ln>
                  <a:noFill/>
                </a:ln>
                <a:solidFill>
                  <a:schemeClr val="tx1"/>
                </a:solidFill>
                <a:effectLst/>
                <a:latin typeface="Arial" pitchFamily="34" charset="0"/>
                <a:ea typeface="Calibri" pitchFamily="34" charset="0"/>
                <a:cs typeface="Times New Roman" pitchFamily="18" charset="0"/>
              </a:rPr>
              <a:t>	C</a:t>
            </a:r>
            <a: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t> – Kritikus	</a:t>
            </a:r>
            <a:r>
              <a:rPr kumimoji="0" lang="en-GB" sz="1200" b="1" i="0" u="none" strike="noStrike" cap="none" normalizeH="0" baseline="0">
                <a:ln>
                  <a:noFill/>
                </a:ln>
                <a:solidFill>
                  <a:schemeClr val="tx1"/>
                </a:solidFill>
                <a:effectLst/>
                <a:latin typeface="Arial" pitchFamily="34" charset="0"/>
                <a:ea typeface="Calibri" pitchFamily="34" charset="0"/>
                <a:cs typeface="Times New Roman" pitchFamily="18" charset="0"/>
              </a:rPr>
              <a:t>C</a:t>
            </a:r>
            <a: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t> –Kontroll	</a:t>
            </a:r>
            <a:r>
              <a:rPr kumimoji="0" lang="en-GB" sz="1200" b="1" i="0" u="none" strike="noStrike" cap="none" normalizeH="0" baseline="0">
                <a:ln>
                  <a:noFill/>
                </a:ln>
                <a:solidFill>
                  <a:schemeClr val="tx1"/>
                </a:solidFill>
                <a:effectLst/>
                <a:latin typeface="Arial" pitchFamily="34" charset="0"/>
                <a:ea typeface="Calibri" pitchFamily="34" charset="0"/>
                <a:cs typeface="Times New Roman" pitchFamily="18" charset="0"/>
              </a:rPr>
              <a:t>P</a:t>
            </a:r>
            <a:r>
              <a:rPr kumimoji="0" lang="en-GB" sz="1200" b="0" i="0" u="none" strike="noStrike" cap="none" normalizeH="0" baseline="0">
                <a:ln>
                  <a:noFill/>
                </a:ln>
                <a:solidFill>
                  <a:schemeClr val="tx1"/>
                </a:solidFill>
                <a:effectLst/>
                <a:latin typeface="Arial" pitchFamily="34" charset="0"/>
                <a:ea typeface="Calibri" pitchFamily="34" charset="0"/>
                <a:cs typeface="Times New Roman" pitchFamily="18" charset="0"/>
              </a:rPr>
              <a:t> – Pontok</a:t>
            </a:r>
            <a:endParaRPr kumimoji="0" lang="en-GB" sz="1800" b="0" i="0" u="none" strike="noStrike" cap="none" normalizeH="0" baseline="0">
              <a:ln>
                <a:noFill/>
              </a:ln>
              <a:solidFill>
                <a:schemeClr val="tx1"/>
              </a:solidFill>
              <a:effectLst/>
              <a:latin typeface="Arial" pitchFamily="34" charset="0"/>
              <a:cs typeface="Arial" pitchFamily="34" charset="0"/>
            </a:endParaRPr>
          </a:p>
        </p:txBody>
      </p:sp>
      <p:sp>
        <p:nvSpPr>
          <p:cNvPr id="11" name="Szövegdoboz 10"/>
          <p:cNvSpPr txBox="1"/>
          <p:nvPr/>
        </p:nvSpPr>
        <p:spPr>
          <a:xfrm>
            <a:off x="1039260" y="2130660"/>
            <a:ext cx="10274735" cy="4093428"/>
          </a:xfrm>
          <a:prstGeom prst="rect">
            <a:avLst/>
          </a:prstGeom>
          <a:noFill/>
        </p:spPr>
        <p:txBody>
          <a:bodyPr wrap="square" rtlCol="0">
            <a:spAutoFit/>
          </a:bodyPr>
          <a:lstStyle/>
          <a:p>
            <a:pPr marL="0" lvl="2"/>
            <a:r>
              <a:rPr lang="hu-HU" sz="2400" dirty="0">
                <a:solidFill>
                  <a:schemeClr val="bg1"/>
                </a:solidFill>
                <a:latin typeface="Arial" panose="020B0604020202020204" pitchFamily="34" charset="0"/>
                <a:cs typeface="Arial" panose="020B0604020202020204" pitchFamily="34" charset="0"/>
              </a:rPr>
              <a:t>Magyarra fordítva: Veszély Analízis és Kritikus Kontroll Pontok </a:t>
            </a:r>
            <a:br>
              <a:rPr lang="hu-HU" sz="2400" dirty="0">
                <a:solidFill>
                  <a:schemeClr val="bg1"/>
                </a:solidFill>
                <a:latin typeface="Arial" panose="020B0604020202020204" pitchFamily="34" charset="0"/>
                <a:cs typeface="Arial" panose="020B0604020202020204" pitchFamily="34" charset="0"/>
              </a:rPr>
            </a:br>
            <a:endParaRPr lang="hu-HU" sz="2400" dirty="0">
              <a:solidFill>
                <a:schemeClr val="bg1"/>
              </a:solidFill>
              <a:latin typeface="Arial" panose="020B0604020202020204" pitchFamily="34" charset="0"/>
              <a:cs typeface="Arial" panose="020B0604020202020204" pitchFamily="34" charset="0"/>
            </a:endParaRPr>
          </a:p>
          <a:p>
            <a:pPr marL="0" lvl="2"/>
            <a:endParaRPr lang="hu-HU" sz="2400" dirty="0">
              <a:solidFill>
                <a:schemeClr val="bg1"/>
              </a:solidFill>
              <a:latin typeface="Arial" panose="020B0604020202020204" pitchFamily="34" charset="0"/>
              <a:cs typeface="Arial" panose="020B0604020202020204" pitchFamily="34" charset="0"/>
            </a:endParaRPr>
          </a:p>
          <a:p>
            <a:pPr marL="0" lvl="2"/>
            <a:r>
              <a:rPr lang="hu-HU" sz="2800" b="1" dirty="0">
                <a:solidFill>
                  <a:schemeClr val="bg1"/>
                </a:solidFill>
                <a:latin typeface="Arial" panose="020B0604020202020204" pitchFamily="34" charset="0"/>
                <a:cs typeface="Arial" panose="020B0604020202020204" pitchFamily="34" charset="0"/>
              </a:rPr>
              <a:t>H </a:t>
            </a:r>
            <a:r>
              <a:rPr lang="hu-HU" sz="2400" dirty="0">
                <a:solidFill>
                  <a:schemeClr val="bg1"/>
                </a:solidFill>
                <a:latin typeface="Arial" panose="020B0604020202020204" pitchFamily="34" charset="0"/>
                <a:cs typeface="Arial" panose="020B0604020202020204" pitchFamily="34" charset="0"/>
              </a:rPr>
              <a:t>– Veszély</a:t>
            </a:r>
            <a:r>
              <a:rPr lang="hu-HU" sz="2800" b="1" dirty="0">
                <a:solidFill>
                  <a:schemeClr val="bg1"/>
                </a:solidFill>
                <a:latin typeface="Arial" panose="020B0604020202020204" pitchFamily="34" charset="0"/>
                <a:cs typeface="Arial" panose="020B0604020202020204" pitchFamily="34" charset="0"/>
              </a:rPr>
              <a:t>	A </a:t>
            </a:r>
            <a:r>
              <a:rPr lang="hu-HU" sz="2400" dirty="0">
                <a:solidFill>
                  <a:schemeClr val="bg1"/>
                </a:solidFill>
                <a:latin typeface="Arial" panose="020B0604020202020204" pitchFamily="34" charset="0"/>
                <a:cs typeface="Arial" panose="020B0604020202020204" pitchFamily="34" charset="0"/>
              </a:rPr>
              <a:t>– Analízis	és	</a:t>
            </a:r>
            <a:r>
              <a:rPr lang="hu-HU" sz="2800" b="1" dirty="0">
                <a:solidFill>
                  <a:schemeClr val="bg1"/>
                </a:solidFill>
                <a:latin typeface="Arial" panose="020B0604020202020204" pitchFamily="34" charset="0"/>
                <a:cs typeface="Arial" panose="020B0604020202020204" pitchFamily="34" charset="0"/>
              </a:rPr>
              <a:t>C</a:t>
            </a:r>
            <a:r>
              <a:rPr lang="hu-HU" sz="2400" dirty="0">
                <a:solidFill>
                  <a:schemeClr val="bg1"/>
                </a:solidFill>
                <a:latin typeface="Arial" panose="020B0604020202020204" pitchFamily="34" charset="0"/>
                <a:cs typeface="Arial" panose="020B0604020202020204" pitchFamily="34" charset="0"/>
              </a:rPr>
              <a:t> – Kritikus	</a:t>
            </a:r>
            <a:r>
              <a:rPr lang="hu-HU" sz="2800" b="1" dirty="0">
                <a:solidFill>
                  <a:schemeClr val="bg1"/>
                </a:solidFill>
                <a:latin typeface="Arial" panose="020B0604020202020204" pitchFamily="34" charset="0"/>
                <a:cs typeface="Arial" panose="020B0604020202020204" pitchFamily="34" charset="0"/>
              </a:rPr>
              <a:t>C</a:t>
            </a:r>
            <a:r>
              <a:rPr lang="hu-HU" sz="2400" dirty="0">
                <a:solidFill>
                  <a:schemeClr val="bg1"/>
                </a:solidFill>
                <a:latin typeface="Arial" panose="020B0604020202020204" pitchFamily="34" charset="0"/>
                <a:cs typeface="Arial" panose="020B0604020202020204" pitchFamily="34" charset="0"/>
              </a:rPr>
              <a:t> –Kontroll	</a:t>
            </a:r>
            <a:r>
              <a:rPr lang="hu-HU" sz="2800" b="1" dirty="0">
                <a:solidFill>
                  <a:schemeClr val="bg1"/>
                </a:solidFill>
                <a:latin typeface="Arial" panose="020B0604020202020204" pitchFamily="34" charset="0"/>
                <a:cs typeface="Arial" panose="020B0604020202020204" pitchFamily="34" charset="0"/>
              </a:rPr>
              <a:t>P</a:t>
            </a:r>
            <a:r>
              <a:rPr lang="hu-HU" sz="2400" dirty="0">
                <a:solidFill>
                  <a:schemeClr val="bg1"/>
                </a:solidFill>
                <a:latin typeface="Arial" panose="020B0604020202020204" pitchFamily="34" charset="0"/>
                <a:cs typeface="Arial" panose="020B0604020202020204" pitchFamily="34" charset="0"/>
              </a:rPr>
              <a:t> </a:t>
            </a:r>
            <a:r>
              <a:rPr lang="hu-HU" sz="2400">
                <a:solidFill>
                  <a:schemeClr val="bg1"/>
                </a:solidFill>
                <a:latin typeface="Arial" panose="020B0604020202020204" pitchFamily="34" charset="0"/>
                <a:cs typeface="Arial" panose="020B0604020202020204" pitchFamily="34" charset="0"/>
              </a:rPr>
              <a:t>– </a:t>
            </a:r>
            <a:r>
              <a:rPr lang="hu-HU" sz="2400" smtClean="0">
                <a:solidFill>
                  <a:schemeClr val="bg1"/>
                </a:solidFill>
                <a:latin typeface="Arial" panose="020B0604020202020204" pitchFamily="34" charset="0"/>
                <a:cs typeface="Arial" panose="020B0604020202020204" pitchFamily="34" charset="0"/>
              </a:rPr>
              <a:t>Pontok</a:t>
            </a:r>
          </a:p>
          <a:p>
            <a:pPr marL="0" lvl="2"/>
            <a:endParaRPr lang="hu-HU" sz="2400" smtClean="0">
              <a:solidFill>
                <a:schemeClr val="bg1"/>
              </a:solidFill>
              <a:latin typeface="Arial" panose="020B0604020202020204" pitchFamily="34" charset="0"/>
              <a:cs typeface="Arial" panose="020B0604020202020204" pitchFamily="34" charset="0"/>
            </a:endParaRPr>
          </a:p>
          <a:p>
            <a:pPr marL="0" lvl="2"/>
            <a:endParaRPr lang="hu-HU" sz="2400" smtClean="0">
              <a:solidFill>
                <a:schemeClr val="bg1"/>
              </a:solidFill>
              <a:latin typeface="Arial" panose="020B0604020202020204" pitchFamily="34" charset="0"/>
              <a:cs typeface="Arial" panose="020B0604020202020204" pitchFamily="34" charset="0"/>
            </a:endParaRPr>
          </a:p>
          <a:p>
            <a:pPr marL="0" lvl="2"/>
            <a:r>
              <a:rPr lang="hu-HU" sz="2000" smtClean="0">
                <a:solidFill>
                  <a:schemeClr val="bg1"/>
                </a:solidFill>
                <a:latin typeface="Arial" panose="020B0604020202020204" pitchFamily="34" charset="0"/>
                <a:cs typeface="Arial" panose="020B0604020202020204" pitchFamily="34" charset="0"/>
              </a:rPr>
              <a:t>Angolul:</a:t>
            </a:r>
          </a:p>
          <a:p>
            <a:pPr marL="0" lvl="2"/>
            <a:r>
              <a:rPr lang="hu-HU" sz="2000" b="1" smtClean="0">
                <a:solidFill>
                  <a:schemeClr val="bg1"/>
                </a:solidFill>
                <a:latin typeface="Arial" panose="020B0604020202020204" pitchFamily="34" charset="0"/>
                <a:cs typeface="Arial" panose="020B0604020202020204" pitchFamily="34" charset="0"/>
              </a:rPr>
              <a:t>H </a:t>
            </a:r>
            <a:r>
              <a:rPr lang="hu-HU" sz="2000" smtClean="0">
                <a:solidFill>
                  <a:schemeClr val="bg1"/>
                </a:solidFill>
                <a:latin typeface="Arial" panose="020B0604020202020204" pitchFamily="34" charset="0"/>
                <a:cs typeface="Arial" panose="020B0604020202020204" pitchFamily="34" charset="0"/>
              </a:rPr>
              <a:t>– Hazard</a:t>
            </a:r>
            <a:r>
              <a:rPr lang="hu-HU" sz="2000" b="1" smtClean="0">
                <a:solidFill>
                  <a:schemeClr val="bg1"/>
                </a:solidFill>
                <a:latin typeface="Arial" panose="020B0604020202020204" pitchFamily="34" charset="0"/>
                <a:cs typeface="Arial" panose="020B0604020202020204" pitchFamily="34" charset="0"/>
              </a:rPr>
              <a:t>	A </a:t>
            </a:r>
            <a:r>
              <a:rPr lang="hu-HU" sz="2000" smtClean="0">
                <a:solidFill>
                  <a:schemeClr val="bg1"/>
                </a:solidFill>
                <a:latin typeface="Arial" panose="020B0604020202020204" pitchFamily="34" charset="0"/>
                <a:cs typeface="Arial" panose="020B0604020202020204" pitchFamily="34" charset="0"/>
              </a:rPr>
              <a:t>– Analysis and </a:t>
            </a:r>
            <a:r>
              <a:rPr lang="hu-HU" sz="2000" b="1" smtClean="0">
                <a:solidFill>
                  <a:schemeClr val="bg1"/>
                </a:solidFill>
                <a:latin typeface="Arial" panose="020B0604020202020204" pitchFamily="34" charset="0"/>
                <a:cs typeface="Arial" panose="020B0604020202020204" pitchFamily="34" charset="0"/>
              </a:rPr>
              <a:t>C</a:t>
            </a:r>
            <a:r>
              <a:rPr lang="hu-HU" sz="2000" smtClean="0">
                <a:solidFill>
                  <a:schemeClr val="bg1"/>
                </a:solidFill>
                <a:latin typeface="Arial" panose="020B0604020202020204" pitchFamily="34" charset="0"/>
                <a:cs typeface="Arial" panose="020B0604020202020204" pitchFamily="34" charset="0"/>
              </a:rPr>
              <a:t> – Critical	</a:t>
            </a:r>
            <a:r>
              <a:rPr lang="hu-HU" sz="2000" b="1" smtClean="0">
                <a:solidFill>
                  <a:schemeClr val="bg1"/>
                </a:solidFill>
                <a:latin typeface="Arial" panose="020B0604020202020204" pitchFamily="34" charset="0"/>
                <a:cs typeface="Arial" panose="020B0604020202020204" pitchFamily="34" charset="0"/>
              </a:rPr>
              <a:t>C</a:t>
            </a:r>
            <a:r>
              <a:rPr lang="hu-HU" sz="2000" smtClean="0">
                <a:solidFill>
                  <a:schemeClr val="bg1"/>
                </a:solidFill>
                <a:latin typeface="Arial" panose="020B0604020202020204" pitchFamily="34" charset="0"/>
                <a:cs typeface="Arial" panose="020B0604020202020204" pitchFamily="34" charset="0"/>
              </a:rPr>
              <a:t> – Control	</a:t>
            </a:r>
            <a:r>
              <a:rPr lang="hu-HU" sz="2000" b="1" smtClean="0">
                <a:solidFill>
                  <a:schemeClr val="bg1"/>
                </a:solidFill>
                <a:latin typeface="Arial" panose="020B0604020202020204" pitchFamily="34" charset="0"/>
                <a:cs typeface="Arial" panose="020B0604020202020204" pitchFamily="34" charset="0"/>
              </a:rPr>
              <a:t>P</a:t>
            </a:r>
            <a:r>
              <a:rPr lang="hu-HU" sz="2000" smtClean="0">
                <a:solidFill>
                  <a:schemeClr val="bg1"/>
                </a:solidFill>
                <a:latin typeface="Arial" panose="020B0604020202020204" pitchFamily="34" charset="0"/>
                <a:cs typeface="Arial" panose="020B0604020202020204" pitchFamily="34" charset="0"/>
              </a:rPr>
              <a:t> – Points</a:t>
            </a:r>
          </a:p>
          <a:p>
            <a:pPr marL="0" lvl="2"/>
            <a:endParaRPr lang="hu-HU" sz="2400" smtClean="0">
              <a:solidFill>
                <a:schemeClr val="bg1"/>
              </a:solidFill>
              <a:latin typeface="Arial" panose="020B0604020202020204" pitchFamily="34" charset="0"/>
              <a:cs typeface="Arial" panose="020B0604020202020204" pitchFamily="34" charset="0"/>
            </a:endParaRPr>
          </a:p>
          <a:p>
            <a:pPr marL="0" lvl="2"/>
            <a:endParaRPr lang="hu-HU" sz="2400" dirty="0">
              <a:solidFill>
                <a:schemeClr val="bg1"/>
              </a:solidFill>
              <a:latin typeface="Arial" panose="020B0604020202020204" pitchFamily="34" charset="0"/>
              <a:cs typeface="Arial" panose="020B0604020202020204" pitchFamily="34" charset="0"/>
            </a:endParaRPr>
          </a:p>
          <a:p>
            <a:pPr marL="0" lvl="2"/>
            <a:endParaRPr lang="hu-HU" sz="2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112489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xmlns="" id="{DABB13D0-3716-47D8-90BF-AAAB68EBCC72}"/>
              </a:ext>
            </a:extLst>
          </p:cNvPr>
          <p:cNvSpPr>
            <a:spLocks noGrp="1"/>
          </p:cNvSpPr>
          <p:nvPr>
            <p:ph idx="1"/>
          </p:nvPr>
        </p:nvSpPr>
        <p:spPr>
          <a:xfrm>
            <a:off x="773709" y="187650"/>
            <a:ext cx="10062612" cy="4821075"/>
          </a:xfrm>
        </p:spPr>
        <p:txBody>
          <a:bodyPr>
            <a:noAutofit/>
          </a:bodyPr>
          <a:lstStyle/>
          <a:p>
            <a:pPr marL="0" lvl="0" indent="0">
              <a:buNone/>
            </a:pPr>
            <a:r>
              <a:rPr lang="hu-HU" sz="2400" b="1" dirty="0">
                <a:solidFill>
                  <a:schemeClr val="bg2"/>
                </a:solidFill>
                <a:latin typeface="Arial" panose="020B0604020202020204" pitchFamily="34" charset="0"/>
                <a:cs typeface="Arial" panose="020B0604020202020204" pitchFamily="34" charset="0"/>
              </a:rPr>
              <a:t>A HACCP egy élelmiszer-biztonsági rendszer.  </a:t>
            </a:r>
          </a:p>
          <a:p>
            <a:pPr lvl="0">
              <a:buNone/>
            </a:pPr>
            <a:r>
              <a:rPr lang="hu-HU" sz="2400" dirty="0">
                <a:solidFill>
                  <a:schemeClr val="bg1"/>
                </a:solidFill>
                <a:latin typeface="Arial" panose="020B0604020202020204" pitchFamily="34" charset="0"/>
                <a:cs typeface="Arial" panose="020B0604020202020204" pitchFamily="34" charset="0"/>
              </a:rPr>
              <a:t>A biztonsági rendszer védelmet </a:t>
            </a:r>
            <a:r>
              <a:rPr lang="hu-HU" sz="2400">
                <a:solidFill>
                  <a:schemeClr val="bg1"/>
                </a:solidFill>
                <a:latin typeface="Arial" panose="020B0604020202020204" pitchFamily="34" charset="0"/>
                <a:cs typeface="Arial" panose="020B0604020202020204" pitchFamily="34" charset="0"/>
              </a:rPr>
              <a:t>nyújt</a:t>
            </a:r>
            <a:r>
              <a:rPr lang="hu-HU" sz="2400" smtClean="0">
                <a:solidFill>
                  <a:schemeClr val="bg1"/>
                </a:solidFill>
                <a:latin typeface="Arial" panose="020B0604020202020204" pitchFamily="34" charset="0"/>
                <a:cs typeface="Arial" panose="020B0604020202020204" pitchFamily="34" charset="0"/>
              </a:rPr>
              <a:t>! </a:t>
            </a:r>
            <a:endParaRPr lang="hu-HU" sz="2400" dirty="0">
              <a:solidFill>
                <a:schemeClr val="bg1"/>
              </a:solidFill>
              <a:latin typeface="Arial" panose="020B0604020202020204" pitchFamily="34" charset="0"/>
              <a:cs typeface="Arial" panose="020B0604020202020204" pitchFamily="34" charset="0"/>
            </a:endParaRPr>
          </a:p>
          <a:p>
            <a:pPr lvl="3"/>
            <a:r>
              <a:rPr lang="hu-HU" sz="2400" dirty="0">
                <a:solidFill>
                  <a:schemeClr val="bg1"/>
                </a:solidFill>
                <a:latin typeface="Arial" panose="020B0604020202020204" pitchFamily="34" charset="0"/>
                <a:cs typeface="Arial" panose="020B0604020202020204" pitchFamily="34" charset="0"/>
              </a:rPr>
              <a:t> Védi az </a:t>
            </a:r>
            <a:r>
              <a:rPr lang="hu-HU" sz="2400" b="1" dirty="0">
                <a:solidFill>
                  <a:schemeClr val="bg2"/>
                </a:solidFill>
                <a:latin typeface="Arial" panose="020B0604020202020204" pitchFamily="34" charset="0"/>
                <a:cs typeface="Arial" panose="020B0604020202020204" pitchFamily="34" charset="0"/>
              </a:rPr>
              <a:t>alapanyagok</a:t>
            </a:r>
            <a:r>
              <a:rPr lang="hu-HU" sz="2400" dirty="0">
                <a:solidFill>
                  <a:schemeClr val="bg1"/>
                </a:solidFill>
                <a:latin typeface="Arial" panose="020B0604020202020204" pitchFamily="34" charset="0"/>
                <a:cs typeface="Arial" panose="020B0604020202020204" pitchFamily="34" charset="0"/>
              </a:rPr>
              <a:t>at. </a:t>
            </a:r>
            <a:r>
              <a:rPr lang="hu-HU" sz="2400">
                <a:solidFill>
                  <a:schemeClr val="bg1"/>
                </a:solidFill>
                <a:latin typeface="Arial" panose="020B0604020202020204" pitchFamily="34" charset="0"/>
                <a:cs typeface="Arial" panose="020B0604020202020204" pitchFamily="34" charset="0"/>
              </a:rPr>
              <a:t/>
            </a:r>
            <a:br>
              <a:rPr lang="hu-HU" sz="2400">
                <a:solidFill>
                  <a:schemeClr val="bg1"/>
                </a:solidFill>
                <a:latin typeface="Arial" panose="020B0604020202020204" pitchFamily="34" charset="0"/>
                <a:cs typeface="Arial" panose="020B0604020202020204" pitchFamily="34" charset="0"/>
              </a:rPr>
            </a:br>
            <a:r>
              <a:rPr lang="hu-HU" sz="2400" smtClean="0">
                <a:solidFill>
                  <a:schemeClr val="bg1"/>
                </a:solidFill>
                <a:latin typeface="Arial" panose="020B0604020202020204" pitchFamily="34" charset="0"/>
                <a:cs typeface="Arial" panose="020B0604020202020204" pitchFamily="34" charset="0"/>
              </a:rPr>
              <a:t>A </a:t>
            </a:r>
            <a:r>
              <a:rPr lang="hu-HU" sz="2400" dirty="0">
                <a:solidFill>
                  <a:schemeClr val="bg1"/>
                </a:solidFill>
                <a:latin typeface="Arial" panose="020B0604020202020204" pitchFamily="34" charset="0"/>
                <a:cs typeface="Arial" panose="020B0604020202020204" pitchFamily="34" charset="0"/>
              </a:rPr>
              <a:t>zöldséget, a gyümölcsöt, </a:t>
            </a:r>
            <a:r>
              <a:rPr lang="hu-HU" sz="2400">
                <a:solidFill>
                  <a:schemeClr val="bg1"/>
                </a:solidFill>
                <a:latin typeface="Arial" panose="020B0604020202020204" pitchFamily="34" charset="0"/>
                <a:cs typeface="Arial" panose="020B0604020202020204" pitchFamily="34" charset="0"/>
              </a:rPr>
              <a:t>a </a:t>
            </a:r>
            <a:r>
              <a:rPr lang="hu-HU" sz="2400" smtClean="0">
                <a:solidFill>
                  <a:schemeClr val="bg1"/>
                </a:solidFill>
                <a:latin typeface="Arial" panose="020B0604020202020204" pitchFamily="34" charset="0"/>
                <a:cs typeface="Arial" panose="020B0604020202020204" pitchFamily="34" charset="0"/>
              </a:rPr>
              <a:t>gabonát, a húst, halat. </a:t>
            </a:r>
            <a:endParaRPr lang="hu-HU" sz="2400" dirty="0">
              <a:solidFill>
                <a:schemeClr val="bg1"/>
              </a:solidFill>
              <a:latin typeface="Arial" panose="020B0604020202020204" pitchFamily="34" charset="0"/>
              <a:cs typeface="Arial" panose="020B0604020202020204" pitchFamily="34" charset="0"/>
            </a:endParaRPr>
          </a:p>
          <a:p>
            <a:pPr lvl="3"/>
            <a:r>
              <a:rPr lang="hu-HU" sz="2400" dirty="0">
                <a:solidFill>
                  <a:schemeClr val="bg1"/>
                </a:solidFill>
                <a:latin typeface="Arial" panose="020B0604020202020204" pitchFamily="34" charset="0"/>
                <a:cs typeface="Arial" panose="020B0604020202020204" pitchFamily="34" charset="0"/>
              </a:rPr>
              <a:t> Védi az </a:t>
            </a:r>
            <a:r>
              <a:rPr lang="hu-HU" sz="2400" b="1" dirty="0">
                <a:solidFill>
                  <a:schemeClr val="bg2"/>
                </a:solidFill>
                <a:latin typeface="Arial" panose="020B0604020202020204" pitchFamily="34" charset="0"/>
                <a:cs typeface="Arial" panose="020B0604020202020204" pitchFamily="34" charset="0"/>
              </a:rPr>
              <a:t>élelmiszer</a:t>
            </a:r>
            <a:r>
              <a:rPr lang="hu-HU" sz="2400" dirty="0">
                <a:solidFill>
                  <a:schemeClr val="bg1"/>
                </a:solidFill>
                <a:latin typeface="Arial" panose="020B0604020202020204" pitchFamily="34" charset="0"/>
                <a:cs typeface="Arial" panose="020B0604020202020204" pitchFamily="34" charset="0"/>
              </a:rPr>
              <a:t>t. </a:t>
            </a:r>
            <a:br>
              <a:rPr lang="hu-HU" sz="2400" dirty="0">
                <a:solidFill>
                  <a:schemeClr val="bg1"/>
                </a:solidFill>
                <a:latin typeface="Arial" panose="020B0604020202020204" pitchFamily="34" charset="0"/>
                <a:cs typeface="Arial" panose="020B0604020202020204" pitchFamily="34" charset="0"/>
              </a:rPr>
            </a:br>
            <a:r>
              <a:rPr lang="hu-HU" sz="2400" dirty="0">
                <a:solidFill>
                  <a:schemeClr val="bg1"/>
                </a:solidFill>
                <a:latin typeface="Arial" panose="020B0604020202020204" pitchFamily="34" charset="0"/>
                <a:cs typeface="Arial" panose="020B0604020202020204" pitchFamily="34" charset="0"/>
              </a:rPr>
              <a:t>Például a gabonából készült pékárut, </a:t>
            </a:r>
            <a:r>
              <a:rPr lang="hu-HU" sz="2400">
                <a:solidFill>
                  <a:schemeClr val="bg1"/>
                </a:solidFill>
                <a:latin typeface="Arial" panose="020B0604020202020204" pitchFamily="34" charset="0"/>
                <a:cs typeface="Arial" panose="020B0604020202020204" pitchFamily="34" charset="0"/>
              </a:rPr>
              <a:t>a </a:t>
            </a:r>
            <a:r>
              <a:rPr lang="hu-HU" sz="2400" smtClean="0">
                <a:solidFill>
                  <a:schemeClr val="bg1"/>
                </a:solidFill>
                <a:latin typeface="Arial" panose="020B0604020202020204" pitchFamily="34" charset="0"/>
                <a:cs typeface="Arial" panose="020B0604020202020204" pitchFamily="34" charset="0"/>
              </a:rPr>
              <a:t>kenyeret, a húsból készült felvágottat, a </a:t>
            </a:r>
            <a:r>
              <a:rPr lang="hu-HU" sz="2400" dirty="0">
                <a:solidFill>
                  <a:schemeClr val="bg1"/>
                </a:solidFill>
                <a:latin typeface="Arial" panose="020B0604020202020204" pitchFamily="34" charset="0"/>
                <a:cs typeface="Arial" panose="020B0604020202020204" pitchFamily="34" charset="0"/>
              </a:rPr>
              <a:t>kakaóbabból </a:t>
            </a:r>
            <a:r>
              <a:rPr lang="hu-HU" sz="2400">
                <a:solidFill>
                  <a:schemeClr val="bg1"/>
                </a:solidFill>
                <a:latin typeface="Arial" panose="020B0604020202020204" pitchFamily="34" charset="0"/>
                <a:cs typeface="Arial" panose="020B0604020202020204" pitchFamily="34" charset="0"/>
              </a:rPr>
              <a:t>készült </a:t>
            </a:r>
            <a:r>
              <a:rPr lang="hu-HU" sz="2400" smtClean="0">
                <a:solidFill>
                  <a:schemeClr val="bg1"/>
                </a:solidFill>
                <a:latin typeface="Arial" panose="020B0604020202020204" pitchFamily="34" charset="0"/>
                <a:cs typeface="Arial" panose="020B0604020202020204" pitchFamily="34" charset="0"/>
              </a:rPr>
              <a:t>csokoládét, stb, </a:t>
            </a:r>
            <a:endParaRPr lang="hu-HU" sz="2400" dirty="0">
              <a:solidFill>
                <a:schemeClr val="bg1"/>
              </a:solidFill>
              <a:latin typeface="Arial" panose="020B0604020202020204" pitchFamily="34" charset="0"/>
              <a:cs typeface="Arial" panose="020B0604020202020204" pitchFamily="34" charset="0"/>
            </a:endParaRPr>
          </a:p>
          <a:p>
            <a:pPr lvl="3"/>
            <a:r>
              <a:rPr lang="hu-HU" sz="2400" dirty="0">
                <a:solidFill>
                  <a:schemeClr val="bg1"/>
                </a:solidFill>
                <a:latin typeface="Arial" panose="020B0604020202020204" pitchFamily="34" charset="0"/>
                <a:cs typeface="Arial" panose="020B0604020202020204" pitchFamily="34" charset="0"/>
              </a:rPr>
              <a:t> Védi a </a:t>
            </a:r>
            <a:r>
              <a:rPr lang="hu-HU" sz="2400" b="1" dirty="0">
                <a:solidFill>
                  <a:schemeClr val="bg2"/>
                </a:solidFill>
                <a:latin typeface="Arial" panose="020B0604020202020204" pitchFamily="34" charset="0"/>
                <a:cs typeface="Arial" panose="020B0604020202020204" pitchFamily="34" charset="0"/>
              </a:rPr>
              <a:t>kész ételek</a:t>
            </a:r>
            <a:r>
              <a:rPr lang="hu-HU" sz="2400" dirty="0">
                <a:solidFill>
                  <a:schemeClr val="bg1"/>
                </a:solidFill>
                <a:latin typeface="Arial" panose="020B0604020202020204" pitchFamily="34" charset="0"/>
                <a:cs typeface="Arial" panose="020B0604020202020204" pitchFamily="34" charset="0"/>
              </a:rPr>
              <a:t>et. </a:t>
            </a:r>
            <a:br>
              <a:rPr lang="hu-HU" sz="2400" dirty="0">
                <a:solidFill>
                  <a:schemeClr val="bg1"/>
                </a:solidFill>
                <a:latin typeface="Arial" panose="020B0604020202020204" pitchFamily="34" charset="0"/>
                <a:cs typeface="Arial" panose="020B0604020202020204" pitchFamily="34" charset="0"/>
              </a:rPr>
            </a:br>
            <a:r>
              <a:rPr lang="hu-HU" sz="2400" dirty="0">
                <a:solidFill>
                  <a:schemeClr val="bg1"/>
                </a:solidFill>
                <a:latin typeface="Arial" panose="020B0604020202020204" pitchFamily="34" charset="0"/>
                <a:cs typeface="Arial" panose="020B0604020202020204" pitchFamily="34" charset="0"/>
              </a:rPr>
              <a:t>Például a konyhán elkészített salátát, megfőzött levest, főzeléket, megsütött húst. </a:t>
            </a:r>
          </a:p>
          <a:p>
            <a:pPr lvl="3"/>
            <a:r>
              <a:rPr lang="hu-HU" sz="2400" dirty="0">
                <a:solidFill>
                  <a:schemeClr val="bg1"/>
                </a:solidFill>
                <a:latin typeface="Arial" panose="020B0604020202020204" pitchFamily="34" charset="0"/>
                <a:cs typeface="Arial" panose="020B0604020202020204" pitchFamily="34" charset="0"/>
              </a:rPr>
              <a:t> Mindezzel védi az </a:t>
            </a:r>
            <a:r>
              <a:rPr lang="hu-HU" sz="2400" b="1" dirty="0">
                <a:solidFill>
                  <a:schemeClr val="bg2"/>
                </a:solidFill>
                <a:latin typeface="Arial" panose="020B0604020202020204" pitchFamily="34" charset="0"/>
                <a:cs typeface="Arial" panose="020B0604020202020204" pitchFamily="34" charset="0"/>
              </a:rPr>
              <a:t>ételt fogyasztó emberek</a:t>
            </a:r>
            <a:r>
              <a:rPr lang="hu-HU" sz="2400" dirty="0">
                <a:solidFill>
                  <a:schemeClr val="bg1"/>
                </a:solidFill>
                <a:latin typeface="Arial" panose="020B0604020202020204" pitchFamily="34" charset="0"/>
                <a:cs typeface="Arial" panose="020B0604020202020204" pitchFamily="34" charset="0"/>
              </a:rPr>
              <a:t>et. </a:t>
            </a:r>
            <a:br>
              <a:rPr lang="hu-HU" sz="2400" dirty="0">
                <a:solidFill>
                  <a:schemeClr val="bg1"/>
                </a:solidFill>
                <a:latin typeface="Arial" panose="020B0604020202020204" pitchFamily="34" charset="0"/>
                <a:cs typeface="Arial" panose="020B0604020202020204" pitchFamily="34" charset="0"/>
              </a:rPr>
            </a:br>
            <a:r>
              <a:rPr lang="hu-HU" sz="2400" dirty="0">
                <a:solidFill>
                  <a:schemeClr val="bg1"/>
                </a:solidFill>
                <a:latin typeface="Arial" panose="020B0604020202020204" pitchFamily="34" charset="0"/>
                <a:cs typeface="Arial" panose="020B0604020202020204" pitchFamily="34" charset="0"/>
              </a:rPr>
              <a:t>Például a menzán étkező tanulókat. A szállodában reggeliző </a:t>
            </a:r>
            <a:r>
              <a:rPr lang="hu-HU" sz="2400">
                <a:solidFill>
                  <a:schemeClr val="bg1"/>
                </a:solidFill>
                <a:latin typeface="Arial" panose="020B0604020202020204" pitchFamily="34" charset="0"/>
                <a:cs typeface="Arial" panose="020B0604020202020204" pitchFamily="34" charset="0"/>
              </a:rPr>
              <a:t>vendégeket</a:t>
            </a:r>
            <a:r>
              <a:rPr lang="hu-HU" sz="2400" smtClean="0">
                <a:solidFill>
                  <a:schemeClr val="bg1"/>
                </a:solidFill>
                <a:latin typeface="Arial" panose="020B0604020202020204" pitchFamily="34" charset="0"/>
                <a:cs typeface="Arial" panose="020B0604020202020204" pitchFamily="34" charset="0"/>
              </a:rPr>
              <a:t>. Az étteremben vacsorázó családot.. </a:t>
            </a:r>
            <a:endParaRPr lang="hu-HU" sz="2400" dirty="0">
              <a:solidFill>
                <a:schemeClr val="bg1"/>
              </a:solidFill>
              <a:latin typeface="Arial" panose="020B0604020202020204" pitchFamily="34" charset="0"/>
              <a:cs typeface="Arial" panose="020B0604020202020204" pitchFamily="34" charset="0"/>
            </a:endParaRPr>
          </a:p>
          <a:p>
            <a:pPr lvl="3"/>
            <a:r>
              <a:rPr lang="hu-HU" sz="2400" dirty="0">
                <a:solidFill>
                  <a:schemeClr val="bg1"/>
                </a:solidFill>
                <a:latin typeface="Arial" panose="020B0604020202020204" pitchFamily="34" charset="0"/>
                <a:cs typeface="Arial" panose="020B0604020202020204" pitchFamily="34" charset="0"/>
              </a:rPr>
              <a:t> Védi az </a:t>
            </a:r>
            <a:r>
              <a:rPr lang="hu-HU" sz="2400" b="1" dirty="0">
                <a:solidFill>
                  <a:schemeClr val="bg2"/>
                </a:solidFill>
                <a:latin typeface="Arial" panose="020B0604020202020204" pitchFamily="34" charset="0"/>
                <a:cs typeface="Arial" panose="020B0604020202020204" pitchFamily="34" charset="0"/>
              </a:rPr>
              <a:t>ételt készítő dolgozók</a:t>
            </a:r>
            <a:r>
              <a:rPr lang="hu-HU" sz="2400" dirty="0">
                <a:solidFill>
                  <a:schemeClr val="bg1"/>
                </a:solidFill>
                <a:latin typeface="Arial" panose="020B0604020202020204" pitchFamily="34" charset="0"/>
                <a:cs typeface="Arial" panose="020B0604020202020204" pitchFamily="34" charset="0"/>
              </a:rPr>
              <a:t>at</a:t>
            </a:r>
            <a:r>
              <a:rPr lang="hu-HU" sz="2400" b="1" dirty="0">
                <a:solidFill>
                  <a:schemeClr val="bg1"/>
                </a:solidFill>
                <a:latin typeface="Arial" panose="020B0604020202020204" pitchFamily="34" charset="0"/>
                <a:cs typeface="Arial" panose="020B0604020202020204" pitchFamily="34" charset="0"/>
              </a:rPr>
              <a:t> </a:t>
            </a:r>
            <a:r>
              <a:rPr lang="hu-HU" sz="2400" dirty="0">
                <a:solidFill>
                  <a:schemeClr val="bg1"/>
                </a:solidFill>
                <a:latin typeface="Arial" panose="020B0604020202020204" pitchFamily="34" charset="0"/>
                <a:cs typeface="Arial" panose="020B0604020202020204" pitchFamily="34" charset="0"/>
              </a:rPr>
              <a:t>is a konyhai munka során.</a:t>
            </a:r>
          </a:p>
          <a:p>
            <a:pPr lvl="0"/>
            <a:endParaRPr lang="hu-HU" sz="2400" dirty="0">
              <a:solidFill>
                <a:schemeClr val="bg2"/>
              </a:solidFill>
              <a:latin typeface="Arial" panose="020B0604020202020204" pitchFamily="34" charset="0"/>
              <a:cs typeface="Arial" panose="020B0604020202020204" pitchFamily="34" charset="0"/>
            </a:endParaRPr>
          </a:p>
          <a:p>
            <a:pPr marL="0" lvl="0" indent="0">
              <a:buNone/>
            </a:pPr>
            <a:endParaRPr lang="hu-HU" sz="2400" dirty="0">
              <a:solidFill>
                <a:schemeClr val="bg2"/>
              </a:solidFill>
              <a:latin typeface="Arial" panose="020B0604020202020204" pitchFamily="34" charset="0"/>
              <a:cs typeface="Arial" panose="020B0604020202020204" pitchFamily="34" charset="0"/>
            </a:endParaRPr>
          </a:p>
          <a:p>
            <a:pPr marL="0" lvl="0" indent="0">
              <a:buNone/>
            </a:pPr>
            <a:endParaRPr lang="hu-HU" sz="2400" dirty="0">
              <a:solidFill>
                <a:schemeClr val="bg2"/>
              </a:solidFill>
              <a:latin typeface="Arial" panose="020B0604020202020204" pitchFamily="34" charset="0"/>
              <a:cs typeface="Arial" panose="020B0604020202020204" pitchFamily="34" charset="0"/>
            </a:endParaRPr>
          </a:p>
          <a:p>
            <a:endParaRPr lang="hu-HU" sz="2400" dirty="0">
              <a:solidFill>
                <a:schemeClr val="bg2"/>
              </a:solidFill>
              <a:latin typeface="Arial" panose="020B0604020202020204" pitchFamily="34" charset="0"/>
              <a:cs typeface="Arial" panose="020B0604020202020204" pitchFamily="34" charset="0"/>
            </a:endParaRPr>
          </a:p>
        </p:txBody>
      </p:sp>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05020" y="0"/>
            <a:ext cx="1386980" cy="1301020"/>
          </a:xfrm>
          <a:prstGeom prst="rect">
            <a:avLst/>
          </a:prstGeom>
        </p:spPr>
      </p:pic>
      <p:pic>
        <p:nvPicPr>
          <p:cNvPr id="5" name="Kép 4" descr="gabona-mezo-kez690-20190927.jpg"/>
          <p:cNvPicPr/>
          <p:nvPr/>
        </p:nvPicPr>
        <p:blipFill>
          <a:blip r:embed="rId4" cstate="print"/>
          <a:srcRect l="10720" r="15337"/>
          <a:stretch>
            <a:fillRect/>
          </a:stretch>
        </p:blipFill>
        <p:spPr>
          <a:xfrm>
            <a:off x="736979" y="1064525"/>
            <a:ext cx="1310185" cy="1187356"/>
          </a:xfrm>
          <a:prstGeom prst="ellipse">
            <a:avLst/>
          </a:prstGeom>
          <a:ln>
            <a:noFill/>
          </a:ln>
          <a:effectLst>
            <a:softEdge rad="112500"/>
          </a:effectLst>
        </p:spPr>
      </p:pic>
      <p:pic>
        <p:nvPicPr>
          <p:cNvPr id="6" name="Kép 5" descr="kenyér.jpg"/>
          <p:cNvPicPr/>
          <p:nvPr/>
        </p:nvPicPr>
        <p:blipFill>
          <a:blip r:embed="rId5" cstate="print"/>
          <a:srcRect l="4545" r="27085"/>
          <a:stretch>
            <a:fillRect/>
          </a:stretch>
        </p:blipFill>
        <p:spPr>
          <a:xfrm>
            <a:off x="805216" y="2156345"/>
            <a:ext cx="1241948" cy="1201003"/>
          </a:xfrm>
          <a:prstGeom prst="ellipse">
            <a:avLst/>
          </a:prstGeom>
          <a:ln>
            <a:noFill/>
          </a:ln>
          <a:effectLst>
            <a:softEdge rad="112500"/>
          </a:effectLst>
        </p:spPr>
      </p:pic>
      <p:pic>
        <p:nvPicPr>
          <p:cNvPr id="7" name="Kép 6" descr="11053_rantott_hus_tejfolos-zsemlemorzsas_panirban.jpg"/>
          <p:cNvPicPr/>
          <p:nvPr/>
        </p:nvPicPr>
        <p:blipFill>
          <a:blip r:embed="rId6" cstate="print"/>
          <a:srcRect t="26563"/>
          <a:stretch>
            <a:fillRect/>
          </a:stretch>
        </p:blipFill>
        <p:spPr>
          <a:xfrm>
            <a:off x="818865" y="3271558"/>
            <a:ext cx="1282890" cy="1204905"/>
          </a:xfrm>
          <a:prstGeom prst="ellipse">
            <a:avLst/>
          </a:prstGeom>
          <a:ln>
            <a:noFill/>
          </a:ln>
          <a:effectLst>
            <a:softEdge rad="112500"/>
          </a:effectLst>
        </p:spPr>
      </p:pic>
      <p:pic>
        <p:nvPicPr>
          <p:cNvPr id="8" name="Kép 7" descr="menza.jpg"/>
          <p:cNvPicPr/>
          <p:nvPr/>
        </p:nvPicPr>
        <p:blipFill>
          <a:blip r:embed="rId7" cstate="print"/>
          <a:srcRect l="22575" r="5736"/>
          <a:stretch>
            <a:fillRect/>
          </a:stretch>
        </p:blipFill>
        <p:spPr>
          <a:xfrm>
            <a:off x="832513" y="4374426"/>
            <a:ext cx="1187355" cy="1166561"/>
          </a:xfrm>
          <a:prstGeom prst="ellipse">
            <a:avLst/>
          </a:prstGeom>
          <a:ln>
            <a:noFill/>
          </a:ln>
          <a:effectLst>
            <a:softEdge rad="112500"/>
          </a:effectLst>
        </p:spPr>
      </p:pic>
      <p:pic>
        <p:nvPicPr>
          <p:cNvPr id="10" name="Kép 9" descr="001ec97909631081cec802.jpg"/>
          <p:cNvPicPr>
            <a:picLocks noChangeAspect="1"/>
          </p:cNvPicPr>
          <p:nvPr/>
        </p:nvPicPr>
        <p:blipFill>
          <a:blip r:embed="rId8"/>
          <a:srcRect t="746" r="12606" b="48453"/>
          <a:stretch>
            <a:fillRect/>
          </a:stretch>
        </p:blipFill>
        <p:spPr>
          <a:xfrm>
            <a:off x="835058" y="5437919"/>
            <a:ext cx="1198457" cy="1188065"/>
          </a:xfrm>
          <a:prstGeom prst="ellipse">
            <a:avLst/>
          </a:prstGeom>
          <a:ln>
            <a:noFill/>
          </a:ln>
          <a:effectLst>
            <a:softEdge rad="112500"/>
          </a:effectLst>
        </p:spPr>
      </p:pic>
    </p:spTree>
    <p:extLst>
      <p:ext uri="{BB962C8B-B14F-4D97-AF65-F5344CB8AC3E}">
        <p14:creationId xmlns:p14="http://schemas.microsoft.com/office/powerpoint/2010/main" xmlns="" val="2189983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xmlns="" id="{DABB13D0-3716-47D8-90BF-AAAB68EBCC72}"/>
              </a:ext>
            </a:extLst>
          </p:cNvPr>
          <p:cNvSpPr>
            <a:spLocks noGrp="1"/>
          </p:cNvSpPr>
          <p:nvPr>
            <p:ph idx="1"/>
          </p:nvPr>
        </p:nvSpPr>
        <p:spPr>
          <a:xfrm>
            <a:off x="572303" y="342823"/>
            <a:ext cx="9895530" cy="586148"/>
          </a:xfrm>
        </p:spPr>
        <p:txBody>
          <a:bodyPr vert="horz" lIns="91440" tIns="45720" rIns="91440" bIns="45720" rtlCol="0">
            <a:noAutofit/>
          </a:bodyPr>
          <a:lstStyle/>
          <a:p>
            <a:pPr marL="0" lvl="0" indent="0">
              <a:buNone/>
            </a:pPr>
            <a:r>
              <a:rPr lang="hu-HU" sz="2400" dirty="0">
                <a:solidFill>
                  <a:schemeClr val="bg1"/>
                </a:solidFill>
                <a:latin typeface="Arial" pitchFamily="34" charset="0"/>
                <a:cs typeface="Arial" pitchFamily="34" charset="0"/>
              </a:rPr>
              <a:t>A HACCP rendszer az alapanyagtól indulva az ételt fogyasztó emberig, a teljes útvonalra vonatkozik. </a:t>
            </a:r>
          </a:p>
          <a:p>
            <a:pPr marL="0" lvl="0" indent="0">
              <a:buNone/>
            </a:pPr>
            <a:r>
              <a:rPr lang="hu-HU" sz="2400" b="1" dirty="0">
                <a:solidFill>
                  <a:schemeClr val="bg1"/>
                </a:solidFill>
                <a:latin typeface="Arial" pitchFamily="34" charset="0"/>
                <a:cs typeface="Arial" pitchFamily="34" charset="0"/>
              </a:rPr>
              <a:t>Az ételkészítés fő lépései:</a:t>
            </a:r>
          </a:p>
          <a:p>
            <a:pPr marL="0" indent="0">
              <a:buNone/>
            </a:pPr>
            <a:endParaRPr lang="hu-HU" sz="2400" dirty="0">
              <a:solidFill>
                <a:schemeClr val="bg1"/>
              </a:solidFill>
              <a:latin typeface="Arial" pitchFamily="34" charset="0"/>
              <a:cs typeface="Arial" pitchFamily="34" charset="0"/>
            </a:endParaRPr>
          </a:p>
          <a:p>
            <a:pPr marL="0" indent="0">
              <a:buNone/>
            </a:pPr>
            <a:endParaRPr lang="hu-HU" sz="2400" dirty="0">
              <a:solidFill>
                <a:schemeClr val="bg1"/>
              </a:solidFill>
              <a:latin typeface="Arial" pitchFamily="34" charset="0"/>
              <a:cs typeface="Arial" pitchFamily="34" charset="0"/>
            </a:endParaRPr>
          </a:p>
          <a:p>
            <a:pPr marL="0" lvl="0" indent="0">
              <a:buNone/>
            </a:pPr>
            <a:endParaRPr lang="hu-HU" sz="2400" dirty="0">
              <a:solidFill>
                <a:schemeClr val="bg1"/>
              </a:solidFill>
              <a:latin typeface="Arial" pitchFamily="34" charset="0"/>
              <a:cs typeface="Arial" pitchFamily="34" charset="0"/>
            </a:endParaRPr>
          </a:p>
        </p:txBody>
      </p:sp>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947368" y="0"/>
            <a:ext cx="1244631" cy="1167493"/>
          </a:xfrm>
          <a:prstGeom prst="rect">
            <a:avLst/>
          </a:prstGeom>
        </p:spPr>
      </p:pic>
      <p:pic>
        <p:nvPicPr>
          <p:cNvPr id="7" name="Kép 6" descr="gabona-mezo-kez690-20190927.jpg"/>
          <p:cNvPicPr/>
          <p:nvPr/>
        </p:nvPicPr>
        <p:blipFill>
          <a:blip r:embed="rId4" cstate="print"/>
          <a:srcRect l="10720" r="15337"/>
          <a:stretch>
            <a:fillRect/>
          </a:stretch>
        </p:blipFill>
        <p:spPr>
          <a:xfrm>
            <a:off x="703024" y="2452863"/>
            <a:ext cx="2272188" cy="1614170"/>
          </a:xfrm>
          <a:prstGeom prst="rect">
            <a:avLst/>
          </a:prstGeom>
        </p:spPr>
      </p:pic>
      <p:pic>
        <p:nvPicPr>
          <p:cNvPr id="8" name="Kép 7" descr="elrendez-hús-feldolgozás-feláll-disznó-felfüggesztett-termelés-sors-factory-becsuk-stock-fénykép_csp67992092.jpg"/>
          <p:cNvPicPr/>
          <p:nvPr/>
        </p:nvPicPr>
        <p:blipFill>
          <a:blip r:embed="rId5" cstate="print"/>
          <a:srcRect l="30893" t="313" b="11250"/>
          <a:stretch>
            <a:fillRect/>
          </a:stretch>
        </p:blipFill>
        <p:spPr>
          <a:xfrm>
            <a:off x="736978" y="4213423"/>
            <a:ext cx="2224585" cy="1655113"/>
          </a:xfrm>
          <a:prstGeom prst="rect">
            <a:avLst/>
          </a:prstGeom>
        </p:spPr>
      </p:pic>
      <p:sp>
        <p:nvSpPr>
          <p:cNvPr id="9" name="Téglalap 8"/>
          <p:cNvSpPr/>
          <p:nvPr/>
        </p:nvSpPr>
        <p:spPr>
          <a:xfrm>
            <a:off x="682389" y="5997137"/>
            <a:ext cx="2306472" cy="646331"/>
          </a:xfrm>
          <a:prstGeom prst="rect">
            <a:avLst/>
          </a:prstGeom>
        </p:spPr>
        <p:txBody>
          <a:bodyPr wrap="square">
            <a:spAutoFit/>
          </a:bodyPr>
          <a:lstStyle/>
          <a:p>
            <a:pPr algn="ctr"/>
            <a:r>
              <a:rPr lang="hu-HU" b="1" dirty="0">
                <a:solidFill>
                  <a:schemeClr val="bg1"/>
                </a:solidFill>
              </a:rPr>
              <a:t>Például gabona, fél disznó</a:t>
            </a:r>
          </a:p>
        </p:txBody>
      </p:sp>
      <p:sp>
        <p:nvSpPr>
          <p:cNvPr id="11" name="Téglalap 10"/>
          <p:cNvSpPr/>
          <p:nvPr/>
        </p:nvSpPr>
        <p:spPr>
          <a:xfrm>
            <a:off x="918951" y="1865910"/>
            <a:ext cx="2335896" cy="400110"/>
          </a:xfrm>
          <a:prstGeom prst="rect">
            <a:avLst/>
          </a:prstGeom>
        </p:spPr>
        <p:txBody>
          <a:bodyPr wrap="none">
            <a:spAutoFit/>
          </a:bodyPr>
          <a:lstStyle/>
          <a:p>
            <a:r>
              <a:rPr lang="hu-HU" sz="2000" b="1" dirty="0">
                <a:solidFill>
                  <a:schemeClr val="bg2"/>
                </a:solidFill>
              </a:rPr>
              <a:t>Nyers alapanyag</a:t>
            </a:r>
          </a:p>
        </p:txBody>
      </p:sp>
      <p:pic>
        <p:nvPicPr>
          <p:cNvPr id="16" name="Kép 15" descr="kenyér.jpg"/>
          <p:cNvPicPr/>
          <p:nvPr/>
        </p:nvPicPr>
        <p:blipFill>
          <a:blip r:embed="rId6" cstate="print"/>
          <a:srcRect l="4545" r="27085"/>
          <a:stretch>
            <a:fillRect/>
          </a:stretch>
        </p:blipFill>
        <p:spPr>
          <a:xfrm>
            <a:off x="4012442" y="2388358"/>
            <a:ext cx="1665025" cy="1678673"/>
          </a:xfrm>
          <a:prstGeom prst="rect">
            <a:avLst/>
          </a:prstGeom>
        </p:spPr>
      </p:pic>
      <p:sp>
        <p:nvSpPr>
          <p:cNvPr id="17" name="Téglalap 16"/>
          <p:cNvSpPr/>
          <p:nvPr/>
        </p:nvSpPr>
        <p:spPr>
          <a:xfrm>
            <a:off x="4101151" y="1868183"/>
            <a:ext cx="1380506" cy="400110"/>
          </a:xfrm>
          <a:prstGeom prst="rect">
            <a:avLst/>
          </a:prstGeom>
        </p:spPr>
        <p:txBody>
          <a:bodyPr wrap="none">
            <a:spAutoFit/>
          </a:bodyPr>
          <a:lstStyle/>
          <a:p>
            <a:r>
              <a:rPr lang="hu-HU" sz="2000" b="1" dirty="0">
                <a:solidFill>
                  <a:schemeClr val="bg2"/>
                </a:solidFill>
              </a:rPr>
              <a:t>Élelmiszer</a:t>
            </a:r>
          </a:p>
        </p:txBody>
      </p:sp>
      <p:sp>
        <p:nvSpPr>
          <p:cNvPr id="19" name="Téglalap 18"/>
          <p:cNvSpPr/>
          <p:nvPr/>
        </p:nvSpPr>
        <p:spPr>
          <a:xfrm>
            <a:off x="6983097" y="1829515"/>
            <a:ext cx="1274708" cy="400110"/>
          </a:xfrm>
          <a:prstGeom prst="rect">
            <a:avLst/>
          </a:prstGeom>
        </p:spPr>
        <p:txBody>
          <a:bodyPr wrap="none">
            <a:spAutoFit/>
          </a:bodyPr>
          <a:lstStyle/>
          <a:p>
            <a:r>
              <a:rPr lang="hu-HU" sz="2000" b="1" dirty="0">
                <a:solidFill>
                  <a:schemeClr val="bg2"/>
                </a:solidFill>
              </a:rPr>
              <a:t>Kész étel</a:t>
            </a:r>
          </a:p>
        </p:txBody>
      </p:sp>
      <p:sp>
        <p:nvSpPr>
          <p:cNvPr id="20" name="Téglalap 19"/>
          <p:cNvSpPr/>
          <p:nvPr/>
        </p:nvSpPr>
        <p:spPr>
          <a:xfrm>
            <a:off x="9701278" y="1818140"/>
            <a:ext cx="1431802" cy="400110"/>
          </a:xfrm>
          <a:prstGeom prst="rect">
            <a:avLst/>
          </a:prstGeom>
        </p:spPr>
        <p:txBody>
          <a:bodyPr wrap="none">
            <a:spAutoFit/>
          </a:bodyPr>
          <a:lstStyle/>
          <a:p>
            <a:r>
              <a:rPr lang="hu-HU" sz="2000" b="1" dirty="0">
                <a:solidFill>
                  <a:schemeClr val="bg2"/>
                </a:solidFill>
              </a:rPr>
              <a:t>Fogyasztó</a:t>
            </a:r>
          </a:p>
        </p:txBody>
      </p:sp>
      <p:pic>
        <p:nvPicPr>
          <p:cNvPr id="23" name="Kép 22" descr="mirelit boró.jpg"/>
          <p:cNvPicPr/>
          <p:nvPr/>
        </p:nvPicPr>
        <p:blipFill>
          <a:blip r:embed="rId7" cstate="print"/>
          <a:srcRect l="23784" t="5000" r="24482" b="5507"/>
          <a:stretch>
            <a:fillRect/>
          </a:stretch>
        </p:blipFill>
        <p:spPr>
          <a:xfrm>
            <a:off x="4135270" y="4189863"/>
            <a:ext cx="1323836" cy="1774209"/>
          </a:xfrm>
          <a:prstGeom prst="rect">
            <a:avLst/>
          </a:prstGeom>
        </p:spPr>
      </p:pic>
      <p:sp>
        <p:nvSpPr>
          <p:cNvPr id="87041"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hu-HU" sz="1100" b="0" i="0" u="none" strike="noStrike" cap="none" normalizeH="0" baseline="0">
                <a:ln>
                  <a:noFill/>
                </a:ln>
                <a:solidFill>
                  <a:schemeClr val="tx1"/>
                </a:solidFill>
                <a:effectLst/>
                <a:latin typeface="Arial" pitchFamily="34" charset="0"/>
                <a:ea typeface="Calibri" pitchFamily="34" charset="0"/>
                <a:cs typeface="Arial" pitchFamily="34" charset="0"/>
              </a:rPr>
              <a:t>például, kenyér, friss zöldség, konzerv, szeletelt hús</a:t>
            </a:r>
            <a:endParaRPr kumimoji="0" lang="hu-HU" sz="1800" b="0" i="0" u="none" strike="noStrike" cap="none" normalizeH="0" baseline="0">
              <a:ln>
                <a:noFill/>
              </a:ln>
              <a:solidFill>
                <a:schemeClr val="tx1"/>
              </a:solidFill>
              <a:effectLst/>
              <a:latin typeface="Arial" pitchFamily="34" charset="0"/>
              <a:cs typeface="Arial" pitchFamily="34" charset="0"/>
            </a:endParaRPr>
          </a:p>
        </p:txBody>
      </p:sp>
      <p:sp>
        <p:nvSpPr>
          <p:cNvPr id="24" name="Téglalap 23"/>
          <p:cNvSpPr/>
          <p:nvPr/>
        </p:nvSpPr>
        <p:spPr>
          <a:xfrm>
            <a:off x="3714467" y="6006949"/>
            <a:ext cx="2181367" cy="646331"/>
          </a:xfrm>
          <a:prstGeom prst="rect">
            <a:avLst/>
          </a:prstGeom>
        </p:spPr>
        <p:txBody>
          <a:bodyPr wrap="square">
            <a:spAutoFit/>
          </a:bodyPr>
          <a:lstStyle/>
          <a:p>
            <a:pPr algn="ctr"/>
            <a:r>
              <a:rPr lang="hu-HU" b="1" dirty="0">
                <a:solidFill>
                  <a:schemeClr val="bg1"/>
                </a:solidFill>
              </a:rPr>
              <a:t>Például kenyér, mirelit zöldség</a:t>
            </a:r>
          </a:p>
        </p:txBody>
      </p:sp>
      <p:pic>
        <p:nvPicPr>
          <p:cNvPr id="25" name="Kép 24" descr="11053_rantott_hus_tejfolos-zsemlemorzsas_panirban.jpg"/>
          <p:cNvPicPr/>
          <p:nvPr/>
        </p:nvPicPr>
        <p:blipFill>
          <a:blip r:embed="rId8" cstate="print"/>
          <a:srcRect t="26563"/>
          <a:stretch>
            <a:fillRect/>
          </a:stretch>
        </p:blipFill>
        <p:spPr>
          <a:xfrm>
            <a:off x="6673752" y="2442949"/>
            <a:ext cx="1910687" cy="1583140"/>
          </a:xfrm>
          <a:prstGeom prst="rect">
            <a:avLst/>
          </a:prstGeom>
        </p:spPr>
      </p:pic>
      <p:pic>
        <p:nvPicPr>
          <p:cNvPr id="26" name="Kép 25" descr="letöltés.jpg"/>
          <p:cNvPicPr>
            <a:picLocks noChangeAspect="1"/>
          </p:cNvPicPr>
          <p:nvPr/>
        </p:nvPicPr>
        <p:blipFill>
          <a:blip r:embed="rId9"/>
          <a:srcRect l="4180" t="1740" r="4592"/>
          <a:stretch>
            <a:fillRect/>
          </a:stretch>
        </p:blipFill>
        <p:spPr>
          <a:xfrm>
            <a:off x="6687399" y="4367283"/>
            <a:ext cx="1910687" cy="1541486"/>
          </a:xfrm>
          <a:prstGeom prst="rect">
            <a:avLst/>
          </a:prstGeom>
        </p:spPr>
      </p:pic>
      <p:sp>
        <p:nvSpPr>
          <p:cNvPr id="27" name="Szaggatott nyíl jobbra 26"/>
          <p:cNvSpPr/>
          <p:nvPr/>
        </p:nvSpPr>
        <p:spPr>
          <a:xfrm>
            <a:off x="5816224" y="3782704"/>
            <a:ext cx="707407" cy="559559"/>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28" name="Téglalap 27"/>
          <p:cNvSpPr/>
          <p:nvPr/>
        </p:nvSpPr>
        <p:spPr>
          <a:xfrm>
            <a:off x="6646457" y="6022871"/>
            <a:ext cx="2063086" cy="646331"/>
          </a:xfrm>
          <a:prstGeom prst="rect">
            <a:avLst/>
          </a:prstGeom>
        </p:spPr>
        <p:txBody>
          <a:bodyPr wrap="square">
            <a:spAutoFit/>
          </a:bodyPr>
          <a:lstStyle/>
          <a:p>
            <a:pPr algn="ctr"/>
            <a:r>
              <a:rPr lang="hu-HU" b="1" dirty="0">
                <a:solidFill>
                  <a:schemeClr val="bg1"/>
                </a:solidFill>
              </a:rPr>
              <a:t>Például rántott hús, saláta</a:t>
            </a:r>
          </a:p>
        </p:txBody>
      </p:sp>
      <p:pic>
        <p:nvPicPr>
          <p:cNvPr id="29" name="Kép 28" descr="eatsy-is-more-than-a-lunch-break-our-company-wide-meal-program-is.jpg"/>
          <p:cNvPicPr>
            <a:picLocks noChangeAspect="1"/>
          </p:cNvPicPr>
          <p:nvPr/>
        </p:nvPicPr>
        <p:blipFill>
          <a:blip r:embed="rId10"/>
          <a:stretch>
            <a:fillRect/>
          </a:stretch>
        </p:blipFill>
        <p:spPr>
          <a:xfrm>
            <a:off x="9362266" y="2456595"/>
            <a:ext cx="2388457" cy="1593101"/>
          </a:xfrm>
          <a:prstGeom prst="rect">
            <a:avLst/>
          </a:prstGeom>
        </p:spPr>
      </p:pic>
      <p:pic>
        <p:nvPicPr>
          <p:cNvPr id="30" name="Kép 29" descr="rawImage.jpg"/>
          <p:cNvPicPr>
            <a:picLocks noChangeAspect="1"/>
          </p:cNvPicPr>
          <p:nvPr/>
        </p:nvPicPr>
        <p:blipFill>
          <a:blip r:embed="rId11"/>
          <a:stretch>
            <a:fillRect/>
          </a:stretch>
        </p:blipFill>
        <p:spPr>
          <a:xfrm>
            <a:off x="9403308" y="4309841"/>
            <a:ext cx="2347418" cy="1617289"/>
          </a:xfrm>
          <a:prstGeom prst="rect">
            <a:avLst/>
          </a:prstGeom>
        </p:spPr>
      </p:pic>
      <p:sp>
        <p:nvSpPr>
          <p:cNvPr id="31" name="Téglalap 30"/>
          <p:cNvSpPr/>
          <p:nvPr/>
        </p:nvSpPr>
        <p:spPr>
          <a:xfrm>
            <a:off x="9478372" y="5934670"/>
            <a:ext cx="2181367" cy="923330"/>
          </a:xfrm>
          <a:prstGeom prst="rect">
            <a:avLst/>
          </a:prstGeom>
        </p:spPr>
        <p:txBody>
          <a:bodyPr wrap="square">
            <a:spAutoFit/>
          </a:bodyPr>
          <a:lstStyle/>
          <a:p>
            <a:pPr algn="ctr"/>
            <a:r>
              <a:rPr lang="hu-HU" b="1" dirty="0">
                <a:solidFill>
                  <a:schemeClr val="bg1"/>
                </a:solidFill>
              </a:rPr>
              <a:t>Például menzán étkezők, éttermi vendégek</a:t>
            </a:r>
          </a:p>
        </p:txBody>
      </p:sp>
      <p:sp>
        <p:nvSpPr>
          <p:cNvPr id="34" name="Szaggatott nyíl jobbra 33"/>
          <p:cNvSpPr/>
          <p:nvPr/>
        </p:nvSpPr>
        <p:spPr>
          <a:xfrm>
            <a:off x="3170833" y="3825922"/>
            <a:ext cx="707407" cy="559559"/>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35" name="Szaggatott nyíl jobbra 34"/>
          <p:cNvSpPr/>
          <p:nvPr/>
        </p:nvSpPr>
        <p:spPr>
          <a:xfrm>
            <a:off x="8643585" y="3894160"/>
            <a:ext cx="707407" cy="559559"/>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pic>
        <p:nvPicPr>
          <p:cNvPr id="37" name="Kép 36" descr="unnamed.png"/>
          <p:cNvPicPr>
            <a:picLocks noChangeAspect="1"/>
          </p:cNvPicPr>
          <p:nvPr/>
        </p:nvPicPr>
        <p:blipFill>
          <a:blip r:embed="rId12"/>
          <a:srcRect t="-1281" r="87089" b="73610"/>
          <a:stretch>
            <a:fillRect/>
          </a:stretch>
        </p:blipFill>
        <p:spPr>
          <a:xfrm>
            <a:off x="218365" y="1678674"/>
            <a:ext cx="785083" cy="734759"/>
          </a:xfrm>
          <a:prstGeom prst="rect">
            <a:avLst/>
          </a:prstGeom>
        </p:spPr>
      </p:pic>
      <p:pic>
        <p:nvPicPr>
          <p:cNvPr id="40" name="Kép 39" descr="unnamed.png"/>
          <p:cNvPicPr>
            <a:picLocks noChangeAspect="1"/>
          </p:cNvPicPr>
          <p:nvPr/>
        </p:nvPicPr>
        <p:blipFill>
          <a:blip r:embed="rId12"/>
          <a:srcRect l="17187" t="-965" r="70233" b="71777"/>
          <a:stretch>
            <a:fillRect/>
          </a:stretch>
        </p:blipFill>
        <p:spPr>
          <a:xfrm>
            <a:off x="3370997" y="1651377"/>
            <a:ext cx="764955" cy="775020"/>
          </a:xfrm>
          <a:prstGeom prst="rect">
            <a:avLst/>
          </a:prstGeom>
        </p:spPr>
      </p:pic>
      <p:pic>
        <p:nvPicPr>
          <p:cNvPr id="41" name="Kép 40" descr="unnamed.png"/>
          <p:cNvPicPr>
            <a:picLocks noChangeAspect="1"/>
          </p:cNvPicPr>
          <p:nvPr/>
        </p:nvPicPr>
        <p:blipFill>
          <a:blip r:embed="rId12"/>
          <a:srcRect l="34540" t="-270" r="51722" b="72220"/>
          <a:stretch>
            <a:fillRect/>
          </a:stretch>
        </p:blipFill>
        <p:spPr>
          <a:xfrm>
            <a:off x="6223379" y="1637730"/>
            <a:ext cx="835411" cy="744824"/>
          </a:xfrm>
          <a:prstGeom prst="rect">
            <a:avLst/>
          </a:prstGeom>
        </p:spPr>
      </p:pic>
      <p:pic>
        <p:nvPicPr>
          <p:cNvPr id="42" name="Kép 41" descr="unnamed.png"/>
          <p:cNvPicPr>
            <a:picLocks noChangeAspect="1"/>
          </p:cNvPicPr>
          <p:nvPr/>
        </p:nvPicPr>
        <p:blipFill>
          <a:blip r:embed="rId12"/>
          <a:srcRect l="52719" t="-334" r="34535" b="70009"/>
          <a:stretch>
            <a:fillRect/>
          </a:stretch>
        </p:blipFill>
        <p:spPr>
          <a:xfrm>
            <a:off x="8966577" y="1651381"/>
            <a:ext cx="775019" cy="805215"/>
          </a:xfrm>
          <a:prstGeom prst="rect">
            <a:avLst/>
          </a:prstGeom>
        </p:spPr>
      </p:pic>
    </p:spTree>
    <p:extLst>
      <p:ext uri="{BB962C8B-B14F-4D97-AF65-F5344CB8AC3E}">
        <p14:creationId xmlns:p14="http://schemas.microsoft.com/office/powerpoint/2010/main" xmlns="" val="37846210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34220" y="0"/>
            <a:ext cx="1357779" cy="1273629"/>
          </a:xfrm>
          <a:prstGeom prst="rect">
            <a:avLst/>
          </a:prstGeom>
        </p:spPr>
      </p:pic>
      <p:sp>
        <p:nvSpPr>
          <p:cNvPr id="6" name="Tartalom helye 5"/>
          <p:cNvSpPr>
            <a:spLocks noGrp="1"/>
          </p:cNvSpPr>
          <p:nvPr>
            <p:ph idx="1"/>
          </p:nvPr>
        </p:nvSpPr>
        <p:spPr>
          <a:xfrm>
            <a:off x="641447" y="1486870"/>
            <a:ext cx="9812739" cy="3972236"/>
          </a:xfrm>
        </p:spPr>
        <p:txBody>
          <a:bodyPr>
            <a:normAutofit/>
          </a:bodyPr>
          <a:lstStyle/>
          <a:p>
            <a:pPr lvl="1">
              <a:lnSpc>
                <a:spcPct val="150000"/>
              </a:lnSpc>
              <a:spcBef>
                <a:spcPts val="600"/>
              </a:spcBef>
            </a:pPr>
            <a:endParaRPr lang="hu-HU" sz="2400" dirty="0">
              <a:solidFill>
                <a:schemeClr val="bg2"/>
              </a:solidFill>
              <a:latin typeface="Arial" panose="020B0604020202020204" pitchFamily="34" charset="0"/>
              <a:cs typeface="Arial" panose="020B0604020202020204" pitchFamily="34" charset="0"/>
            </a:endParaRPr>
          </a:p>
          <a:p>
            <a:pPr marL="914400" lvl="1" indent="-457200">
              <a:spcBef>
                <a:spcPts val="600"/>
              </a:spcBef>
              <a:buFont typeface="+mj-lt"/>
              <a:buAutoNum type="arabicPeriod"/>
            </a:pPr>
            <a:r>
              <a:rPr lang="hu-HU" sz="2400" dirty="0">
                <a:solidFill>
                  <a:schemeClr val="bg1"/>
                </a:solidFill>
                <a:latin typeface="Arial" panose="020B0604020202020204" pitchFamily="34" charset="0"/>
                <a:cs typeface="Arial" panose="020B0604020202020204" pitchFamily="34" charset="0"/>
              </a:rPr>
              <a:t>Jó alapanyagból </a:t>
            </a:r>
            <a:r>
              <a:rPr lang="hu-HU" sz="2400" b="1" dirty="0">
                <a:solidFill>
                  <a:schemeClr val="bg2"/>
                </a:solidFill>
                <a:latin typeface="Arial" panose="020B0604020202020204" pitchFamily="34" charset="0"/>
                <a:cs typeface="Arial" panose="020B0604020202020204" pitchFamily="34" charset="0"/>
              </a:rPr>
              <a:t>jó minőségű és egészséges</a:t>
            </a:r>
            <a:r>
              <a:rPr lang="hu-HU" sz="2400" dirty="0">
                <a:solidFill>
                  <a:schemeClr val="bg1"/>
                </a:solidFill>
                <a:latin typeface="Arial" panose="020B0604020202020204" pitchFamily="34" charset="0"/>
                <a:cs typeface="Arial" panose="020B0604020202020204" pitchFamily="34" charset="0"/>
              </a:rPr>
              <a:t> élelmiszerek és </a:t>
            </a:r>
            <a:r>
              <a:rPr lang="hu-HU" sz="2400" b="1" dirty="0">
                <a:solidFill>
                  <a:schemeClr val="bg2"/>
                </a:solidFill>
                <a:latin typeface="Arial" panose="020B0604020202020204" pitchFamily="34" charset="0"/>
                <a:cs typeface="Arial" panose="020B0604020202020204" pitchFamily="34" charset="0"/>
              </a:rPr>
              <a:t>ételek</a:t>
            </a:r>
            <a:r>
              <a:rPr lang="hu-HU" sz="2400" dirty="0">
                <a:solidFill>
                  <a:schemeClr val="bg1"/>
                </a:solidFill>
                <a:latin typeface="Arial" panose="020B0604020202020204" pitchFamily="34" charset="0"/>
                <a:cs typeface="Arial" panose="020B0604020202020204" pitchFamily="34" charset="0"/>
              </a:rPr>
              <a:t> készüljenek.</a:t>
            </a:r>
          </a:p>
          <a:p>
            <a:pPr marL="914400" lvl="1" indent="-457200">
              <a:spcBef>
                <a:spcPts val="600"/>
              </a:spcBef>
              <a:buFont typeface="+mj-lt"/>
              <a:buAutoNum type="arabicPeriod"/>
            </a:pPr>
            <a:endParaRPr lang="hu-HU" sz="2400" dirty="0">
              <a:solidFill>
                <a:schemeClr val="bg1"/>
              </a:solidFill>
              <a:latin typeface="Arial" panose="020B0604020202020204" pitchFamily="34" charset="0"/>
              <a:cs typeface="Arial" panose="020B0604020202020204" pitchFamily="34" charset="0"/>
            </a:endParaRPr>
          </a:p>
          <a:p>
            <a:pPr marL="914400" lvl="1" indent="-457200">
              <a:spcBef>
                <a:spcPts val="600"/>
              </a:spcBef>
              <a:buFont typeface="+mj-lt"/>
              <a:buAutoNum type="arabicPeriod"/>
            </a:pPr>
            <a:r>
              <a:rPr lang="hu-HU" sz="2400" dirty="0">
                <a:solidFill>
                  <a:schemeClr val="bg1"/>
                </a:solidFill>
                <a:latin typeface="Arial" panose="020B0604020202020204" pitchFamily="34" charset="0"/>
                <a:cs typeface="Arial" panose="020B0604020202020204" pitchFamily="34" charset="0"/>
              </a:rPr>
              <a:t>Az elkészített étel </a:t>
            </a:r>
            <a:r>
              <a:rPr lang="hu-HU" sz="2400" b="1" dirty="0">
                <a:solidFill>
                  <a:schemeClr val="bg2"/>
                </a:solidFill>
                <a:latin typeface="Arial" panose="020B0604020202020204" pitchFamily="34" charset="0"/>
                <a:cs typeface="Arial" panose="020B0604020202020204" pitchFamily="34" charset="0"/>
              </a:rPr>
              <a:t>ne okozzon megbetegedést</a:t>
            </a:r>
            <a:r>
              <a:rPr lang="hu-HU" sz="2400" dirty="0">
                <a:solidFill>
                  <a:schemeClr val="bg1"/>
                </a:solidFill>
                <a:latin typeface="Arial" panose="020B0604020202020204" pitchFamily="34" charset="0"/>
                <a:cs typeface="Arial" panose="020B0604020202020204" pitchFamily="34" charset="0"/>
              </a:rPr>
              <a:t>, mérgezést.</a:t>
            </a:r>
          </a:p>
          <a:p>
            <a:pPr marL="914400" lvl="1" indent="-457200">
              <a:spcBef>
                <a:spcPts val="600"/>
              </a:spcBef>
              <a:buFont typeface="+mj-lt"/>
              <a:buAutoNum type="arabicPeriod"/>
            </a:pPr>
            <a:endParaRPr lang="hu-HU" sz="2400" dirty="0">
              <a:solidFill>
                <a:schemeClr val="bg1"/>
              </a:solidFill>
              <a:latin typeface="Arial" panose="020B0604020202020204" pitchFamily="34" charset="0"/>
              <a:cs typeface="Arial" panose="020B0604020202020204" pitchFamily="34" charset="0"/>
            </a:endParaRPr>
          </a:p>
          <a:p>
            <a:pPr marL="914400" lvl="1" indent="-457200">
              <a:spcBef>
                <a:spcPts val="600"/>
              </a:spcBef>
              <a:buFont typeface="+mj-lt"/>
              <a:buAutoNum type="arabicPeriod"/>
            </a:pPr>
            <a:r>
              <a:rPr lang="hu-HU" sz="2400" dirty="0">
                <a:solidFill>
                  <a:schemeClr val="bg1"/>
                </a:solidFill>
                <a:latin typeface="Arial" panose="020B0604020202020204" pitchFamily="34" charset="0"/>
                <a:cs typeface="Arial" panose="020B0604020202020204" pitchFamily="34" charset="0"/>
              </a:rPr>
              <a:t>A konyhai munka </a:t>
            </a:r>
            <a:r>
              <a:rPr lang="hu-HU" sz="2400" b="1" dirty="0">
                <a:solidFill>
                  <a:schemeClr val="bg2"/>
                </a:solidFill>
                <a:latin typeface="Arial" panose="020B0604020202020204" pitchFamily="34" charset="0"/>
                <a:cs typeface="Arial" panose="020B0604020202020204" pitchFamily="34" charset="0"/>
              </a:rPr>
              <a:t>tiszta és balesetmentes </a:t>
            </a:r>
            <a:r>
              <a:rPr lang="hu-HU" sz="2400" dirty="0">
                <a:solidFill>
                  <a:schemeClr val="bg1"/>
                </a:solidFill>
                <a:latin typeface="Arial" panose="020B0604020202020204" pitchFamily="34" charset="0"/>
                <a:cs typeface="Arial" panose="020B0604020202020204" pitchFamily="34" charset="0"/>
              </a:rPr>
              <a:t>legyen.</a:t>
            </a:r>
          </a:p>
          <a:p>
            <a:pPr marL="457200" lvl="1" indent="0">
              <a:spcBef>
                <a:spcPts val="600"/>
              </a:spcBef>
              <a:buNone/>
            </a:pPr>
            <a:endParaRPr lang="hu-HU" sz="2400" dirty="0">
              <a:solidFill>
                <a:schemeClr val="bg1"/>
              </a:solidFill>
              <a:latin typeface="Arial" panose="020B0604020202020204" pitchFamily="34" charset="0"/>
              <a:cs typeface="Arial" panose="020B0604020202020204" pitchFamily="34" charset="0"/>
            </a:endParaRPr>
          </a:p>
          <a:p>
            <a:pPr marL="457200" lvl="1" indent="0">
              <a:spcBef>
                <a:spcPts val="600"/>
              </a:spcBef>
              <a:buNone/>
            </a:pPr>
            <a:endParaRPr lang="hu-HU" sz="2400" dirty="0">
              <a:solidFill>
                <a:srgbClr val="FF0000"/>
              </a:solidFill>
              <a:latin typeface="Arial" panose="020B0604020202020204" pitchFamily="34" charset="0"/>
              <a:cs typeface="Arial" panose="020B0604020202020204" pitchFamily="34" charset="0"/>
            </a:endParaRPr>
          </a:p>
          <a:p>
            <a:pPr marL="457200" lvl="1" indent="0">
              <a:lnSpc>
                <a:spcPct val="200000"/>
              </a:lnSpc>
              <a:spcBef>
                <a:spcPts val="600"/>
              </a:spcBef>
              <a:buNone/>
            </a:pPr>
            <a:endParaRPr lang="hu-HU" sz="2400" dirty="0">
              <a:solidFill>
                <a:schemeClr val="bg2"/>
              </a:solidFill>
              <a:latin typeface="Arial" panose="020B0604020202020204" pitchFamily="34" charset="0"/>
              <a:cs typeface="Arial" panose="020B0604020202020204" pitchFamily="34" charset="0"/>
            </a:endParaRPr>
          </a:p>
        </p:txBody>
      </p:sp>
      <p:sp>
        <p:nvSpPr>
          <p:cNvPr id="7" name="Téglalap 6"/>
          <p:cNvSpPr/>
          <p:nvPr/>
        </p:nvSpPr>
        <p:spPr>
          <a:xfrm>
            <a:off x="581319" y="345733"/>
            <a:ext cx="3608543" cy="1015663"/>
          </a:xfrm>
          <a:prstGeom prst="rect">
            <a:avLst/>
          </a:prstGeom>
        </p:spPr>
        <p:txBody>
          <a:bodyPr wrap="square">
            <a:spAutoFit/>
          </a:bodyPr>
          <a:lstStyle/>
          <a:p>
            <a:pPr marL="0" lvl="2"/>
            <a:r>
              <a:rPr lang="hu-HU" sz="3600" b="1" dirty="0">
                <a:solidFill>
                  <a:schemeClr val="bg2"/>
                </a:solidFill>
                <a:latin typeface="Arial" panose="020B0604020202020204" pitchFamily="34" charset="0"/>
                <a:ea typeface="+mj-ea"/>
                <a:cs typeface="Arial" panose="020B0604020202020204" pitchFamily="34" charset="0"/>
              </a:rPr>
              <a:t>A HACCP céljai</a:t>
            </a:r>
          </a:p>
          <a:p>
            <a:pPr marL="0" lvl="2"/>
            <a:endParaRPr lang="hu-HU" sz="2400" dirty="0">
              <a:solidFill>
                <a:schemeClr val="bg1"/>
              </a:solidFill>
            </a:endParaRPr>
          </a:p>
        </p:txBody>
      </p:sp>
    </p:spTree>
    <p:extLst>
      <p:ext uri="{BB962C8B-B14F-4D97-AF65-F5344CB8AC3E}">
        <p14:creationId xmlns:p14="http://schemas.microsoft.com/office/powerpoint/2010/main" xmlns="" val="505738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34220" y="0"/>
            <a:ext cx="1357779" cy="1273629"/>
          </a:xfrm>
          <a:prstGeom prst="rect">
            <a:avLst/>
          </a:prstGeom>
        </p:spPr>
      </p:pic>
      <p:sp>
        <p:nvSpPr>
          <p:cNvPr id="9" name="Téglalap 8"/>
          <p:cNvSpPr/>
          <p:nvPr/>
        </p:nvSpPr>
        <p:spPr>
          <a:xfrm>
            <a:off x="6960359" y="5002875"/>
            <a:ext cx="5013281" cy="1292662"/>
          </a:xfrm>
          <a:prstGeom prst="rect">
            <a:avLst/>
          </a:prstGeom>
          <a:ln w="28575">
            <a:noFill/>
            <a:prstDash val="lgDashDotDot"/>
          </a:ln>
        </p:spPr>
        <p:txBody>
          <a:bodyPr wrap="square">
            <a:spAutoFit/>
          </a:bodyPr>
          <a:lstStyle/>
          <a:p>
            <a:r>
              <a:rPr lang="hu-HU" sz="2600" dirty="0">
                <a:solidFill>
                  <a:schemeClr val="bg1"/>
                </a:solidFill>
                <a:latin typeface="Arial" pitchFamily="34" charset="0"/>
                <a:cs typeface="Arial" pitchFamily="34" charset="0"/>
              </a:rPr>
              <a:t>A továbbiakban példák segítségével nézzük át </a:t>
            </a:r>
            <a:br>
              <a:rPr lang="hu-HU" sz="2600" dirty="0">
                <a:solidFill>
                  <a:schemeClr val="bg1"/>
                </a:solidFill>
                <a:latin typeface="Arial" pitchFamily="34" charset="0"/>
                <a:cs typeface="Arial" pitchFamily="34" charset="0"/>
              </a:rPr>
            </a:br>
            <a:r>
              <a:rPr lang="hu-HU" sz="2600" dirty="0">
                <a:solidFill>
                  <a:schemeClr val="bg1"/>
                </a:solidFill>
                <a:latin typeface="Arial" pitchFamily="34" charset="0"/>
                <a:cs typeface="Arial" pitchFamily="34" charset="0"/>
              </a:rPr>
              <a:t>ezeket a HACCP feladatokat.</a:t>
            </a:r>
            <a:endParaRPr lang="hu-HU" sz="2600" dirty="0"/>
          </a:p>
        </p:txBody>
      </p:sp>
      <p:sp>
        <p:nvSpPr>
          <p:cNvPr id="5" name="Téglalap 4"/>
          <p:cNvSpPr/>
          <p:nvPr/>
        </p:nvSpPr>
        <p:spPr>
          <a:xfrm>
            <a:off x="581319" y="345733"/>
            <a:ext cx="5369105" cy="1015663"/>
          </a:xfrm>
          <a:prstGeom prst="rect">
            <a:avLst/>
          </a:prstGeom>
        </p:spPr>
        <p:txBody>
          <a:bodyPr wrap="square">
            <a:spAutoFit/>
          </a:bodyPr>
          <a:lstStyle/>
          <a:p>
            <a:pPr marL="0" lvl="2"/>
            <a:r>
              <a:rPr lang="hu-HU" sz="3600" b="1" dirty="0">
                <a:solidFill>
                  <a:schemeClr val="bg2"/>
                </a:solidFill>
                <a:latin typeface="Arial" panose="020B0604020202020204" pitchFamily="34" charset="0"/>
                <a:ea typeface="+mj-ea"/>
                <a:cs typeface="Arial" panose="020B0604020202020204" pitchFamily="34" charset="0"/>
              </a:rPr>
              <a:t>A HACCP feladatai</a:t>
            </a:r>
          </a:p>
          <a:p>
            <a:pPr marL="0" lvl="2"/>
            <a:endParaRPr lang="hu-HU" sz="2400" dirty="0">
              <a:solidFill>
                <a:schemeClr val="bg1"/>
              </a:solidFill>
            </a:endParaRPr>
          </a:p>
        </p:txBody>
      </p:sp>
      <p:grpSp>
        <p:nvGrpSpPr>
          <p:cNvPr id="7" name="Csoportba foglalás 6"/>
          <p:cNvGrpSpPr/>
          <p:nvPr/>
        </p:nvGrpSpPr>
        <p:grpSpPr>
          <a:xfrm>
            <a:off x="-341193" y="1037230"/>
            <a:ext cx="8475257" cy="5820770"/>
            <a:chOff x="-1064523" y="1037230"/>
            <a:chExt cx="8475257" cy="5820770"/>
          </a:xfrm>
        </p:grpSpPr>
        <p:pic>
          <p:nvPicPr>
            <p:cNvPr id="8" name="Kép 7" descr="HACCP kör.png"/>
            <p:cNvPicPr/>
            <p:nvPr/>
          </p:nvPicPr>
          <p:blipFill>
            <a:blip r:embed="rId4" cstate="print"/>
            <a:stretch>
              <a:fillRect/>
            </a:stretch>
          </p:blipFill>
          <p:spPr>
            <a:xfrm>
              <a:off x="-1064523" y="1037230"/>
              <a:ext cx="8475257" cy="5820770"/>
            </a:xfrm>
            <a:prstGeom prst="rect">
              <a:avLst/>
            </a:prstGeom>
          </p:spPr>
        </p:pic>
        <p:sp>
          <p:nvSpPr>
            <p:cNvPr id="6" name="Téglalap 5"/>
            <p:cNvSpPr/>
            <p:nvPr/>
          </p:nvSpPr>
          <p:spPr>
            <a:xfrm>
              <a:off x="2538484" y="3343701"/>
              <a:ext cx="1296537" cy="94169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grpSp>
    </p:spTree>
    <p:extLst>
      <p:ext uri="{BB962C8B-B14F-4D97-AF65-F5344CB8AC3E}">
        <p14:creationId xmlns:p14="http://schemas.microsoft.com/office/powerpoint/2010/main" xmlns="" val="505738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34220" y="0"/>
            <a:ext cx="1357779" cy="1273629"/>
          </a:xfrm>
          <a:prstGeom prst="rect">
            <a:avLst/>
          </a:prstGeom>
        </p:spPr>
      </p:pic>
      <p:pic>
        <p:nvPicPr>
          <p:cNvPr id="5" name="Kép 4" descr="unnamed.png"/>
          <p:cNvPicPr>
            <a:picLocks noChangeAspect="1"/>
          </p:cNvPicPr>
          <p:nvPr/>
        </p:nvPicPr>
        <p:blipFill>
          <a:blip r:embed="rId4"/>
          <a:srcRect t="-934" r="88158" b="70998"/>
          <a:stretch>
            <a:fillRect/>
          </a:stretch>
        </p:blipFill>
        <p:spPr>
          <a:xfrm>
            <a:off x="722014" y="591338"/>
            <a:ext cx="1001124" cy="1192034"/>
          </a:xfrm>
          <a:prstGeom prst="rect">
            <a:avLst/>
          </a:prstGeom>
        </p:spPr>
      </p:pic>
      <p:pic>
        <p:nvPicPr>
          <p:cNvPr id="17" name="Kép 16" descr="1178px-Ambox_warning_pn.svg.png"/>
          <p:cNvPicPr>
            <a:picLocks noChangeAspect="1"/>
          </p:cNvPicPr>
          <p:nvPr/>
        </p:nvPicPr>
        <p:blipFill>
          <a:blip r:embed="rId5"/>
          <a:stretch>
            <a:fillRect/>
          </a:stretch>
        </p:blipFill>
        <p:spPr>
          <a:xfrm>
            <a:off x="9400824" y="4711701"/>
            <a:ext cx="1936296" cy="1681520"/>
          </a:xfrm>
          <a:prstGeom prst="rect">
            <a:avLst/>
          </a:prstGeom>
        </p:spPr>
      </p:pic>
      <p:sp>
        <p:nvSpPr>
          <p:cNvPr id="2" name="Szövegdoboz 1">
            <a:extLst>
              <a:ext uri="{FF2B5EF4-FFF2-40B4-BE49-F238E27FC236}">
                <a16:creationId xmlns:a16="http://schemas.microsoft.com/office/drawing/2014/main" xmlns="" id="{139465EE-FEAE-4823-B1D0-BB42ECEB9D17}"/>
              </a:ext>
            </a:extLst>
          </p:cNvPr>
          <p:cNvSpPr txBox="1"/>
          <p:nvPr/>
        </p:nvSpPr>
        <p:spPr>
          <a:xfrm>
            <a:off x="1888237" y="822893"/>
            <a:ext cx="7315016" cy="646331"/>
          </a:xfrm>
          <a:prstGeom prst="rect">
            <a:avLst/>
          </a:prstGeom>
          <a:noFill/>
        </p:spPr>
        <p:txBody>
          <a:bodyPr wrap="none" rtlCol="0">
            <a:spAutoFit/>
          </a:bodyPr>
          <a:lstStyle/>
          <a:p>
            <a:r>
              <a:rPr lang="hu-HU" sz="3600" b="1" dirty="0">
                <a:solidFill>
                  <a:schemeClr val="bg2"/>
                </a:solidFill>
                <a:latin typeface="Arial" panose="020B0604020202020204" pitchFamily="34" charset="0"/>
                <a:cs typeface="Arial" panose="020B0604020202020204" pitchFamily="34" charset="0"/>
              </a:rPr>
              <a:t>Veszélyek azonosítása, listázása</a:t>
            </a:r>
          </a:p>
        </p:txBody>
      </p:sp>
      <p:sp>
        <p:nvSpPr>
          <p:cNvPr id="19" name="Szövegdoboz 18">
            <a:extLst>
              <a:ext uri="{FF2B5EF4-FFF2-40B4-BE49-F238E27FC236}">
                <a16:creationId xmlns:a16="http://schemas.microsoft.com/office/drawing/2014/main" xmlns="" id="{37162957-5DB2-4116-9E62-697F80937178}"/>
              </a:ext>
            </a:extLst>
          </p:cNvPr>
          <p:cNvSpPr txBox="1"/>
          <p:nvPr/>
        </p:nvSpPr>
        <p:spPr>
          <a:xfrm>
            <a:off x="1888236" y="1667200"/>
            <a:ext cx="7315015" cy="4616648"/>
          </a:xfrm>
          <a:prstGeom prst="rect">
            <a:avLst/>
          </a:prstGeom>
          <a:noFill/>
        </p:spPr>
        <p:txBody>
          <a:bodyPr wrap="square">
            <a:spAutoFit/>
          </a:bodyPr>
          <a:lstStyle/>
          <a:p>
            <a:pPr>
              <a:lnSpc>
                <a:spcPct val="150000"/>
              </a:lnSpc>
            </a:pPr>
            <a:r>
              <a:rPr lang="hu-HU" sz="2800" smtClean="0">
                <a:solidFill>
                  <a:schemeClr val="bg1"/>
                </a:solidFill>
                <a:latin typeface="Arial" panose="020B0604020202020204" pitchFamily="34" charset="0"/>
                <a:cs typeface="Arial" panose="020B0604020202020204" pitchFamily="34" charset="0"/>
              </a:rPr>
              <a:t>Veszélyek:</a:t>
            </a:r>
            <a:endParaRPr lang="hu-HU" sz="2800" dirty="0">
              <a:solidFill>
                <a:schemeClr val="bg1"/>
              </a:solidFill>
              <a:latin typeface="Arial" panose="020B0604020202020204" pitchFamily="34" charset="0"/>
              <a:cs typeface="Arial" panose="020B0604020202020204" pitchFamily="34" charset="0"/>
            </a:endParaRPr>
          </a:p>
          <a:p>
            <a:pPr>
              <a:lnSpc>
                <a:spcPct val="150000"/>
              </a:lnSpc>
              <a:buFont typeface="Wingdings" pitchFamily="2" charset="2"/>
              <a:buChar char="ü"/>
            </a:pPr>
            <a:r>
              <a:rPr lang="hu-HU" sz="2800" dirty="0">
                <a:solidFill>
                  <a:schemeClr val="bg1"/>
                </a:solidFill>
                <a:latin typeface="Arial" panose="020B0604020202020204" pitchFamily="34" charset="0"/>
                <a:cs typeface="Arial" panose="020B0604020202020204" pitchFamily="34" charset="0"/>
              </a:rPr>
              <a:t> Idegen anyag az ételben</a:t>
            </a:r>
          </a:p>
          <a:p>
            <a:pPr>
              <a:lnSpc>
                <a:spcPct val="150000"/>
              </a:lnSpc>
              <a:buFont typeface="Wingdings" pitchFamily="2" charset="2"/>
              <a:buChar char="ü"/>
            </a:pPr>
            <a:r>
              <a:rPr lang="hu-HU" sz="2800" dirty="0">
                <a:solidFill>
                  <a:schemeClr val="bg1"/>
                </a:solidFill>
                <a:latin typeface="Arial" panose="020B0604020202020204" pitchFamily="34" charset="0"/>
                <a:cs typeface="Arial" panose="020B0604020202020204" pitchFamily="34" charset="0"/>
              </a:rPr>
              <a:t> </a:t>
            </a:r>
            <a:r>
              <a:rPr lang="hu-HU" sz="2800">
                <a:solidFill>
                  <a:schemeClr val="bg1"/>
                </a:solidFill>
                <a:latin typeface="Arial" panose="020B0604020202020204" pitchFamily="34" charset="0"/>
                <a:cs typeface="Arial" panose="020B0604020202020204" pitchFamily="34" charset="0"/>
              </a:rPr>
              <a:t>Szennyeződés </a:t>
            </a:r>
            <a:r>
              <a:rPr lang="hu-HU" sz="2800" smtClean="0">
                <a:solidFill>
                  <a:schemeClr val="bg1"/>
                </a:solidFill>
                <a:latin typeface="Arial" panose="020B0604020202020204" pitchFamily="34" charset="0"/>
                <a:cs typeface="Arial" panose="020B0604020202020204" pitchFamily="34" charset="0"/>
              </a:rPr>
              <a:t>ételbe kerülése</a:t>
            </a:r>
            <a:endParaRPr lang="hu-HU" sz="2800" dirty="0">
              <a:solidFill>
                <a:schemeClr val="bg1"/>
              </a:solidFill>
              <a:latin typeface="Arial" panose="020B0604020202020204" pitchFamily="34" charset="0"/>
              <a:cs typeface="Arial" panose="020B0604020202020204" pitchFamily="34" charset="0"/>
            </a:endParaRPr>
          </a:p>
          <a:p>
            <a:pPr>
              <a:lnSpc>
                <a:spcPct val="150000"/>
              </a:lnSpc>
              <a:buFont typeface="Wingdings" pitchFamily="2" charset="2"/>
              <a:buChar char="ü"/>
            </a:pPr>
            <a:r>
              <a:rPr lang="hu-HU" sz="2800" dirty="0">
                <a:solidFill>
                  <a:schemeClr val="bg1"/>
                </a:solidFill>
                <a:latin typeface="Arial" panose="020B0604020202020204" pitchFamily="34" charset="0"/>
                <a:cs typeface="Arial" panose="020B0604020202020204" pitchFamily="34" charset="0"/>
              </a:rPr>
              <a:t> Romlásveszély tároláskor</a:t>
            </a:r>
          </a:p>
          <a:p>
            <a:pPr>
              <a:lnSpc>
                <a:spcPct val="150000"/>
              </a:lnSpc>
              <a:buFont typeface="Wingdings" pitchFamily="2" charset="2"/>
              <a:buChar char="ü"/>
            </a:pPr>
            <a:r>
              <a:rPr lang="hu-HU" sz="2800" dirty="0">
                <a:solidFill>
                  <a:schemeClr val="bg1"/>
                </a:solidFill>
                <a:latin typeface="Arial" panose="020B0604020202020204" pitchFamily="34" charset="0"/>
                <a:cs typeface="Arial" panose="020B0604020202020204" pitchFamily="34" charset="0"/>
              </a:rPr>
              <a:t> Romlásveszély főzéskor</a:t>
            </a:r>
          </a:p>
          <a:p>
            <a:pPr>
              <a:lnSpc>
                <a:spcPct val="150000"/>
              </a:lnSpc>
              <a:buFont typeface="Wingdings" pitchFamily="2" charset="2"/>
              <a:buChar char="ü"/>
            </a:pPr>
            <a:r>
              <a:rPr lang="hu-HU" sz="2800" dirty="0">
                <a:solidFill>
                  <a:schemeClr val="bg1"/>
                </a:solidFill>
                <a:latin typeface="Arial" panose="020B0604020202020204" pitchFamily="34" charset="0"/>
                <a:cs typeface="Arial" panose="020B0604020202020204" pitchFamily="34" charset="0"/>
              </a:rPr>
              <a:t> Dolgozótól származó szennyeződés</a:t>
            </a:r>
          </a:p>
          <a:p>
            <a:pPr>
              <a:lnSpc>
                <a:spcPct val="150000"/>
              </a:lnSpc>
            </a:pPr>
            <a:r>
              <a:rPr lang="hu-HU" sz="2800" dirty="0">
                <a:solidFill>
                  <a:schemeClr val="bg1"/>
                </a:solidFill>
                <a:latin typeface="Arial" panose="020B0604020202020204" pitchFamily="34" charset="0"/>
                <a:cs typeface="Arial" panose="020B0604020202020204" pitchFamily="34" charset="0"/>
              </a:rPr>
              <a:t>stb.</a:t>
            </a:r>
          </a:p>
        </p:txBody>
      </p:sp>
    </p:spTree>
    <p:extLst>
      <p:ext uri="{BB962C8B-B14F-4D97-AF65-F5344CB8AC3E}">
        <p14:creationId xmlns:p14="http://schemas.microsoft.com/office/powerpoint/2010/main" xmlns="" val="2966610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Char char="•"/>
              <a:tabLst/>
            </a:pPr>
            <a:r>
              <a:rPr kumimoji="0" lang="hu-HU" sz="1200" b="0" i="0" u="none" strike="noStrike" cap="none" normalizeH="0" baseline="0">
                <a:ln>
                  <a:noFill/>
                </a:ln>
                <a:solidFill>
                  <a:schemeClr val="tx1"/>
                </a:solidFill>
                <a:effectLst/>
                <a:latin typeface="Arial" pitchFamily="34" charset="0"/>
                <a:ea typeface="Calibri" pitchFamily="34" charset="0"/>
                <a:cs typeface="Times New Roman" pitchFamily="18" charset="0"/>
              </a:rPr>
              <a:t>Romlás- és fertőzésveszély főzéskor: leves, főzelék főzése, habarása, újramelegítése. </a:t>
            </a:r>
            <a:br>
              <a:rPr kumimoji="0" lang="hu-HU" sz="1200" b="0" i="0" u="none" strike="noStrike" cap="none" normalizeH="0" baseline="0">
                <a:ln>
                  <a:noFill/>
                </a:ln>
                <a:solidFill>
                  <a:schemeClr val="tx1"/>
                </a:solidFill>
                <a:effectLst/>
                <a:latin typeface="Arial" pitchFamily="34" charset="0"/>
                <a:ea typeface="Calibri" pitchFamily="34" charset="0"/>
                <a:cs typeface="Times New Roman" pitchFamily="18" charset="0"/>
              </a:rPr>
            </a:br>
            <a:r>
              <a:rPr kumimoji="0" lang="hu-HU" sz="1200" b="0" i="1" u="none" strike="noStrike" cap="none" normalizeH="0" baseline="0">
                <a:ln>
                  <a:noFill/>
                </a:ln>
                <a:solidFill>
                  <a:schemeClr val="tx1"/>
                </a:solidFill>
                <a:effectLst/>
                <a:latin typeface="Arial" pitchFamily="34" charset="0"/>
                <a:ea typeface="Calibri" pitchFamily="34" charset="0"/>
                <a:cs typeface="Times New Roman" pitchFamily="18" charset="0"/>
              </a:rPr>
              <a:t>Védekezés</a:t>
            </a:r>
            <a:r>
              <a:rPr kumimoji="0" lang="hu-HU" sz="1200" b="0" i="0" u="none" strike="noStrike" cap="none" normalizeH="0" baseline="0">
                <a:ln>
                  <a:noFill/>
                </a:ln>
                <a:solidFill>
                  <a:schemeClr val="tx1"/>
                </a:solidFill>
                <a:effectLst/>
                <a:latin typeface="Arial" pitchFamily="34" charset="0"/>
                <a:ea typeface="Calibri" pitchFamily="34" charset="0"/>
                <a:cs typeface="Times New Roman" pitchFamily="18" charset="0"/>
              </a:rPr>
              <a:t>: magas hőmérsékleten tartani, hogy elpusztuljanak a mikrobák. </a:t>
            </a:r>
            <a:br>
              <a:rPr kumimoji="0" lang="hu-HU" sz="1200" b="0" i="0" u="none" strike="noStrike" cap="none" normalizeH="0" baseline="0">
                <a:ln>
                  <a:noFill/>
                </a:ln>
                <a:solidFill>
                  <a:schemeClr val="tx1"/>
                </a:solidFill>
                <a:effectLst/>
                <a:latin typeface="Arial" pitchFamily="34" charset="0"/>
                <a:ea typeface="Calibri" pitchFamily="34" charset="0"/>
                <a:cs typeface="Times New Roman" pitchFamily="18" charset="0"/>
              </a:rPr>
            </a:br>
            <a:r>
              <a:rPr kumimoji="0" lang="hu-HU" sz="1200" b="0" i="0" u="none" strike="noStrike" cap="none" normalizeH="0" baseline="0">
                <a:ln>
                  <a:noFill/>
                </a:ln>
                <a:solidFill>
                  <a:schemeClr val="tx1"/>
                </a:solidFill>
                <a:effectLst/>
                <a:latin typeface="Arial" pitchFamily="34" charset="0"/>
                <a:ea typeface="Calibri" pitchFamily="34" charset="0"/>
                <a:cs typeface="Times New Roman" pitchFamily="18" charset="0"/>
              </a:rPr>
              <a:t>Fontos: a hőmérséklet 70 </a:t>
            </a:r>
            <a:r>
              <a:rPr kumimoji="0" lang="hu-HU" sz="1200" b="0" i="0" u="none" strike="noStrike" cap="none" normalizeH="0" baseline="30000">
                <a:ln>
                  <a:noFill/>
                </a:ln>
                <a:solidFill>
                  <a:schemeClr val="tx1"/>
                </a:solidFill>
                <a:effectLst/>
                <a:latin typeface="Arial" pitchFamily="34" charset="0"/>
                <a:ea typeface="Calibri" pitchFamily="34" charset="0"/>
                <a:cs typeface="Times New Roman" pitchFamily="18" charset="0"/>
              </a:rPr>
              <a:t>o</a:t>
            </a:r>
            <a:r>
              <a:rPr kumimoji="0" lang="hu-HU" sz="1200" b="0" i="0" u="none" strike="noStrike" cap="none" normalizeH="0" baseline="0">
                <a:ln>
                  <a:noFill/>
                </a:ln>
                <a:solidFill>
                  <a:schemeClr val="tx1"/>
                </a:solidFill>
                <a:effectLst/>
                <a:latin typeface="Arial" pitchFamily="34" charset="0"/>
                <a:ea typeface="Calibri" pitchFamily="34" charset="0"/>
                <a:cs typeface="Times New Roman" pitchFamily="18" charset="0"/>
              </a:rPr>
              <a:t>C felett legyen, legalább 2 percig.</a:t>
            </a:r>
            <a:endParaRPr kumimoji="0" lang="hu-HU" sz="1800" b="0" i="0" u="none" strike="noStrike" cap="none" normalizeH="0" baseline="0">
              <a:ln>
                <a:noFill/>
              </a:ln>
              <a:solidFill>
                <a:schemeClr val="tx1"/>
              </a:solidFill>
              <a:effectLst/>
              <a:latin typeface="Arial" pitchFamily="34" charset="0"/>
              <a:cs typeface="Arial" pitchFamily="34" charset="0"/>
            </a:endParaRPr>
          </a:p>
        </p:txBody>
      </p:sp>
      <p:grpSp>
        <p:nvGrpSpPr>
          <p:cNvPr id="36" name="Csoportba foglalás 35"/>
          <p:cNvGrpSpPr/>
          <p:nvPr/>
        </p:nvGrpSpPr>
        <p:grpSpPr>
          <a:xfrm>
            <a:off x="327548" y="764274"/>
            <a:ext cx="11944724" cy="2736915"/>
            <a:chOff x="327548" y="764274"/>
            <a:chExt cx="11944724" cy="2736915"/>
          </a:xfrm>
        </p:grpSpPr>
        <p:sp>
          <p:nvSpPr>
            <p:cNvPr id="13" name="Cím 1"/>
            <p:cNvSpPr txBox="1">
              <a:spLocks/>
            </p:cNvSpPr>
            <p:nvPr/>
          </p:nvSpPr>
          <p:spPr>
            <a:xfrm>
              <a:off x="5874751" y="766361"/>
              <a:ext cx="6397521" cy="2734828"/>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hu-HU" sz="2400" b="1" dirty="0">
                  <a:solidFill>
                    <a:schemeClr val="bg2"/>
                  </a:solidFill>
                  <a:latin typeface="Arial" pitchFamily="34" charset="0"/>
                  <a:cs typeface="Arial" pitchFamily="34" charset="0"/>
                </a:rPr>
                <a:t>1. példa: </a:t>
              </a:r>
              <a:r>
                <a:rPr lang="hu-HU" sz="2400" dirty="0">
                  <a:solidFill>
                    <a:schemeClr val="bg1"/>
                  </a:solidFill>
                  <a:latin typeface="Arial" pitchFamily="34" charset="0"/>
                  <a:cs typeface="Arial" pitchFamily="34" charset="0"/>
                </a:rPr>
                <a:t>Idegen anyag az ételben. </a:t>
              </a:r>
              <a:r>
                <a:rPr lang="hu-HU" sz="2400" b="1" dirty="0">
                  <a:solidFill>
                    <a:schemeClr val="bg1"/>
                  </a:solidFill>
                  <a:latin typeface="Arial" pitchFamily="34" charset="0"/>
                  <a:cs typeface="Arial" pitchFamily="34" charset="0"/>
                </a:rPr>
                <a:t/>
              </a:r>
              <a:br>
                <a:rPr lang="hu-HU" sz="2400" b="1"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Az alapanyag </a:t>
              </a:r>
              <a:r>
                <a:rPr lang="hu-HU" sz="2400">
                  <a:solidFill>
                    <a:schemeClr val="bg1"/>
                  </a:solidFill>
                  <a:latin typeface="Arial" pitchFamily="34" charset="0"/>
                  <a:cs typeface="Arial" pitchFamily="34" charset="0"/>
                </a:rPr>
                <a:t>tartalmazhat </a:t>
              </a:r>
              <a:r>
                <a:rPr lang="hu-HU" sz="2400" smtClean="0">
                  <a:solidFill>
                    <a:schemeClr val="bg1"/>
                  </a:solidFill>
                  <a:latin typeface="Arial" pitchFamily="34" charset="0"/>
                  <a:cs typeface="Arial" pitchFamily="34" charset="0"/>
                </a:rPr>
                <a:t>kavicsot</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
              </a:r>
              <a:br>
                <a:rPr lang="hu-HU" sz="2400" smtClean="0">
                  <a:solidFill>
                    <a:schemeClr val="bg1"/>
                  </a:solidFill>
                  <a:latin typeface="Arial" pitchFamily="34" charset="0"/>
                  <a:cs typeface="Arial" pitchFamily="34" charset="0"/>
                </a:rPr>
              </a:br>
              <a:r>
                <a:rPr lang="hu-HU" sz="2400" smtClean="0">
                  <a:solidFill>
                    <a:schemeClr val="bg1"/>
                  </a:solidFill>
                  <a:latin typeface="Arial" pitchFamily="34" charset="0"/>
                  <a:cs typeface="Arial" pitchFamily="34" charset="0"/>
                </a:rPr>
                <a:t>mérgező </a:t>
              </a:r>
              <a:r>
                <a:rPr lang="hu-HU" sz="2400" dirty="0">
                  <a:solidFill>
                    <a:schemeClr val="bg1"/>
                  </a:solidFill>
                  <a:latin typeface="Arial" pitchFamily="34" charset="0"/>
                  <a:cs typeface="Arial" pitchFamily="34" charset="0"/>
                </a:rPr>
                <a:t>magokat, oda nem </a:t>
              </a:r>
              <a:r>
                <a:rPr lang="hu-HU" sz="2400">
                  <a:solidFill>
                    <a:schemeClr val="bg1"/>
                  </a:solidFill>
                  <a:latin typeface="Arial" pitchFamily="34" charset="0"/>
                  <a:cs typeface="Arial" pitchFamily="34" charset="0"/>
                </a:rPr>
                <a:t>illő </a:t>
              </a:r>
              <a:r>
                <a:rPr lang="hu-HU" sz="2400" smtClean="0">
                  <a:solidFill>
                    <a:schemeClr val="bg1"/>
                  </a:solidFill>
                  <a:latin typeface="Arial" pitchFamily="34" charset="0"/>
                  <a:cs typeface="Arial" pitchFamily="34" charset="0"/>
                </a:rPr>
                <a:t>anyagot, </a:t>
              </a:r>
              <a:br>
                <a:rPr lang="hu-HU" sz="2400" smtClean="0">
                  <a:solidFill>
                    <a:schemeClr val="bg1"/>
                  </a:solidFill>
                  <a:latin typeface="Arial" pitchFamily="34" charset="0"/>
                  <a:cs typeface="Arial" pitchFamily="34" charset="0"/>
                </a:rPr>
              </a:br>
              <a:r>
                <a:rPr lang="hu-HU" sz="2400" smtClean="0">
                  <a:solidFill>
                    <a:schemeClr val="bg1"/>
                  </a:solidFill>
                  <a:latin typeface="Arial" pitchFamily="34" charset="0"/>
                  <a:cs typeface="Arial" pitchFamily="34" charset="0"/>
                </a:rPr>
                <a:t>például </a:t>
              </a:r>
              <a:r>
                <a:rPr lang="hu-HU" sz="2400" dirty="0">
                  <a:solidFill>
                    <a:schemeClr val="bg1"/>
                  </a:solidFill>
                  <a:latin typeface="Arial" pitchFamily="34" charset="0"/>
                  <a:cs typeface="Arial" pitchFamily="34" charset="0"/>
                </a:rPr>
                <a:t>szöget</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fadarabot, vagy legyet</a:t>
              </a:r>
              <a:r>
                <a:rPr lang="hu-HU" sz="2400" dirty="0">
                  <a:solidFill>
                    <a:schemeClr val="bg1"/>
                  </a:solidFill>
                  <a:latin typeface="Arial" pitchFamily="34" charset="0"/>
                  <a:cs typeface="Arial" pitchFamily="34" charset="0"/>
                </a:rPr>
                <a:t>. </a:t>
              </a:r>
              <a:endParaRPr lang="hu-HU" sz="2400" b="1" dirty="0">
                <a:solidFill>
                  <a:schemeClr val="bg1"/>
                </a:solidFill>
                <a:latin typeface="Arial" pitchFamily="34" charset="0"/>
                <a:cs typeface="Arial" pitchFamily="34" charset="0"/>
              </a:endParaRPr>
            </a:p>
          </p:txBody>
        </p:sp>
        <p:sp>
          <p:nvSpPr>
            <p:cNvPr id="14" name="Cím 1"/>
            <p:cNvSpPr txBox="1">
              <a:spLocks/>
            </p:cNvSpPr>
            <p:nvPr/>
          </p:nvSpPr>
          <p:spPr>
            <a:xfrm>
              <a:off x="5854888" y="2379076"/>
              <a:ext cx="4476468" cy="855444"/>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hu-HU" sz="2400" b="1" dirty="0">
                  <a:solidFill>
                    <a:schemeClr val="bg2"/>
                  </a:solidFill>
                  <a:latin typeface="Arial" pitchFamily="34" charset="0"/>
                  <a:cs typeface="Arial" pitchFamily="34" charset="0"/>
                </a:rPr>
                <a:t>Védekezés:</a:t>
              </a:r>
              <a:r>
                <a:rPr lang="hu-HU" sz="2400" dirty="0">
                  <a:solidFill>
                    <a:schemeClr val="bg1"/>
                  </a:solidFill>
                  <a:latin typeface="Arial" pitchFamily="34" charset="0"/>
                  <a:cs typeface="Arial" pitchFamily="34" charset="0"/>
                </a:rPr>
                <a:t> ellenőrzés, válogatás felhasználás előtt.</a:t>
              </a:r>
            </a:p>
          </p:txBody>
        </p:sp>
        <p:grpSp>
          <p:nvGrpSpPr>
            <p:cNvPr id="35" name="Csoportba foglalás 34"/>
            <p:cNvGrpSpPr/>
            <p:nvPr/>
          </p:nvGrpSpPr>
          <p:grpSpPr>
            <a:xfrm>
              <a:off x="327548" y="764274"/>
              <a:ext cx="5365639" cy="2251881"/>
              <a:chOff x="354843" y="1733265"/>
              <a:chExt cx="5365639" cy="2251881"/>
            </a:xfrm>
          </p:grpSpPr>
          <p:pic>
            <p:nvPicPr>
              <p:cNvPr id="16" name="Kép 15" descr="screw_in_the_cornbread2.jpg"/>
              <p:cNvPicPr/>
              <p:nvPr/>
            </p:nvPicPr>
            <p:blipFill rotWithShape="1">
              <a:blip r:embed="rId3" cstate="print"/>
              <a:srcRect l="27528" r="6094"/>
              <a:stretch/>
            </p:blipFill>
            <p:spPr bwMode="auto">
              <a:xfrm>
                <a:off x="354843" y="1885949"/>
                <a:ext cx="2156346" cy="2099197"/>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xmlns=""/>
                </a:ext>
              </a:extLst>
            </p:spPr>
          </p:pic>
          <p:pic>
            <p:nvPicPr>
              <p:cNvPr id="17" name="Kép 16" descr="légy.jpg"/>
              <p:cNvPicPr/>
              <p:nvPr/>
            </p:nvPicPr>
            <p:blipFill>
              <a:blip r:embed="rId4" cstate="print"/>
              <a:srcRect l="15763" r="3401"/>
              <a:stretch>
                <a:fillRect/>
              </a:stretch>
            </p:blipFill>
            <p:spPr>
              <a:xfrm>
                <a:off x="3002506" y="1883391"/>
                <a:ext cx="2579427" cy="2060812"/>
              </a:xfrm>
              <a:prstGeom prst="rect">
                <a:avLst/>
              </a:prstGeom>
              <a:ln>
                <a:noFill/>
              </a:ln>
              <a:effectLst>
                <a:outerShdw blurRad="292100" dist="139700" dir="2700000" algn="tl" rotWithShape="0">
                  <a:srgbClr val="333333">
                    <a:alpha val="65000"/>
                  </a:srgbClr>
                </a:outerShdw>
              </a:effectLst>
            </p:spPr>
          </p:pic>
          <p:pic>
            <p:nvPicPr>
              <p:cNvPr id="29" name="Kép 28" descr="1178px-Ambox_warning_pn.svg.png"/>
              <p:cNvPicPr>
                <a:picLocks noChangeAspect="1"/>
              </p:cNvPicPr>
              <p:nvPr/>
            </p:nvPicPr>
            <p:blipFill>
              <a:blip r:embed="rId5"/>
              <a:stretch>
                <a:fillRect/>
              </a:stretch>
            </p:blipFill>
            <p:spPr>
              <a:xfrm>
                <a:off x="2020077" y="1733265"/>
                <a:ext cx="722918" cy="627797"/>
              </a:xfrm>
              <a:prstGeom prst="rect">
                <a:avLst/>
              </a:prstGeom>
            </p:spPr>
          </p:pic>
          <p:pic>
            <p:nvPicPr>
              <p:cNvPr id="30" name="Kép 29" descr="1178px-Ambox_warning_pn.svg.png"/>
              <p:cNvPicPr>
                <a:picLocks noChangeAspect="1"/>
              </p:cNvPicPr>
              <p:nvPr/>
            </p:nvPicPr>
            <p:blipFill>
              <a:blip r:embed="rId5"/>
              <a:stretch>
                <a:fillRect/>
              </a:stretch>
            </p:blipFill>
            <p:spPr>
              <a:xfrm>
                <a:off x="4997564" y="1735539"/>
                <a:ext cx="722918" cy="627797"/>
              </a:xfrm>
              <a:prstGeom prst="rect">
                <a:avLst/>
              </a:prstGeom>
            </p:spPr>
          </p:pic>
        </p:grpSp>
      </p:grpSp>
      <p:grpSp>
        <p:nvGrpSpPr>
          <p:cNvPr id="38" name="Csoportba foglalás 37"/>
          <p:cNvGrpSpPr/>
          <p:nvPr/>
        </p:nvGrpSpPr>
        <p:grpSpPr>
          <a:xfrm>
            <a:off x="0" y="3698686"/>
            <a:ext cx="11629510" cy="2654344"/>
            <a:chOff x="81888" y="4053528"/>
            <a:chExt cx="11629510" cy="2654344"/>
          </a:xfrm>
        </p:grpSpPr>
        <p:sp>
          <p:nvSpPr>
            <p:cNvPr id="15" name="Cím 1"/>
            <p:cNvSpPr txBox="1">
              <a:spLocks/>
            </p:cNvSpPr>
            <p:nvPr/>
          </p:nvSpPr>
          <p:spPr>
            <a:xfrm>
              <a:off x="5979337" y="4453296"/>
              <a:ext cx="5732061" cy="95163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a:r>
                <a:rPr lang="hu-HU" sz="2400" b="1" dirty="0">
                  <a:solidFill>
                    <a:schemeClr val="bg2"/>
                  </a:solidFill>
                  <a:latin typeface="Arial" pitchFamily="34" charset="0"/>
                  <a:cs typeface="Arial" pitchFamily="34" charset="0"/>
                </a:rPr>
                <a:t>2. példa: </a:t>
              </a:r>
              <a:r>
                <a:rPr lang="hu-HU" sz="2400" dirty="0">
                  <a:solidFill>
                    <a:schemeClr val="bg1"/>
                  </a:solidFill>
                  <a:latin typeface="Arial" pitchFamily="34" charset="0"/>
                  <a:cs typeface="Arial" pitchFamily="34" charset="0"/>
                </a:rPr>
                <a:t>Romlás veszélye tároláskor</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Í</a:t>
              </a:r>
            </a:p>
            <a:p>
              <a:pPr lvl="0"/>
              <a:r>
                <a:rPr lang="hu-HU" sz="2400" smtClean="0">
                  <a:solidFill>
                    <a:schemeClr val="bg1"/>
                  </a:solidFill>
                  <a:latin typeface="Arial" pitchFamily="34" charset="0"/>
                  <a:cs typeface="Arial" pitchFamily="34" charset="0"/>
                </a:rPr>
                <a:t>A hús </a:t>
              </a:r>
              <a:r>
                <a:rPr lang="hu-HU" sz="2400">
                  <a:solidFill>
                    <a:schemeClr val="bg1"/>
                  </a:solidFill>
                  <a:latin typeface="Arial" pitchFamily="34" charset="0"/>
                  <a:cs typeface="Arial" pitchFamily="34" charset="0"/>
                </a:rPr>
                <a:t>tárolása </a:t>
              </a:r>
              <a:r>
                <a:rPr lang="hu-HU" sz="2400" smtClean="0">
                  <a:solidFill>
                    <a:schemeClr val="bg1"/>
                  </a:solidFill>
                  <a:latin typeface="Arial" pitchFamily="34" charset="0"/>
                  <a:cs typeface="Arial" pitchFamily="34" charset="0"/>
                </a:rPr>
                <a:t>közben elszaporodhatnak </a:t>
              </a:r>
              <a:r>
                <a:rPr lang="hu-HU" sz="2400" dirty="0">
                  <a:solidFill>
                    <a:schemeClr val="bg1"/>
                  </a:solidFill>
                  <a:latin typeface="Arial" pitchFamily="34" charset="0"/>
                  <a:cs typeface="Arial" pitchFamily="34" charset="0"/>
                </a:rPr>
                <a:t>a káros mikrobák</a:t>
              </a:r>
              <a:r>
                <a:rPr lang="hu-HU" sz="2800" dirty="0">
                  <a:solidFill>
                    <a:schemeClr val="bg1"/>
                  </a:solidFill>
                  <a:latin typeface="Arial" pitchFamily="34" charset="0"/>
                  <a:cs typeface="Arial" pitchFamily="34" charset="0"/>
                </a:rPr>
                <a:t>. </a:t>
              </a:r>
              <a:r>
                <a:rPr lang="hu-HU" sz="2800" b="1" dirty="0">
                  <a:solidFill>
                    <a:schemeClr val="bg1"/>
                  </a:solidFill>
                  <a:latin typeface="Arial" pitchFamily="34" charset="0"/>
                  <a:cs typeface="Arial" pitchFamily="34" charset="0"/>
                </a:rPr>
                <a:t/>
              </a:r>
              <a:br>
                <a:rPr lang="hu-HU" sz="2800" b="1" dirty="0">
                  <a:solidFill>
                    <a:schemeClr val="bg1"/>
                  </a:solidFill>
                  <a:latin typeface="Arial" pitchFamily="34" charset="0"/>
                  <a:cs typeface="Arial" pitchFamily="34" charset="0"/>
                </a:rPr>
              </a:br>
              <a:r>
                <a:rPr lang="hu-HU" sz="2400" b="1" dirty="0">
                  <a:solidFill>
                    <a:schemeClr val="bg2"/>
                  </a:solidFill>
                  <a:latin typeface="Arial" pitchFamily="34" charset="0"/>
                  <a:cs typeface="Arial" pitchFamily="34" charset="0"/>
                </a:rPr>
                <a:t>Védekezés</a:t>
              </a:r>
              <a:r>
                <a:rPr lang="hu-HU" sz="2400" b="1">
                  <a:solidFill>
                    <a:schemeClr val="bg2"/>
                  </a:solidFill>
                  <a:latin typeface="Arial" pitchFamily="34" charset="0"/>
                  <a:cs typeface="Arial" pitchFamily="34" charset="0"/>
                </a:rPr>
                <a:t>: </a:t>
              </a:r>
              <a:r>
                <a:rPr lang="hu-HU" sz="2400" smtClean="0">
                  <a:solidFill>
                    <a:schemeClr val="bg1"/>
                  </a:solidFill>
                  <a:latin typeface="Arial" pitchFamily="34" charset="0"/>
                  <a:cs typeface="Arial" pitchFamily="34" charset="0"/>
                </a:rPr>
                <a:t>az étel azonnali felhasz-nálása </a:t>
              </a:r>
              <a:r>
                <a:rPr lang="hu-HU" sz="2400" dirty="0">
                  <a:solidFill>
                    <a:schemeClr val="bg1"/>
                  </a:solidFill>
                  <a:latin typeface="Arial" pitchFamily="34" charset="0"/>
                  <a:cs typeface="Arial" pitchFamily="34" charset="0"/>
                </a:rPr>
                <a:t>vagy </a:t>
              </a:r>
              <a:r>
                <a:rPr lang="hu-HU" sz="2400">
                  <a:solidFill>
                    <a:schemeClr val="bg1"/>
                  </a:solidFill>
                  <a:latin typeface="Arial" pitchFamily="34" charset="0"/>
                  <a:cs typeface="Arial" pitchFamily="34" charset="0"/>
                </a:rPr>
                <a:t>hűtőszekrényben </a:t>
              </a:r>
              <a:r>
                <a:rPr lang="hu-HU" sz="2400" smtClean="0">
                  <a:solidFill>
                    <a:schemeClr val="bg1"/>
                  </a:solidFill>
                  <a:latin typeface="Arial" pitchFamily="34" charset="0"/>
                  <a:cs typeface="Arial" pitchFamily="34" charset="0"/>
                </a:rPr>
                <a:t>tárolása. </a:t>
              </a:r>
              <a:endParaRPr lang="hu-HU" sz="2800" dirty="0">
                <a:solidFill>
                  <a:schemeClr val="bg1"/>
                </a:solidFill>
                <a:latin typeface="Arial" pitchFamily="34" charset="0"/>
                <a:cs typeface="Arial" pitchFamily="34" charset="0"/>
              </a:endParaRPr>
            </a:p>
            <a:p>
              <a:pPr lvl="0"/>
              <a:endParaRPr lang="hu-HU" sz="2800" b="1" dirty="0">
                <a:solidFill>
                  <a:schemeClr val="bg1"/>
                </a:solidFill>
                <a:latin typeface="Arial" pitchFamily="34" charset="0"/>
                <a:cs typeface="Arial" pitchFamily="34" charset="0"/>
              </a:endParaRPr>
            </a:p>
          </p:txBody>
        </p:sp>
        <p:grpSp>
          <p:nvGrpSpPr>
            <p:cNvPr id="37" name="Csoportba foglalás 36"/>
            <p:cNvGrpSpPr/>
            <p:nvPr/>
          </p:nvGrpSpPr>
          <p:grpSpPr>
            <a:xfrm>
              <a:off x="81888" y="4053528"/>
              <a:ext cx="5620246" cy="2654344"/>
              <a:chOff x="81888" y="4053528"/>
              <a:chExt cx="5620246" cy="2654344"/>
            </a:xfrm>
          </p:grpSpPr>
          <p:pic>
            <p:nvPicPr>
              <p:cNvPr id="18" name="Kép 17" descr="360_F_266127187_xs2xVLtJq4ruhIQj9dteC9codGBC2p2q.jpg"/>
              <p:cNvPicPr>
                <a:picLocks noChangeAspect="1"/>
              </p:cNvPicPr>
              <p:nvPr/>
            </p:nvPicPr>
            <p:blipFill>
              <a:blip r:embed="rId6">
                <a:clrChange>
                  <a:clrFrom>
                    <a:srgbClr val="FBFAFF"/>
                  </a:clrFrom>
                  <a:clrTo>
                    <a:srgbClr val="FBFAFF">
                      <a:alpha val="0"/>
                    </a:srgbClr>
                  </a:clrTo>
                </a:clrChange>
              </a:blip>
              <a:srcRect r="15453"/>
              <a:stretch>
                <a:fillRect/>
              </a:stretch>
            </p:blipFill>
            <p:spPr>
              <a:xfrm>
                <a:off x="81888" y="4192182"/>
                <a:ext cx="2606722" cy="2515690"/>
              </a:xfrm>
              <a:prstGeom prst="rect">
                <a:avLst/>
              </a:prstGeom>
            </p:spPr>
          </p:pic>
          <p:pic>
            <p:nvPicPr>
              <p:cNvPr id="21" name="Kép 20" descr="a51c69ee571d273371c311d9ea6dd2e1.png"/>
              <p:cNvPicPr>
                <a:picLocks noChangeAspect="1"/>
              </p:cNvPicPr>
              <p:nvPr/>
            </p:nvPicPr>
            <p:blipFill>
              <a:blip r:embed="rId7"/>
              <a:srcRect t="20199" b="8558"/>
              <a:stretch>
                <a:fillRect/>
              </a:stretch>
            </p:blipFill>
            <p:spPr>
              <a:xfrm>
                <a:off x="3058803" y="4271748"/>
                <a:ext cx="2436697" cy="2169994"/>
              </a:xfrm>
              <a:prstGeom prst="rect">
                <a:avLst/>
              </a:prstGeom>
              <a:ln>
                <a:noFill/>
              </a:ln>
              <a:effectLst>
                <a:outerShdw blurRad="292100" dist="139700" dir="2700000" algn="tl" rotWithShape="0">
                  <a:srgbClr val="333333">
                    <a:alpha val="65000"/>
                  </a:srgbClr>
                </a:outerShdw>
              </a:effectLst>
            </p:spPr>
          </p:pic>
          <p:sp>
            <p:nvSpPr>
              <p:cNvPr id="22" name="Szaggatott nyíl jobbra 21"/>
              <p:cNvSpPr/>
              <p:nvPr/>
            </p:nvSpPr>
            <p:spPr>
              <a:xfrm>
                <a:off x="2224588" y="5666096"/>
                <a:ext cx="900750" cy="543637"/>
              </a:xfrm>
              <a:prstGeom prst="stripedRightArrow">
                <a:avLst/>
              </a:prstGeom>
              <a:solidFill>
                <a:schemeClr val="bg2">
                  <a:lumMod val="40000"/>
                  <a:lumOff val="60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b="1" dirty="0">
                  <a:solidFill>
                    <a:schemeClr val="bg2"/>
                  </a:solidFill>
                </a:endParaRPr>
              </a:p>
            </p:txBody>
          </p:sp>
          <p:pic>
            <p:nvPicPr>
              <p:cNvPr id="31" name="Kép 30" descr="1178px-Ambox_warning_pn.svg.png"/>
              <p:cNvPicPr>
                <a:picLocks noChangeAspect="1"/>
              </p:cNvPicPr>
              <p:nvPr/>
            </p:nvPicPr>
            <p:blipFill>
              <a:blip r:embed="rId5"/>
              <a:stretch>
                <a:fillRect/>
              </a:stretch>
            </p:blipFill>
            <p:spPr>
              <a:xfrm>
                <a:off x="2006430" y="4094329"/>
                <a:ext cx="722918" cy="627797"/>
              </a:xfrm>
              <a:prstGeom prst="rect">
                <a:avLst/>
              </a:prstGeom>
            </p:spPr>
          </p:pic>
          <p:pic>
            <p:nvPicPr>
              <p:cNvPr id="33" name="Kép 32" descr="Green-Shield-Resized.png"/>
              <p:cNvPicPr>
                <a:picLocks noChangeAspect="1"/>
              </p:cNvPicPr>
              <p:nvPr/>
            </p:nvPicPr>
            <p:blipFill>
              <a:blip r:embed="rId8"/>
              <a:stretch>
                <a:fillRect/>
              </a:stretch>
            </p:blipFill>
            <p:spPr>
              <a:xfrm>
                <a:off x="5131663" y="4053528"/>
                <a:ext cx="570471" cy="709541"/>
              </a:xfrm>
              <a:prstGeom prst="rect">
                <a:avLst/>
              </a:prstGeom>
            </p:spPr>
          </p:pic>
        </p:grpSp>
      </p:grpSp>
      <p:sp>
        <p:nvSpPr>
          <p:cNvPr id="19" name="Téglalap 18"/>
          <p:cNvSpPr/>
          <p:nvPr/>
        </p:nvSpPr>
        <p:spPr>
          <a:xfrm>
            <a:off x="218363" y="3107856"/>
            <a:ext cx="5800298"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Fém csavar és légy az ételben</a:t>
            </a:r>
          </a:p>
        </p:txBody>
      </p:sp>
      <p:sp>
        <p:nvSpPr>
          <p:cNvPr id="20" name="Téglalap 19"/>
          <p:cNvSpPr/>
          <p:nvPr/>
        </p:nvSpPr>
        <p:spPr>
          <a:xfrm>
            <a:off x="234285" y="6348706"/>
            <a:ext cx="5800298" cy="400110"/>
          </a:xfrm>
          <a:prstGeom prst="rect">
            <a:avLst/>
          </a:prstGeom>
        </p:spPr>
        <p:txBody>
          <a:bodyPr wrap="square">
            <a:spAutoFit/>
          </a:bodyPr>
          <a:lstStyle/>
          <a:p>
            <a:pPr algn="ctr"/>
            <a:r>
              <a:rPr lang="hu-HU" sz="2000" b="1">
                <a:solidFill>
                  <a:schemeClr val="bg2"/>
                </a:solidFill>
                <a:latin typeface="Arial" panose="020B0604020202020204" pitchFamily="34" charset="0"/>
                <a:cs typeface="Arial" panose="020B0604020202020204" pitchFamily="34" charset="0"/>
              </a:rPr>
              <a:t>A </a:t>
            </a:r>
            <a:r>
              <a:rPr lang="hu-HU" sz="2000" b="1" smtClean="0">
                <a:solidFill>
                  <a:schemeClr val="bg2"/>
                </a:solidFill>
                <a:latin typeface="Arial" panose="020B0604020202020204" pitchFamily="34" charset="0"/>
                <a:cs typeface="Arial" panose="020B0604020202020204" pitchFamily="34" charset="0"/>
              </a:rPr>
              <a:t>hús romlása ellen </a:t>
            </a:r>
            <a:r>
              <a:rPr lang="hu-HU" sz="2000" b="1" dirty="0">
                <a:solidFill>
                  <a:schemeClr val="bg2"/>
                </a:solidFill>
                <a:latin typeface="Arial" panose="020B0604020202020204" pitchFamily="34" charset="0"/>
                <a:cs typeface="Arial" panose="020B0604020202020204" pitchFamily="34" charset="0"/>
              </a:rPr>
              <a:t>hűtéssel védekezhetünk</a:t>
            </a:r>
          </a:p>
        </p:txBody>
      </p:sp>
    </p:spTree>
    <p:extLst>
      <p:ext uri="{BB962C8B-B14F-4D97-AF65-F5344CB8AC3E}">
        <p14:creationId xmlns:p14="http://schemas.microsoft.com/office/powerpoint/2010/main" xmlns="" val="438416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ím 1"/>
          <p:cNvSpPr txBox="1">
            <a:spLocks/>
          </p:cNvSpPr>
          <p:nvPr/>
        </p:nvSpPr>
        <p:spPr>
          <a:xfrm>
            <a:off x="7333396" y="476463"/>
            <a:ext cx="4858604" cy="2438588"/>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hu-HU" sz="2400" b="1" dirty="0">
                <a:solidFill>
                  <a:schemeClr val="bg2"/>
                </a:solidFill>
                <a:latin typeface="Arial" pitchFamily="34" charset="0"/>
                <a:cs typeface="Arial" pitchFamily="34" charset="0"/>
              </a:rPr>
              <a:t>3. példa: </a:t>
            </a:r>
            <a:r>
              <a:rPr lang="hu-HU" sz="2400" dirty="0">
                <a:solidFill>
                  <a:schemeClr val="bg1"/>
                </a:solidFill>
                <a:latin typeface="Arial" pitchFamily="34" charset="0"/>
                <a:cs typeface="Arial" pitchFamily="34" charset="0"/>
              </a:rPr>
              <a:t>Fertőző mikrobák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vagy tisztítószerek maradhatnak mosogatáskor az edényen. </a:t>
            </a:r>
            <a:br>
              <a:rPr lang="hu-HU" sz="2400" dirty="0">
                <a:solidFill>
                  <a:schemeClr val="bg1"/>
                </a:solidFill>
                <a:latin typeface="Arial" pitchFamily="34" charset="0"/>
                <a:cs typeface="Arial" pitchFamily="34" charset="0"/>
              </a:rPr>
            </a:br>
            <a:r>
              <a:rPr lang="hu-HU" sz="2400" b="1" dirty="0">
                <a:solidFill>
                  <a:schemeClr val="bg2"/>
                </a:solidFill>
                <a:latin typeface="Arial" pitchFamily="34" charset="0"/>
                <a:cs typeface="Arial" pitchFamily="34" charset="0"/>
              </a:rPr>
              <a:t>Védekezés:</a:t>
            </a:r>
            <a:r>
              <a:rPr lang="hu-HU" sz="2400" dirty="0">
                <a:solidFill>
                  <a:schemeClr val="bg1"/>
                </a:solidFill>
                <a:latin typeface="Arial" pitchFamily="34" charset="0"/>
                <a:cs typeface="Arial" pitchFamily="34" charset="0"/>
              </a:rPr>
              <a:t> alapos és szabályos mosogatás, öblítés, ellenőrzés.</a:t>
            </a:r>
          </a:p>
          <a:p>
            <a:r>
              <a:rPr lang="hu-HU" sz="2400" b="1" dirty="0">
                <a:solidFill>
                  <a:schemeClr val="bg2"/>
                </a:solidFill>
                <a:latin typeface="Arial" pitchFamily="34" charset="0"/>
                <a:cs typeface="Arial" pitchFamily="34" charset="0"/>
              </a:rPr>
              <a:t>Fontos: </a:t>
            </a:r>
            <a:r>
              <a:rPr lang="hu-HU" sz="2400" dirty="0">
                <a:solidFill>
                  <a:schemeClr val="bg1"/>
                </a:solidFill>
                <a:latin typeface="Arial" pitchFamily="34" charset="0"/>
                <a:cs typeface="Arial" pitchFamily="34" charset="0"/>
              </a:rPr>
              <a:t>3 fázisú mosogatás!</a:t>
            </a:r>
          </a:p>
        </p:txBody>
      </p:sp>
      <p:grpSp>
        <p:nvGrpSpPr>
          <p:cNvPr id="24" name="Csoportba foglalás 23"/>
          <p:cNvGrpSpPr/>
          <p:nvPr/>
        </p:nvGrpSpPr>
        <p:grpSpPr>
          <a:xfrm>
            <a:off x="560995" y="497563"/>
            <a:ext cx="6537638" cy="2500667"/>
            <a:chOff x="327546" y="1153076"/>
            <a:chExt cx="6537638" cy="2500667"/>
          </a:xfrm>
        </p:grpSpPr>
        <p:pic>
          <p:nvPicPr>
            <p:cNvPr id="8" name="Kép 7" descr="unnamed.jpg"/>
            <p:cNvPicPr>
              <a:picLocks noChangeAspect="1"/>
            </p:cNvPicPr>
            <p:nvPr/>
          </p:nvPicPr>
          <p:blipFill>
            <a:blip r:embed="rId3"/>
            <a:srcRect t="-148" r="16762"/>
            <a:stretch>
              <a:fillRect/>
            </a:stretch>
          </p:blipFill>
          <p:spPr>
            <a:xfrm>
              <a:off x="327546" y="1160059"/>
              <a:ext cx="3084394" cy="2181646"/>
            </a:xfrm>
            <a:prstGeom prst="rect">
              <a:avLst/>
            </a:prstGeom>
            <a:ln>
              <a:noFill/>
            </a:ln>
            <a:effectLst>
              <a:outerShdw blurRad="292100" dist="139700" dir="2700000" algn="tl" rotWithShape="0">
                <a:srgbClr val="333333">
                  <a:alpha val="65000"/>
                </a:srgbClr>
              </a:outerShdw>
            </a:effectLst>
          </p:spPr>
        </p:pic>
        <p:sp>
          <p:nvSpPr>
            <p:cNvPr id="15" name="Téglalap 14"/>
            <p:cNvSpPr/>
            <p:nvPr/>
          </p:nvSpPr>
          <p:spPr>
            <a:xfrm>
              <a:off x="3611810" y="1153076"/>
              <a:ext cx="3253374" cy="1508105"/>
            </a:xfrm>
            <a:prstGeom prst="rect">
              <a:avLst/>
            </a:prstGeom>
            <a:ln>
              <a:solidFill>
                <a:schemeClr val="bg2"/>
              </a:solidFill>
              <a:prstDash val="lgDashDot"/>
            </a:ln>
          </p:spPr>
          <p:txBody>
            <a:bodyPr wrap="square">
              <a:spAutoFit/>
            </a:bodyPr>
            <a:lstStyle/>
            <a:p>
              <a:r>
                <a:rPr lang="hu-HU" b="1" dirty="0">
                  <a:solidFill>
                    <a:schemeClr val="bg2"/>
                  </a:solidFill>
                  <a:latin typeface="Arial" panose="020B0604020202020204" pitchFamily="34" charset="0"/>
                  <a:cs typeface="Arial" panose="020B0604020202020204" pitchFamily="34" charset="0"/>
                </a:rPr>
                <a:t>	A mikrobák</a:t>
              </a:r>
              <a:r>
                <a:rPr lang="hu-HU" dirty="0">
                  <a:solidFill>
                    <a:schemeClr val="bg1"/>
                  </a:solidFill>
                  <a:latin typeface="Arial" panose="020B0604020202020204" pitchFamily="34" charset="0"/>
                  <a:cs typeface="Arial" panose="020B0604020202020204" pitchFamily="34" charset="0"/>
                </a:rPr>
                <a:t> szabad szemmel nem látható apró élőlények. Ilyenek </a:t>
              </a:r>
              <a:r>
                <a:rPr lang="hu-HU">
                  <a:solidFill>
                    <a:schemeClr val="bg1"/>
                  </a:solidFill>
                  <a:latin typeface="Arial" panose="020B0604020202020204" pitchFamily="34" charset="0"/>
                  <a:cs typeface="Arial" panose="020B0604020202020204" pitchFamily="34" charset="0"/>
                </a:rPr>
                <a:t>a </a:t>
              </a:r>
              <a:r>
                <a:rPr lang="hu-HU" smtClean="0">
                  <a:solidFill>
                    <a:schemeClr val="bg1"/>
                  </a:solidFill>
                  <a:latin typeface="Arial" panose="020B0604020202020204" pitchFamily="34" charset="0"/>
                  <a:cs typeface="Arial" panose="020B0604020202020204" pitchFamily="34" charset="0"/>
                </a:rPr>
                <a:t>baktériu-mok </a:t>
              </a:r>
              <a:r>
                <a:rPr lang="hu-HU" dirty="0">
                  <a:solidFill>
                    <a:schemeClr val="bg1"/>
                  </a:solidFill>
                  <a:latin typeface="Arial" panose="020B0604020202020204" pitchFamily="34" charset="0"/>
                  <a:cs typeface="Arial" panose="020B0604020202020204" pitchFamily="34" charset="0"/>
                </a:rPr>
                <a:t>és a penészgombák</a:t>
              </a:r>
              <a:r>
                <a:rPr lang="hu-HU">
                  <a:solidFill>
                    <a:schemeClr val="bg1"/>
                  </a:solidFill>
                  <a:latin typeface="Arial" panose="020B0604020202020204" pitchFamily="34" charset="0"/>
                  <a:cs typeface="Arial" panose="020B0604020202020204" pitchFamily="34" charset="0"/>
                </a:rPr>
                <a:t>. </a:t>
              </a:r>
              <a:r>
                <a:rPr lang="hu-HU" smtClean="0">
                  <a:solidFill>
                    <a:schemeClr val="bg1"/>
                  </a:solidFill>
                  <a:latin typeface="Arial" panose="020B0604020202020204" pitchFamily="34" charset="0"/>
                  <a:cs typeface="Arial" panose="020B0604020202020204" pitchFamily="34" charset="0"/>
                </a:rPr>
                <a:t>Betegséget okozhatnak</a:t>
              </a:r>
              <a:r>
                <a:rPr lang="hu-HU" sz="2000" smtClean="0">
                  <a:solidFill>
                    <a:schemeClr val="bg1"/>
                  </a:solidFill>
                  <a:latin typeface="Arial" panose="020B0604020202020204" pitchFamily="34" charset="0"/>
                  <a:cs typeface="Arial" panose="020B0604020202020204" pitchFamily="34" charset="0"/>
                </a:rPr>
                <a:t>.</a:t>
              </a:r>
              <a:endParaRPr lang="hu-HU" dirty="0">
                <a:solidFill>
                  <a:schemeClr val="bg1"/>
                </a:solidFill>
                <a:latin typeface="Arial" panose="020B0604020202020204" pitchFamily="34" charset="0"/>
                <a:cs typeface="Arial" panose="020B0604020202020204" pitchFamily="34" charset="0"/>
              </a:endParaRPr>
            </a:p>
          </p:txBody>
        </p:sp>
        <p:pic>
          <p:nvPicPr>
            <p:cNvPr id="17" name="Kép 16" descr="unnamed (1).png"/>
            <p:cNvPicPr>
              <a:picLocks noChangeAspect="1"/>
            </p:cNvPicPr>
            <p:nvPr/>
          </p:nvPicPr>
          <p:blipFill>
            <a:blip r:embed="rId4"/>
            <a:stretch>
              <a:fillRect/>
            </a:stretch>
          </p:blipFill>
          <p:spPr>
            <a:xfrm rot="19929394">
              <a:off x="1388183" y="1856935"/>
              <a:ext cx="2389593" cy="1796808"/>
            </a:xfrm>
            <a:prstGeom prst="rect">
              <a:avLst/>
            </a:prstGeom>
          </p:spPr>
        </p:pic>
      </p:grpSp>
      <p:pic>
        <p:nvPicPr>
          <p:cNvPr id="30" name="Kép 29" descr="1178px-Ambox_warning_pn.svg.png"/>
          <p:cNvPicPr>
            <a:picLocks noChangeAspect="1"/>
          </p:cNvPicPr>
          <p:nvPr/>
        </p:nvPicPr>
        <p:blipFill>
          <a:blip r:embed="rId5"/>
          <a:stretch>
            <a:fillRect/>
          </a:stretch>
        </p:blipFill>
        <p:spPr>
          <a:xfrm>
            <a:off x="2907182" y="450375"/>
            <a:ext cx="722918" cy="627797"/>
          </a:xfrm>
          <a:prstGeom prst="rect">
            <a:avLst/>
          </a:prstGeom>
        </p:spPr>
      </p:pic>
      <p:grpSp>
        <p:nvGrpSpPr>
          <p:cNvPr id="35" name="Csoportba foglalás 34"/>
          <p:cNvGrpSpPr/>
          <p:nvPr/>
        </p:nvGrpSpPr>
        <p:grpSpPr>
          <a:xfrm>
            <a:off x="327547" y="3427677"/>
            <a:ext cx="11448503" cy="2631931"/>
            <a:chOff x="682386" y="3523208"/>
            <a:chExt cx="11448503" cy="2631931"/>
          </a:xfrm>
        </p:grpSpPr>
        <p:sp>
          <p:nvSpPr>
            <p:cNvPr id="13" name="Cím 1"/>
            <p:cNvSpPr txBox="1">
              <a:spLocks/>
            </p:cNvSpPr>
            <p:nvPr/>
          </p:nvSpPr>
          <p:spPr>
            <a:xfrm>
              <a:off x="7709014" y="3523208"/>
              <a:ext cx="4421875" cy="953255"/>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hu-HU" sz="2400" b="1" dirty="0">
                  <a:solidFill>
                    <a:schemeClr val="bg2"/>
                  </a:solidFill>
                  <a:latin typeface="Arial" pitchFamily="34" charset="0"/>
                  <a:cs typeface="Arial" pitchFamily="34" charset="0"/>
                </a:rPr>
                <a:t>4. példa:</a:t>
              </a:r>
            </a:p>
            <a:p>
              <a:r>
                <a:rPr lang="hu-HU" sz="2400" dirty="0">
                  <a:solidFill>
                    <a:schemeClr val="bg1"/>
                  </a:solidFill>
                  <a:latin typeface="Arial" pitchFamily="34" charset="0"/>
                  <a:cs typeface="Arial" pitchFamily="34" charset="0"/>
                </a:rPr>
                <a:t>A dolgozó testéről, </a:t>
              </a:r>
              <a:r>
                <a:rPr lang="hu-HU" sz="2400">
                  <a:solidFill>
                    <a:schemeClr val="bg1"/>
                  </a:solidFill>
                  <a:latin typeface="Arial" pitchFamily="34" charset="0"/>
                  <a:cs typeface="Arial" pitchFamily="34" charset="0"/>
                </a:rPr>
                <a:t>ruhájáról </a:t>
              </a:r>
              <a:r>
                <a:rPr lang="hu-HU" sz="2400" smtClean="0">
                  <a:solidFill>
                    <a:schemeClr val="bg1"/>
                  </a:solidFill>
                  <a:latin typeface="Arial" pitchFamily="34" charset="0"/>
                  <a:cs typeface="Arial" pitchFamily="34" charset="0"/>
                </a:rPr>
                <a:t>l </a:t>
              </a:r>
              <a:r>
                <a:rPr lang="hu-HU" sz="2400" dirty="0">
                  <a:solidFill>
                    <a:schemeClr val="bg1"/>
                  </a:solidFill>
                  <a:latin typeface="Arial" pitchFamily="34" charset="0"/>
                  <a:cs typeface="Arial" pitchFamily="34" charset="0"/>
                </a:rPr>
                <a:t>idegen anyag, vagy fertőző </a:t>
              </a:r>
              <a:r>
                <a:rPr lang="hu-HU" sz="2400">
                  <a:solidFill>
                    <a:schemeClr val="bg1"/>
                  </a:solidFill>
                  <a:latin typeface="Arial" pitchFamily="34" charset="0"/>
                  <a:cs typeface="Arial" pitchFamily="34" charset="0"/>
                </a:rPr>
                <a:t>mikroba </a:t>
              </a:r>
              <a:r>
                <a:rPr lang="hu-HU" sz="2400" smtClean="0">
                  <a:solidFill>
                    <a:schemeClr val="bg1"/>
                  </a:solidFill>
                  <a:latin typeface="Arial" pitchFamily="34" charset="0"/>
                  <a:cs typeface="Arial" pitchFamily="34" charset="0"/>
                </a:rPr>
                <a:t>kerülhet az </a:t>
              </a:r>
              <a:r>
                <a:rPr lang="hu-HU" sz="2400" dirty="0">
                  <a:solidFill>
                    <a:schemeClr val="bg1"/>
                  </a:solidFill>
                  <a:latin typeface="Arial" pitchFamily="34" charset="0"/>
                  <a:cs typeface="Arial" pitchFamily="34" charset="0"/>
                </a:rPr>
                <a:t>ételbe. </a:t>
              </a:r>
              <a:br>
                <a:rPr lang="hu-HU" sz="2400" dirty="0">
                  <a:solidFill>
                    <a:schemeClr val="bg1"/>
                  </a:solidFill>
                  <a:latin typeface="Arial" pitchFamily="34" charset="0"/>
                  <a:cs typeface="Arial" pitchFamily="34" charset="0"/>
                </a:rPr>
              </a:br>
              <a:r>
                <a:rPr lang="hu-HU" sz="2400" b="1" dirty="0">
                  <a:solidFill>
                    <a:schemeClr val="bg2"/>
                  </a:solidFill>
                  <a:latin typeface="Arial" pitchFamily="34" charset="0"/>
                  <a:cs typeface="Arial" pitchFamily="34" charset="0"/>
                </a:rPr>
                <a:t>Védekezés:</a:t>
              </a:r>
              <a:r>
                <a:rPr lang="hu-HU" sz="2400" dirty="0">
                  <a:solidFill>
                    <a:schemeClr val="bg1"/>
                  </a:solidFill>
                  <a:latin typeface="Arial" pitchFamily="34" charset="0"/>
                  <a:cs typeface="Arial" pitchFamily="34" charset="0"/>
                </a:rPr>
                <a:t> személyi higiénia</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tiszta munkaruha </a:t>
              </a:r>
              <a:r>
                <a:rPr lang="hu-HU" sz="2400" dirty="0">
                  <a:solidFill>
                    <a:schemeClr val="bg1"/>
                  </a:solidFill>
                  <a:latin typeface="Arial" pitchFamily="34" charset="0"/>
                  <a:cs typeface="Arial" pitchFamily="34" charset="0"/>
                </a:rPr>
                <a:t>viselése.</a:t>
              </a:r>
            </a:p>
            <a:p>
              <a:r>
                <a:rPr lang="hu-HU" sz="2400" b="1" dirty="0">
                  <a:solidFill>
                    <a:schemeClr val="bg2"/>
                  </a:solidFill>
                  <a:latin typeface="Arial" pitchFamily="34" charset="0"/>
                  <a:cs typeface="Arial" pitchFamily="34" charset="0"/>
                </a:rPr>
                <a:t>Fontos:</a:t>
              </a:r>
              <a:r>
                <a:rPr lang="hu-HU" sz="2400" dirty="0">
                  <a:solidFill>
                    <a:schemeClr val="bg1"/>
                  </a:solidFill>
                  <a:latin typeface="Arial" pitchFamily="34" charset="0"/>
                  <a:cs typeface="Arial" pitchFamily="34" charset="0"/>
                </a:rPr>
                <a:t> higiéniai szabályok ismerete, betartása.</a:t>
              </a:r>
            </a:p>
            <a:p>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grpSp>
          <p:nvGrpSpPr>
            <p:cNvPr id="33" name="Csoportba foglalás 32"/>
            <p:cNvGrpSpPr/>
            <p:nvPr/>
          </p:nvGrpSpPr>
          <p:grpSpPr>
            <a:xfrm>
              <a:off x="682386" y="3673523"/>
              <a:ext cx="6241375" cy="2481616"/>
              <a:chOff x="682386" y="3673523"/>
              <a:chExt cx="6241375" cy="2481616"/>
            </a:xfrm>
          </p:grpSpPr>
          <p:grpSp>
            <p:nvGrpSpPr>
              <p:cNvPr id="23" name="Csoportba foglalás 22"/>
              <p:cNvGrpSpPr/>
              <p:nvPr/>
            </p:nvGrpSpPr>
            <p:grpSpPr>
              <a:xfrm>
                <a:off x="682386" y="4030600"/>
                <a:ext cx="6148325" cy="2124539"/>
                <a:chOff x="9107648" y="3116095"/>
                <a:chExt cx="6204260" cy="2008525"/>
              </a:xfrm>
            </p:grpSpPr>
            <p:pic>
              <p:nvPicPr>
                <p:cNvPr id="19" name="Kép 18"/>
                <p:cNvPicPr>
                  <a:picLocks noChangeAspect="1"/>
                </p:cNvPicPr>
                <p:nvPr/>
              </p:nvPicPr>
              <p:blipFill rotWithShape="1">
                <a:blip r:embed="rId6">
                  <a:extLst>
                    <a:ext uri="{28A0092B-C50C-407E-A947-70E740481C1C}">
                      <a14:useLocalDpi xmlns:a14="http://schemas.microsoft.com/office/drawing/2010/main" xmlns="" val="0"/>
                    </a:ext>
                  </a:extLst>
                </a:blip>
                <a:srcRect l="11258" t="8888" r="23344" b="17013"/>
                <a:stretch/>
              </p:blipFill>
              <p:spPr>
                <a:xfrm>
                  <a:off x="9107648" y="3116095"/>
                  <a:ext cx="2754382" cy="1982719"/>
                </a:xfrm>
                <a:prstGeom prst="rect">
                  <a:avLst/>
                </a:prstGeom>
                <a:ln>
                  <a:noFill/>
                </a:ln>
                <a:effectLst>
                  <a:outerShdw blurRad="292100" dist="139700" dir="2700000" algn="tl" rotWithShape="0">
                    <a:srgbClr val="333333">
                      <a:alpha val="65000"/>
                    </a:srgbClr>
                  </a:outerShdw>
                </a:effectLst>
              </p:spPr>
            </p:pic>
            <p:pic>
              <p:nvPicPr>
                <p:cNvPr id="20" name="Kép 19" descr="A képen személy, beltéri, férfi, konyha látható&#10;&#10;Automatikusan generált leírás">
                  <a:extLst>
                    <a:ext uri="{FF2B5EF4-FFF2-40B4-BE49-F238E27FC236}">
                      <a16:creationId xmlns:a16="http://schemas.microsoft.com/office/drawing/2014/main" xmlns="" id="{3CCED701-C35C-49C8-94BE-539293A4BB6B}"/>
                    </a:ext>
                  </a:extLst>
                </p:cNvPr>
                <p:cNvPicPr>
                  <a:picLocks noChangeAspect="1"/>
                </p:cNvPicPr>
                <p:nvPr/>
              </p:nvPicPr>
              <p:blipFill rotWithShape="1">
                <a:blip r:embed="rId7"/>
                <a:srcRect l="-3961" t="62204" r="-608" b="1"/>
                <a:stretch/>
              </p:blipFill>
              <p:spPr>
                <a:xfrm>
                  <a:off x="12140795" y="3137633"/>
                  <a:ext cx="3171113" cy="1986987"/>
                </a:xfrm>
                <a:prstGeom prst="rect">
                  <a:avLst/>
                </a:prstGeom>
                <a:ln>
                  <a:noFill/>
                </a:ln>
                <a:effectLst>
                  <a:outerShdw blurRad="292100" dist="139700" dir="2700000" algn="tl" rotWithShape="0">
                    <a:srgbClr val="333333">
                      <a:alpha val="65000"/>
                    </a:srgbClr>
                  </a:outerShdw>
                </a:effectLst>
              </p:spPr>
            </p:pic>
          </p:grpSp>
          <p:pic>
            <p:nvPicPr>
              <p:cNvPr id="31" name="Kép 30" descr="1178px-Ambox_warning_pn.svg.png"/>
              <p:cNvPicPr>
                <a:picLocks noChangeAspect="1"/>
              </p:cNvPicPr>
              <p:nvPr/>
            </p:nvPicPr>
            <p:blipFill>
              <a:blip r:embed="rId5"/>
              <a:stretch>
                <a:fillRect/>
              </a:stretch>
            </p:blipFill>
            <p:spPr>
              <a:xfrm>
                <a:off x="2772980" y="3673523"/>
                <a:ext cx="722918" cy="627797"/>
              </a:xfrm>
              <a:prstGeom prst="rect">
                <a:avLst/>
              </a:prstGeom>
            </p:spPr>
          </p:pic>
          <p:pic>
            <p:nvPicPr>
              <p:cNvPr id="32" name="Kép 31" descr="1178px-Ambox_warning_pn.svg.png"/>
              <p:cNvPicPr>
                <a:picLocks noChangeAspect="1"/>
              </p:cNvPicPr>
              <p:nvPr/>
            </p:nvPicPr>
            <p:blipFill>
              <a:blip r:embed="rId5"/>
              <a:stretch>
                <a:fillRect/>
              </a:stretch>
            </p:blipFill>
            <p:spPr>
              <a:xfrm>
                <a:off x="6200843" y="3689445"/>
                <a:ext cx="722918" cy="627797"/>
              </a:xfrm>
              <a:prstGeom prst="rect">
                <a:avLst/>
              </a:prstGeom>
            </p:spPr>
          </p:pic>
        </p:grpSp>
      </p:grpSp>
      <p:sp>
        <p:nvSpPr>
          <p:cNvPr id="16" name="Téglalap 15"/>
          <p:cNvSpPr/>
          <p:nvPr/>
        </p:nvSpPr>
        <p:spPr>
          <a:xfrm>
            <a:off x="247933" y="6081874"/>
            <a:ext cx="5800298" cy="707886"/>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A dolgozó tüsszentése és koszos munkaruhája veszélyt jelent az ételre</a:t>
            </a:r>
          </a:p>
        </p:txBody>
      </p:sp>
      <p:sp>
        <p:nvSpPr>
          <p:cNvPr id="18" name="Szövegdoboz 17"/>
          <p:cNvSpPr txBox="1"/>
          <p:nvPr/>
        </p:nvSpPr>
        <p:spPr>
          <a:xfrm>
            <a:off x="3789947" y="2273968"/>
            <a:ext cx="3284621" cy="646331"/>
          </a:xfrm>
          <a:prstGeom prst="rect">
            <a:avLst/>
          </a:prstGeom>
          <a:noFill/>
        </p:spPr>
        <p:txBody>
          <a:bodyPr wrap="square" rtlCol="0">
            <a:spAutoFit/>
          </a:bodyPr>
          <a:lstStyle/>
          <a:p>
            <a:r>
              <a:rPr lang="hu-HU" smtClean="0">
                <a:solidFill>
                  <a:schemeClr val="bg1"/>
                </a:solidFill>
                <a:latin typeface="Arial" pitchFamily="34" charset="0"/>
                <a:cs typeface="Arial" pitchFamily="34" charset="0"/>
              </a:rPr>
              <a:t>A tisztítószerek és fertőtlenítő-szerek mérgezést okozatnak </a:t>
            </a:r>
            <a:endParaRPr lang="en-US">
              <a:solidFill>
                <a:schemeClr val="bg1"/>
              </a:solidFill>
              <a:latin typeface="Arial" pitchFamily="34" charset="0"/>
              <a:cs typeface="Arial" pitchFamily="34" charset="0"/>
            </a:endParaRPr>
          </a:p>
        </p:txBody>
      </p:sp>
      <p:sp>
        <p:nvSpPr>
          <p:cNvPr id="21" name="Téglalap 20"/>
          <p:cNvSpPr/>
          <p:nvPr/>
        </p:nvSpPr>
        <p:spPr>
          <a:xfrm>
            <a:off x="544712" y="2973717"/>
            <a:ext cx="5800298" cy="707886"/>
          </a:xfrm>
          <a:prstGeom prst="rect">
            <a:avLst/>
          </a:prstGeom>
        </p:spPr>
        <p:txBody>
          <a:bodyPr wrap="square">
            <a:spAutoFit/>
          </a:bodyPr>
          <a:lstStyle/>
          <a:p>
            <a:pPr algn="ctr"/>
            <a:r>
              <a:rPr lang="hu-HU" sz="2000" b="1" smtClean="0">
                <a:solidFill>
                  <a:schemeClr val="bg2"/>
                </a:solidFill>
                <a:latin typeface="Arial" panose="020B0604020202020204" pitchFamily="34" charset="0"/>
                <a:cs typeface="Arial" panose="020B0604020202020204" pitchFamily="34" charset="0"/>
              </a:rPr>
              <a:t>Az edényen maradt, zsír, ételmaradék fertőzést, a tisztítószer mérgezést okozhat.  </a:t>
            </a:r>
            <a:endParaRPr lang="hu-HU" sz="20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4384161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34220" y="0"/>
            <a:ext cx="1357779" cy="1273629"/>
          </a:xfrm>
          <a:prstGeom prst="rect">
            <a:avLst/>
          </a:prstGeom>
        </p:spPr>
      </p:pic>
      <p:pic>
        <p:nvPicPr>
          <p:cNvPr id="6" name="Kép 5" descr="unnamed.png"/>
          <p:cNvPicPr>
            <a:picLocks noChangeAspect="1"/>
          </p:cNvPicPr>
          <p:nvPr/>
        </p:nvPicPr>
        <p:blipFill>
          <a:blip r:embed="rId4"/>
          <a:srcRect l="16340" t="-453" r="70044" b="72908"/>
          <a:stretch>
            <a:fillRect/>
          </a:stretch>
        </p:blipFill>
        <p:spPr>
          <a:xfrm>
            <a:off x="543066" y="636814"/>
            <a:ext cx="1334260" cy="1315419"/>
          </a:xfrm>
          <a:prstGeom prst="rect">
            <a:avLst/>
          </a:prstGeom>
        </p:spPr>
      </p:pic>
      <p:sp>
        <p:nvSpPr>
          <p:cNvPr id="15" name="Téglalap 14"/>
          <p:cNvSpPr/>
          <p:nvPr/>
        </p:nvSpPr>
        <p:spPr>
          <a:xfrm>
            <a:off x="2044700" y="2964616"/>
            <a:ext cx="7742830" cy="1384995"/>
          </a:xfrm>
          <a:prstGeom prst="rect">
            <a:avLst/>
          </a:prstGeom>
        </p:spPr>
        <p:txBody>
          <a:bodyPr wrap="square">
            <a:spAutoFit/>
          </a:bodyPr>
          <a:lstStyle/>
          <a:p>
            <a:r>
              <a:rPr lang="hu-HU" sz="2800" dirty="0">
                <a:solidFill>
                  <a:schemeClr val="bg1"/>
                </a:solidFill>
                <a:latin typeface="Arial" pitchFamily="34" charset="0"/>
                <a:cs typeface="Arial" pitchFamily="34" charset="0"/>
              </a:rPr>
              <a:t>Megállapítjuk, hogy melyik veszélyforrás </a:t>
            </a:r>
            <a:r>
              <a:rPr lang="hu-HU" sz="2800">
                <a:solidFill>
                  <a:schemeClr val="bg1"/>
                </a:solidFill>
                <a:latin typeface="Arial" pitchFamily="34" charset="0"/>
                <a:cs typeface="Arial" pitchFamily="34" charset="0"/>
              </a:rPr>
              <a:t/>
            </a:r>
            <a:br>
              <a:rPr lang="hu-HU" sz="2800">
                <a:solidFill>
                  <a:schemeClr val="bg1"/>
                </a:solidFill>
                <a:latin typeface="Arial" pitchFamily="34" charset="0"/>
                <a:cs typeface="Arial" pitchFamily="34" charset="0"/>
              </a:rPr>
            </a:br>
            <a:r>
              <a:rPr lang="hu-HU" sz="2800" smtClean="0">
                <a:solidFill>
                  <a:schemeClr val="bg1"/>
                </a:solidFill>
                <a:latin typeface="Arial" pitchFamily="34" charset="0"/>
                <a:cs typeface="Arial" pitchFamily="34" charset="0"/>
              </a:rPr>
              <a:t>milyen kárt, </a:t>
            </a:r>
            <a:r>
              <a:rPr lang="hu-HU" sz="2800" dirty="0">
                <a:solidFill>
                  <a:schemeClr val="bg1"/>
                </a:solidFill>
                <a:latin typeface="Arial" pitchFamily="34" charset="0"/>
                <a:cs typeface="Arial" pitchFamily="34" charset="0"/>
              </a:rPr>
              <a:t>és mekkora kárt okozhat, </a:t>
            </a:r>
            <a:br>
              <a:rPr lang="hu-HU" sz="2800" dirty="0">
                <a:solidFill>
                  <a:schemeClr val="bg1"/>
                </a:solidFill>
                <a:latin typeface="Arial" pitchFamily="34" charset="0"/>
                <a:cs typeface="Arial" pitchFamily="34" charset="0"/>
              </a:rPr>
            </a:br>
            <a:r>
              <a:rPr lang="hu-HU" sz="2800" dirty="0">
                <a:solidFill>
                  <a:schemeClr val="bg1"/>
                </a:solidFill>
                <a:latin typeface="Arial" pitchFamily="34" charset="0"/>
                <a:cs typeface="Arial" pitchFamily="34" charset="0"/>
              </a:rPr>
              <a:t>ha nem vigyázunk.</a:t>
            </a:r>
            <a:endParaRPr lang="hu-HU" sz="2800" dirty="0"/>
          </a:p>
        </p:txBody>
      </p:sp>
      <p:sp>
        <p:nvSpPr>
          <p:cNvPr id="2" name="Szövegdoboz 1">
            <a:extLst>
              <a:ext uri="{FF2B5EF4-FFF2-40B4-BE49-F238E27FC236}">
                <a16:creationId xmlns:a16="http://schemas.microsoft.com/office/drawing/2014/main" xmlns="" id="{AFAC8DA1-4FB7-4CF9-88D9-62C6B77625E1}"/>
              </a:ext>
            </a:extLst>
          </p:cNvPr>
          <p:cNvSpPr txBox="1"/>
          <p:nvPr/>
        </p:nvSpPr>
        <p:spPr>
          <a:xfrm>
            <a:off x="2044700" y="1117876"/>
            <a:ext cx="5134932" cy="646331"/>
          </a:xfrm>
          <a:prstGeom prst="rect">
            <a:avLst/>
          </a:prstGeom>
          <a:noFill/>
        </p:spPr>
        <p:txBody>
          <a:bodyPr wrap="none" rtlCol="0">
            <a:spAutoFit/>
          </a:bodyPr>
          <a:lstStyle/>
          <a:p>
            <a:r>
              <a:rPr lang="hu-HU" sz="3600" b="1" dirty="0">
                <a:solidFill>
                  <a:schemeClr val="bg2"/>
                </a:solidFill>
                <a:latin typeface="Arial" panose="020B0604020202020204" pitchFamily="34" charset="0"/>
                <a:cs typeface="Arial" panose="020B0604020202020204" pitchFamily="34" charset="0"/>
              </a:rPr>
              <a:t>Veszélyek kiértékelése</a:t>
            </a:r>
          </a:p>
        </p:txBody>
      </p:sp>
    </p:spTree>
    <p:extLst>
      <p:ext uri="{BB962C8B-B14F-4D97-AF65-F5344CB8AC3E}">
        <p14:creationId xmlns:p14="http://schemas.microsoft.com/office/powerpoint/2010/main" xmlns="" val="2966610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Char char="•"/>
              <a:tabLst/>
            </a:pPr>
            <a:r>
              <a:rPr kumimoji="0" lang="hu-HU" sz="1200" b="0" i="0" u="none" strike="noStrike" cap="none" normalizeH="0" baseline="0">
                <a:ln>
                  <a:noFill/>
                </a:ln>
                <a:solidFill>
                  <a:schemeClr val="tx1"/>
                </a:solidFill>
                <a:effectLst/>
                <a:latin typeface="Arial" pitchFamily="34" charset="0"/>
                <a:ea typeface="Calibri" pitchFamily="34" charset="0"/>
                <a:cs typeface="Times New Roman" pitchFamily="18" charset="0"/>
              </a:rPr>
              <a:t>Romlás- és fertőzésveszély főzéskor: leves, főzelék főzése, habarása, újramelegítése. </a:t>
            </a:r>
            <a:br>
              <a:rPr kumimoji="0" lang="hu-HU" sz="1200" b="0" i="0" u="none" strike="noStrike" cap="none" normalizeH="0" baseline="0">
                <a:ln>
                  <a:noFill/>
                </a:ln>
                <a:solidFill>
                  <a:schemeClr val="tx1"/>
                </a:solidFill>
                <a:effectLst/>
                <a:latin typeface="Arial" pitchFamily="34" charset="0"/>
                <a:ea typeface="Calibri" pitchFamily="34" charset="0"/>
                <a:cs typeface="Times New Roman" pitchFamily="18" charset="0"/>
              </a:rPr>
            </a:br>
            <a:r>
              <a:rPr kumimoji="0" lang="hu-HU" sz="1200" b="0" i="1" u="none" strike="noStrike" cap="none" normalizeH="0" baseline="0">
                <a:ln>
                  <a:noFill/>
                </a:ln>
                <a:solidFill>
                  <a:schemeClr val="tx1"/>
                </a:solidFill>
                <a:effectLst/>
                <a:latin typeface="Arial" pitchFamily="34" charset="0"/>
                <a:ea typeface="Calibri" pitchFamily="34" charset="0"/>
                <a:cs typeface="Times New Roman" pitchFamily="18" charset="0"/>
              </a:rPr>
              <a:t>Védekezés</a:t>
            </a:r>
            <a:r>
              <a:rPr kumimoji="0" lang="hu-HU" sz="1200" b="0" i="0" u="none" strike="noStrike" cap="none" normalizeH="0" baseline="0">
                <a:ln>
                  <a:noFill/>
                </a:ln>
                <a:solidFill>
                  <a:schemeClr val="tx1"/>
                </a:solidFill>
                <a:effectLst/>
                <a:latin typeface="Arial" pitchFamily="34" charset="0"/>
                <a:ea typeface="Calibri" pitchFamily="34" charset="0"/>
                <a:cs typeface="Times New Roman" pitchFamily="18" charset="0"/>
              </a:rPr>
              <a:t>: magas hőmérsékleten tartani, hogy elpusztuljanak a mikrobák. </a:t>
            </a:r>
            <a:br>
              <a:rPr kumimoji="0" lang="hu-HU" sz="1200" b="0" i="0" u="none" strike="noStrike" cap="none" normalizeH="0" baseline="0">
                <a:ln>
                  <a:noFill/>
                </a:ln>
                <a:solidFill>
                  <a:schemeClr val="tx1"/>
                </a:solidFill>
                <a:effectLst/>
                <a:latin typeface="Arial" pitchFamily="34" charset="0"/>
                <a:ea typeface="Calibri" pitchFamily="34" charset="0"/>
                <a:cs typeface="Times New Roman" pitchFamily="18" charset="0"/>
              </a:rPr>
            </a:br>
            <a:r>
              <a:rPr kumimoji="0" lang="hu-HU" sz="1200" b="0" i="0" u="none" strike="noStrike" cap="none" normalizeH="0" baseline="0">
                <a:ln>
                  <a:noFill/>
                </a:ln>
                <a:solidFill>
                  <a:schemeClr val="tx1"/>
                </a:solidFill>
                <a:effectLst/>
                <a:latin typeface="Arial" pitchFamily="34" charset="0"/>
                <a:ea typeface="Calibri" pitchFamily="34" charset="0"/>
                <a:cs typeface="Times New Roman" pitchFamily="18" charset="0"/>
              </a:rPr>
              <a:t>Fontos: a hőmérséklet 70 </a:t>
            </a:r>
            <a:r>
              <a:rPr kumimoji="0" lang="hu-HU" sz="1200" b="0" i="0" u="none" strike="noStrike" cap="none" normalizeH="0" baseline="30000">
                <a:ln>
                  <a:noFill/>
                </a:ln>
                <a:solidFill>
                  <a:schemeClr val="tx1"/>
                </a:solidFill>
                <a:effectLst/>
                <a:latin typeface="Arial" pitchFamily="34" charset="0"/>
                <a:ea typeface="Calibri" pitchFamily="34" charset="0"/>
                <a:cs typeface="Times New Roman" pitchFamily="18" charset="0"/>
              </a:rPr>
              <a:t>o</a:t>
            </a:r>
            <a:r>
              <a:rPr kumimoji="0" lang="hu-HU" sz="1200" b="0" i="0" u="none" strike="noStrike" cap="none" normalizeH="0" baseline="0">
                <a:ln>
                  <a:noFill/>
                </a:ln>
                <a:solidFill>
                  <a:schemeClr val="tx1"/>
                </a:solidFill>
                <a:effectLst/>
                <a:latin typeface="Arial" pitchFamily="34" charset="0"/>
                <a:ea typeface="Calibri" pitchFamily="34" charset="0"/>
                <a:cs typeface="Times New Roman" pitchFamily="18" charset="0"/>
              </a:rPr>
              <a:t>C felett legyen, legalább 2 percig.</a:t>
            </a:r>
            <a:endParaRPr kumimoji="0" lang="hu-HU" sz="1800" b="0" i="0" u="none" strike="noStrike" cap="none" normalizeH="0" baseline="0">
              <a:ln>
                <a:noFill/>
              </a:ln>
              <a:solidFill>
                <a:schemeClr val="tx1"/>
              </a:solidFill>
              <a:effectLst/>
              <a:latin typeface="Arial" pitchFamily="34" charset="0"/>
              <a:cs typeface="Arial" pitchFamily="34" charset="0"/>
            </a:endParaRPr>
          </a:p>
        </p:txBody>
      </p:sp>
      <p:sp>
        <p:nvSpPr>
          <p:cNvPr id="13" name="Cím 1"/>
          <p:cNvSpPr txBox="1">
            <a:spLocks/>
          </p:cNvSpPr>
          <p:nvPr/>
        </p:nvSpPr>
        <p:spPr>
          <a:xfrm>
            <a:off x="5808127" y="849870"/>
            <a:ext cx="6397521" cy="1049679"/>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hu-HU" sz="2400" b="1" dirty="0">
                <a:solidFill>
                  <a:schemeClr val="bg2"/>
                </a:solidFill>
                <a:latin typeface="Arial" pitchFamily="34" charset="0"/>
                <a:cs typeface="Arial" pitchFamily="34" charset="0"/>
              </a:rPr>
              <a:t>1. példa: </a:t>
            </a:r>
            <a:r>
              <a:rPr lang="hu-HU" sz="2400" dirty="0">
                <a:solidFill>
                  <a:schemeClr val="bg1"/>
                </a:solidFill>
                <a:latin typeface="Arial" pitchFamily="34" charset="0"/>
                <a:cs typeface="Arial" pitchFamily="34" charset="0"/>
              </a:rPr>
              <a:t>Az ételben </a:t>
            </a:r>
            <a:r>
              <a:rPr lang="hu-HU" sz="2400">
                <a:solidFill>
                  <a:schemeClr val="bg1"/>
                </a:solidFill>
                <a:latin typeface="Arial" pitchFamily="34" charset="0"/>
                <a:cs typeface="Arial" pitchFamily="34" charset="0"/>
              </a:rPr>
              <a:t>lévő </a:t>
            </a:r>
            <a:r>
              <a:rPr lang="hu-HU" sz="2400" smtClean="0">
                <a:solidFill>
                  <a:schemeClr val="bg1"/>
                </a:solidFill>
                <a:latin typeface="Arial" pitchFamily="34" charset="0"/>
                <a:cs typeface="Arial" pitchFamily="34" charset="0"/>
              </a:rPr>
              <a:t>kavics vagy kemény tárgy sérülést </a:t>
            </a:r>
            <a:r>
              <a:rPr lang="hu-HU" sz="2400" dirty="0">
                <a:solidFill>
                  <a:schemeClr val="bg1"/>
                </a:solidFill>
                <a:latin typeface="Arial" pitchFamily="34" charset="0"/>
                <a:cs typeface="Arial" pitchFamily="34" charset="0"/>
              </a:rPr>
              <a:t>okozhat az ételt fogyasztó ember fogában és szájában.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Ha egy kavicsra </a:t>
            </a:r>
            <a:r>
              <a:rPr lang="hu-HU" sz="2400">
                <a:solidFill>
                  <a:schemeClr val="bg1"/>
                </a:solidFill>
                <a:latin typeface="Arial" pitchFamily="34" charset="0"/>
                <a:cs typeface="Arial" pitchFamily="34" charset="0"/>
              </a:rPr>
              <a:t>ráharap </a:t>
            </a:r>
            <a:r>
              <a:rPr lang="hu-HU" sz="2400" smtClean="0">
                <a:solidFill>
                  <a:schemeClr val="bg1"/>
                </a:solidFill>
                <a:latin typeface="Arial" pitchFamily="34" charset="0"/>
                <a:cs typeface="Arial" pitchFamily="34" charset="0"/>
              </a:rPr>
              <a:t>az ételt fogyasztó vendég, eltörhet </a:t>
            </a:r>
            <a:r>
              <a:rPr lang="hu-HU" sz="2400">
                <a:solidFill>
                  <a:schemeClr val="bg1"/>
                </a:solidFill>
                <a:latin typeface="Arial" pitchFamily="34" charset="0"/>
                <a:cs typeface="Arial" pitchFamily="34" charset="0"/>
              </a:rPr>
              <a:t>a </a:t>
            </a:r>
            <a:r>
              <a:rPr lang="hu-HU" sz="2400" smtClean="0">
                <a:solidFill>
                  <a:schemeClr val="bg1"/>
                </a:solidFill>
                <a:latin typeface="Arial" pitchFamily="34" charset="0"/>
                <a:cs typeface="Arial" pitchFamily="34" charset="0"/>
              </a:rPr>
              <a:t>foga.</a:t>
            </a:r>
            <a:endParaRPr lang="hu-HU" sz="2400" dirty="0">
              <a:solidFill>
                <a:schemeClr val="bg1"/>
              </a:solidFill>
              <a:latin typeface="Arial" pitchFamily="34" charset="0"/>
              <a:cs typeface="Arial" pitchFamily="34" charset="0"/>
            </a:endParaRPr>
          </a:p>
          <a:p>
            <a:r>
              <a:rPr lang="hu-HU" sz="2400" b="1" dirty="0">
                <a:solidFill>
                  <a:schemeClr val="bg2"/>
                </a:solidFill>
                <a:latin typeface="Arial" pitchFamily="34" charset="0"/>
                <a:cs typeface="Arial" pitchFamily="34" charset="0"/>
              </a:rPr>
              <a:t>Fontos: </a:t>
            </a:r>
            <a:r>
              <a:rPr lang="hu-HU" sz="2400" dirty="0">
                <a:solidFill>
                  <a:schemeClr val="bg1"/>
                </a:solidFill>
                <a:latin typeface="Arial" pitchFamily="34" charset="0"/>
                <a:cs typeface="Arial" pitchFamily="34" charset="0"/>
              </a:rPr>
              <a:t>Az ételt ellenőrizni </a:t>
            </a:r>
            <a:r>
              <a:rPr lang="hu-HU" sz="2400">
                <a:solidFill>
                  <a:schemeClr val="bg1"/>
                </a:solidFill>
                <a:latin typeface="Arial" pitchFamily="34" charset="0"/>
                <a:cs typeface="Arial" pitchFamily="34" charset="0"/>
              </a:rPr>
              <a:t>kell </a:t>
            </a:r>
            <a:r>
              <a:rPr lang="hu-HU" sz="2400" smtClean="0">
                <a:solidFill>
                  <a:schemeClr val="bg1"/>
                </a:solidFill>
                <a:latin typeface="Arial" pitchFamily="34" charset="0"/>
                <a:cs typeface="Arial" pitchFamily="34" charset="0"/>
              </a:rPr>
              <a:t>ételkészítés, főzés, sütés előtt</a:t>
            </a:r>
            <a:r>
              <a:rPr lang="hu-HU" sz="2400" dirty="0">
                <a:solidFill>
                  <a:schemeClr val="bg1"/>
                </a:solidFill>
                <a:latin typeface="Arial" pitchFamily="34" charset="0"/>
                <a:cs typeface="Arial" pitchFamily="34" charset="0"/>
              </a:rPr>
              <a:t>!</a:t>
            </a:r>
            <a:endParaRPr lang="hu-HU" sz="2400" b="1" dirty="0">
              <a:solidFill>
                <a:schemeClr val="bg1"/>
              </a:solidFill>
              <a:latin typeface="Arial" pitchFamily="34" charset="0"/>
              <a:cs typeface="Arial" pitchFamily="34" charset="0"/>
            </a:endParaRPr>
          </a:p>
        </p:txBody>
      </p:sp>
      <p:sp>
        <p:nvSpPr>
          <p:cNvPr id="15" name="Cím 1"/>
          <p:cNvSpPr txBox="1">
            <a:spLocks/>
          </p:cNvSpPr>
          <p:nvPr/>
        </p:nvSpPr>
        <p:spPr>
          <a:xfrm>
            <a:off x="5841242" y="3909899"/>
            <a:ext cx="5732061" cy="95163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hu-HU" sz="2400" b="1" dirty="0">
                <a:solidFill>
                  <a:schemeClr val="bg2"/>
                </a:solidFill>
                <a:latin typeface="Arial" pitchFamily="34" charset="0"/>
                <a:cs typeface="Arial" pitchFamily="34" charset="0"/>
              </a:rPr>
              <a:t>2. példa: </a:t>
            </a:r>
            <a:r>
              <a:rPr lang="hu-HU" sz="2400" dirty="0">
                <a:solidFill>
                  <a:schemeClr val="bg1"/>
                </a:solidFill>
                <a:latin typeface="Arial" pitchFamily="34" charset="0"/>
                <a:cs typeface="Arial" pitchFamily="34" charset="0"/>
              </a:rPr>
              <a:t>A hűtőszekrény elromlása, felmelegedése a hús, vagy egyéb élelmiszer romlását okozhatja.</a:t>
            </a:r>
          </a:p>
          <a:p>
            <a:r>
              <a:rPr lang="hu-HU" sz="2400" b="1" dirty="0">
                <a:solidFill>
                  <a:schemeClr val="bg2"/>
                </a:solidFill>
                <a:latin typeface="Arial" pitchFamily="34" charset="0"/>
                <a:cs typeface="Arial" pitchFamily="34" charset="0"/>
              </a:rPr>
              <a:t>Fontos: </a:t>
            </a:r>
            <a:r>
              <a:rPr lang="hu-HU" sz="2400" dirty="0">
                <a:solidFill>
                  <a:schemeClr val="bg1"/>
                </a:solidFill>
                <a:latin typeface="Arial" pitchFamily="34" charset="0"/>
                <a:cs typeface="Arial" pitchFamily="34" charset="0"/>
              </a:rPr>
              <a:t>A hűtőszekrény hőmérsékletét rendszeresen mérni kell és feljegyezni!</a:t>
            </a:r>
            <a:endParaRPr lang="hu-HU" sz="2800" dirty="0">
              <a:solidFill>
                <a:schemeClr val="bg1"/>
              </a:solidFill>
              <a:latin typeface="Arial" pitchFamily="34" charset="0"/>
              <a:cs typeface="Arial" pitchFamily="34" charset="0"/>
            </a:endParaRPr>
          </a:p>
          <a:p>
            <a:r>
              <a:rPr lang="hu-HU" sz="2400" dirty="0">
                <a:solidFill>
                  <a:schemeClr val="bg1"/>
                </a:solidFill>
                <a:latin typeface="Arial" pitchFamily="34" charset="0"/>
                <a:cs typeface="Arial" pitchFamily="34" charset="0"/>
              </a:rPr>
              <a:t> </a:t>
            </a:r>
          </a:p>
          <a:p>
            <a:pPr lvl="0"/>
            <a:endParaRPr lang="hu-HU" sz="2800" dirty="0">
              <a:solidFill>
                <a:schemeClr val="bg1"/>
              </a:solidFill>
              <a:latin typeface="Arial" pitchFamily="34" charset="0"/>
              <a:cs typeface="Arial" pitchFamily="34" charset="0"/>
            </a:endParaRPr>
          </a:p>
          <a:p>
            <a:pPr lvl="0"/>
            <a:endParaRPr lang="hu-HU" sz="2800" b="1" dirty="0">
              <a:solidFill>
                <a:schemeClr val="bg1"/>
              </a:solidFill>
              <a:latin typeface="Arial" pitchFamily="34" charset="0"/>
              <a:cs typeface="Arial" pitchFamily="34" charset="0"/>
            </a:endParaRPr>
          </a:p>
        </p:txBody>
      </p:sp>
      <p:pic>
        <p:nvPicPr>
          <p:cNvPr id="23" name="Kép 22" descr="Spoiled-food-in-refrigerator-300x191.jpg"/>
          <p:cNvPicPr>
            <a:picLocks noChangeAspect="1"/>
          </p:cNvPicPr>
          <p:nvPr/>
        </p:nvPicPr>
        <p:blipFill>
          <a:blip r:embed="rId3"/>
          <a:stretch>
            <a:fillRect/>
          </a:stretch>
        </p:blipFill>
        <p:spPr>
          <a:xfrm>
            <a:off x="1262406" y="3875964"/>
            <a:ext cx="3654884" cy="2326943"/>
          </a:xfrm>
          <a:prstGeom prst="rect">
            <a:avLst/>
          </a:prstGeom>
          <a:ln>
            <a:noFill/>
          </a:ln>
          <a:effectLst>
            <a:outerShdw blurRad="292100" dist="139700" dir="2700000" algn="tl" rotWithShape="0">
              <a:srgbClr val="333333">
                <a:alpha val="65000"/>
              </a:srgbClr>
            </a:outerShdw>
          </a:effectLst>
        </p:spPr>
      </p:pic>
      <p:sp>
        <p:nvSpPr>
          <p:cNvPr id="7" name="Téglalap 6"/>
          <p:cNvSpPr/>
          <p:nvPr/>
        </p:nvSpPr>
        <p:spPr>
          <a:xfrm>
            <a:off x="234285" y="6348706"/>
            <a:ext cx="5800298"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Romlott élelmiszer az elromlott hűtőben</a:t>
            </a:r>
          </a:p>
        </p:txBody>
      </p:sp>
      <p:sp>
        <p:nvSpPr>
          <p:cNvPr id="8" name="Téglalap 7"/>
          <p:cNvSpPr/>
          <p:nvPr/>
        </p:nvSpPr>
        <p:spPr>
          <a:xfrm>
            <a:off x="304799" y="3321177"/>
            <a:ext cx="5800298"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Törött fog</a:t>
            </a:r>
          </a:p>
        </p:txBody>
      </p:sp>
      <p:pic>
        <p:nvPicPr>
          <p:cNvPr id="3" name="Kép 2">
            <a:extLst>
              <a:ext uri="{FF2B5EF4-FFF2-40B4-BE49-F238E27FC236}">
                <a16:creationId xmlns:a16="http://schemas.microsoft.com/office/drawing/2014/main" xmlns="" id="{37207DA2-FE48-4CF2-BFAC-A682DD6A213C}"/>
              </a:ext>
            </a:extLst>
          </p:cNvPr>
          <p:cNvPicPr>
            <a:picLocks noChangeAspect="1"/>
          </p:cNvPicPr>
          <p:nvPr/>
        </p:nvPicPr>
        <p:blipFill>
          <a:blip r:embed="rId4"/>
          <a:stretch>
            <a:fillRect/>
          </a:stretch>
        </p:blipFill>
        <p:spPr>
          <a:xfrm>
            <a:off x="2044859" y="643335"/>
            <a:ext cx="2489041" cy="2489041"/>
          </a:xfrm>
          <a:prstGeom prst="rect">
            <a:avLst/>
          </a:prstGeom>
        </p:spPr>
      </p:pic>
    </p:spTree>
    <p:extLst>
      <p:ext uri="{BB962C8B-B14F-4D97-AF65-F5344CB8AC3E}">
        <p14:creationId xmlns:p14="http://schemas.microsoft.com/office/powerpoint/2010/main" xmlns="" val="4384161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ím 1"/>
          <p:cNvSpPr txBox="1">
            <a:spLocks/>
          </p:cNvSpPr>
          <p:nvPr/>
        </p:nvSpPr>
        <p:spPr>
          <a:xfrm>
            <a:off x="5067864" y="3441321"/>
            <a:ext cx="7055896" cy="2907385"/>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hu-HU" sz="2400" b="1" dirty="0">
                <a:solidFill>
                  <a:schemeClr val="bg2"/>
                </a:solidFill>
                <a:latin typeface="Arial" pitchFamily="34" charset="0"/>
                <a:cs typeface="Arial" pitchFamily="34" charset="0"/>
              </a:rPr>
              <a:t>4. példa: </a:t>
            </a:r>
            <a:r>
              <a:rPr lang="hu-HU" sz="2400" dirty="0">
                <a:solidFill>
                  <a:schemeClr val="bg1"/>
                </a:solidFill>
                <a:latin typeface="Arial" pitchFamily="34" charset="0"/>
                <a:cs typeface="Arial" pitchFamily="34" charset="0"/>
              </a:rPr>
              <a:t>A dolgozó nem tartja be a higiéniai szabályokat, ha például nem visel sapkát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vagy kendőt, piszkos a ruhája.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Ilyenkor a dolgozóról vagy ruhájáról idegen anyag kerülhet az ételbe. Például haj, korpa.</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Ez undorító, ráadásul fertőző is lehet.</a:t>
            </a:r>
          </a:p>
          <a:p>
            <a:r>
              <a:rPr lang="hu-HU" sz="2400" b="1" dirty="0">
                <a:solidFill>
                  <a:schemeClr val="bg2"/>
                </a:solidFill>
                <a:latin typeface="Arial" pitchFamily="34" charset="0"/>
                <a:cs typeface="Arial" pitchFamily="34" charset="0"/>
              </a:rPr>
              <a:t>Fontos: </a:t>
            </a:r>
            <a:r>
              <a:rPr lang="hu-HU" sz="2400" dirty="0">
                <a:solidFill>
                  <a:schemeClr val="bg1"/>
                </a:solidFill>
                <a:latin typeface="Arial" pitchFamily="34" charset="0"/>
                <a:cs typeface="Arial" pitchFamily="34" charset="0"/>
              </a:rPr>
              <a:t>személyi higiénia.</a:t>
            </a:r>
          </a:p>
          <a:p>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sp>
        <p:nvSpPr>
          <p:cNvPr id="14" name="Cím 1"/>
          <p:cNvSpPr txBox="1">
            <a:spLocks/>
          </p:cNvSpPr>
          <p:nvPr/>
        </p:nvSpPr>
        <p:spPr>
          <a:xfrm>
            <a:off x="4995082" y="932405"/>
            <a:ext cx="6605516" cy="2097398"/>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hu-HU" sz="2400" b="1" dirty="0">
                <a:solidFill>
                  <a:schemeClr val="bg2"/>
                </a:solidFill>
                <a:latin typeface="Arial" pitchFamily="34" charset="0"/>
                <a:cs typeface="Arial" pitchFamily="34" charset="0"/>
              </a:rPr>
              <a:t>3. példa: </a:t>
            </a:r>
            <a:r>
              <a:rPr lang="hu-HU" sz="2400" dirty="0">
                <a:solidFill>
                  <a:schemeClr val="bg1"/>
                </a:solidFill>
                <a:latin typeface="Arial" pitchFamily="34" charset="0"/>
                <a:cs typeface="Arial" pitchFamily="34" charset="0"/>
              </a:rPr>
              <a:t>Ha az edényen zsír vagy étel marad, abban elszaporodhatnak a mikrobák.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Az edényen maradt mosogatószer vagy zsíroldószer mérgezést okozhat.</a:t>
            </a:r>
          </a:p>
          <a:p>
            <a:r>
              <a:rPr lang="hu-HU" sz="2400" b="1" dirty="0">
                <a:solidFill>
                  <a:schemeClr val="bg2"/>
                </a:solidFill>
                <a:latin typeface="Arial" pitchFamily="34" charset="0"/>
                <a:cs typeface="Arial" pitchFamily="34" charset="0"/>
              </a:rPr>
              <a:t>Fontos: </a:t>
            </a:r>
            <a:r>
              <a:rPr lang="hu-HU" sz="2400" dirty="0">
                <a:solidFill>
                  <a:schemeClr val="bg1"/>
                </a:solidFill>
                <a:latin typeface="Arial" pitchFamily="34" charset="0"/>
                <a:cs typeface="Arial" pitchFamily="34" charset="0"/>
              </a:rPr>
              <a:t>3 fázisú mosogatás.</a:t>
            </a:r>
          </a:p>
        </p:txBody>
      </p:sp>
      <p:pic>
        <p:nvPicPr>
          <p:cNvPr id="21" name="Kép 20"/>
          <p:cNvPicPr>
            <a:picLocks noChangeAspect="1"/>
          </p:cNvPicPr>
          <p:nvPr/>
        </p:nvPicPr>
        <p:blipFill rotWithShape="1">
          <a:blip r:embed="rId3">
            <a:extLst>
              <a:ext uri="{28A0092B-C50C-407E-A947-70E740481C1C}">
                <a14:useLocalDpi xmlns:a14="http://schemas.microsoft.com/office/drawing/2010/main" xmlns="" val="0"/>
              </a:ext>
            </a:extLst>
          </a:blip>
          <a:srcRect t="1863" r="22322" b="1"/>
          <a:stretch/>
        </p:blipFill>
        <p:spPr>
          <a:xfrm>
            <a:off x="829282" y="638728"/>
            <a:ext cx="3343701" cy="2275528"/>
          </a:xfrm>
          <a:prstGeom prst="rect">
            <a:avLst/>
          </a:prstGeom>
          <a:ln>
            <a:noFill/>
          </a:ln>
          <a:effectLst>
            <a:outerShdw blurRad="292100" dist="139700" dir="2700000" algn="tl" rotWithShape="0">
              <a:srgbClr val="333333">
                <a:alpha val="65000"/>
              </a:srgbClr>
            </a:outerShdw>
          </a:effectLst>
        </p:spPr>
      </p:pic>
      <p:pic>
        <p:nvPicPr>
          <p:cNvPr id="22" name="Kép 21" descr="Hajszál a kaján.jpg"/>
          <p:cNvPicPr/>
          <p:nvPr/>
        </p:nvPicPr>
        <p:blipFill>
          <a:blip r:embed="rId4" cstate="print"/>
          <a:srcRect l="65640" t="63684" r="10792" b="5614"/>
          <a:stretch>
            <a:fillRect/>
          </a:stretch>
        </p:blipFill>
        <p:spPr>
          <a:xfrm>
            <a:off x="764276" y="3668759"/>
            <a:ext cx="3521122" cy="2609211"/>
          </a:xfrm>
          <a:prstGeom prst="rect">
            <a:avLst/>
          </a:prstGeom>
          <a:ln>
            <a:noFill/>
          </a:ln>
          <a:effectLst>
            <a:outerShdw blurRad="292100" dist="139700" dir="2700000" algn="tl" rotWithShape="0">
              <a:srgbClr val="333333">
                <a:alpha val="65000"/>
              </a:srgbClr>
            </a:outerShdw>
          </a:effectLst>
        </p:spPr>
      </p:pic>
      <p:sp>
        <p:nvSpPr>
          <p:cNvPr id="6" name="Téglalap 5"/>
          <p:cNvSpPr/>
          <p:nvPr/>
        </p:nvSpPr>
        <p:spPr>
          <a:xfrm>
            <a:off x="234285" y="6348706"/>
            <a:ext cx="4337715"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Hajszál az ételen</a:t>
            </a:r>
          </a:p>
        </p:txBody>
      </p:sp>
      <p:sp>
        <p:nvSpPr>
          <p:cNvPr id="7" name="Téglalap 6"/>
          <p:cNvSpPr/>
          <p:nvPr/>
        </p:nvSpPr>
        <p:spPr>
          <a:xfrm>
            <a:off x="0" y="2898993"/>
            <a:ext cx="5382248" cy="707886"/>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Szabad szemmel nem </a:t>
            </a:r>
            <a:r>
              <a:rPr lang="hu-HU" sz="2000" b="1">
                <a:solidFill>
                  <a:schemeClr val="bg2"/>
                </a:solidFill>
                <a:latin typeface="Arial" panose="020B0604020202020204" pitchFamily="34" charset="0"/>
                <a:cs typeface="Arial" panose="020B0604020202020204" pitchFamily="34" charset="0"/>
              </a:rPr>
              <a:t>látható </a:t>
            </a:r>
            <a:r>
              <a:rPr lang="hu-HU" sz="2000" b="1" smtClean="0">
                <a:solidFill>
                  <a:schemeClr val="bg2"/>
                </a:solidFill>
                <a:latin typeface="Arial" panose="020B0604020202020204" pitchFamily="34" charset="0"/>
                <a:cs typeface="Arial" panose="020B0604020202020204" pitchFamily="34" charset="0"/>
              </a:rPr>
              <a:t>mikroba</a:t>
            </a:r>
            <a:br>
              <a:rPr lang="hu-HU" sz="2000" b="1" smtClean="0">
                <a:solidFill>
                  <a:schemeClr val="bg2"/>
                </a:solidFill>
                <a:latin typeface="Arial" panose="020B0604020202020204" pitchFamily="34" charset="0"/>
                <a:cs typeface="Arial" panose="020B0604020202020204" pitchFamily="34" charset="0"/>
              </a:rPr>
            </a:br>
            <a:r>
              <a:rPr lang="hu-HU" sz="2000" b="1" smtClean="0">
                <a:solidFill>
                  <a:schemeClr val="bg2"/>
                </a:solidFill>
                <a:latin typeface="Arial" panose="020B0604020202020204" pitchFamily="34" charset="0"/>
                <a:cs typeface="Arial" panose="020B0604020202020204" pitchFamily="34" charset="0"/>
              </a:rPr>
              <a:t> </a:t>
            </a:r>
            <a:r>
              <a:rPr lang="hu-HU" sz="2000" b="1" dirty="0">
                <a:solidFill>
                  <a:schemeClr val="bg2"/>
                </a:solidFill>
                <a:latin typeface="Arial" panose="020B0604020202020204" pitchFamily="34" charset="0"/>
                <a:cs typeface="Arial" panose="020B0604020202020204" pitchFamily="34" charset="0"/>
              </a:rPr>
              <a:t>a koszos edényen</a:t>
            </a:r>
          </a:p>
        </p:txBody>
      </p:sp>
    </p:spTree>
    <p:extLst>
      <p:ext uri="{BB962C8B-B14F-4D97-AF65-F5344CB8AC3E}">
        <p14:creationId xmlns:p14="http://schemas.microsoft.com/office/powerpoint/2010/main" xmlns="" val="4384161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HACCP kör.png"/>
          <p:cNvPicPr/>
          <p:nvPr/>
        </p:nvPicPr>
        <p:blipFill rotWithShape="1">
          <a:blip r:embed="rId3" cstate="print"/>
          <a:srcRect l="66571" t="75849" r="24507" b="15680"/>
          <a:stretch/>
        </p:blipFill>
        <p:spPr>
          <a:xfrm>
            <a:off x="9474201" y="4817724"/>
            <a:ext cx="1765300" cy="1384994"/>
          </a:xfrm>
          <a:prstGeom prst="rect">
            <a:avLst/>
          </a:prstGeom>
        </p:spPr>
      </p:pic>
      <p:pic>
        <p:nvPicPr>
          <p:cNvPr id="5" name="Kép 4" descr="unnamed.png"/>
          <p:cNvPicPr>
            <a:picLocks noChangeAspect="1"/>
          </p:cNvPicPr>
          <p:nvPr/>
        </p:nvPicPr>
        <p:blipFill>
          <a:blip r:embed="rId4"/>
          <a:srcRect l="34686" t="-1225" r="52623" b="73614"/>
          <a:stretch>
            <a:fillRect/>
          </a:stretch>
        </p:blipFill>
        <p:spPr>
          <a:xfrm>
            <a:off x="447792" y="472742"/>
            <a:ext cx="1048722" cy="996286"/>
          </a:xfrm>
          <a:prstGeom prst="rect">
            <a:avLst/>
          </a:prstGeom>
        </p:spPr>
      </p:pic>
      <p:sp>
        <p:nvSpPr>
          <p:cNvPr id="129026" name="Rectangle 2"/>
          <p:cNvSpPr>
            <a:spLocks noChangeArrowheads="1"/>
          </p:cNvSpPr>
          <p:nvPr/>
        </p:nvSpPr>
        <p:spPr bwMode="auto">
          <a:xfrm>
            <a:off x="1708243" y="2284610"/>
            <a:ext cx="8376324"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hu-HU" sz="2800" dirty="0">
                <a:solidFill>
                  <a:schemeClr val="bg1"/>
                </a:solidFill>
                <a:latin typeface="Arial" pitchFamily="34" charset="0"/>
                <a:ea typeface="Calibri" pitchFamily="34" charset="0"/>
                <a:cs typeface="Times New Roman" pitchFamily="18" charset="0"/>
              </a:rPr>
              <a:t>E</a:t>
            </a:r>
            <a:r>
              <a:rPr kumimoji="0" lang="hu-HU" sz="2800" b="0" i="0" u="none" strike="noStrike" cap="none" normalizeH="0" baseline="0" dirty="0">
                <a:ln>
                  <a:noFill/>
                </a:ln>
                <a:solidFill>
                  <a:schemeClr val="bg1"/>
                </a:solidFill>
                <a:effectLst/>
                <a:latin typeface="Arial" pitchFamily="34" charset="0"/>
                <a:ea typeface="Calibri" pitchFamily="34" charset="0"/>
                <a:cs typeface="Times New Roman" pitchFamily="18" charset="0"/>
              </a:rPr>
              <a:t>gy konyhában vagy étteremben az a kritikus pont, ahol egy veszély a legnagyobb valószínűséggel okozhat kárt, problémát, betegséget.</a:t>
            </a:r>
            <a:endParaRPr kumimoji="0" lang="hu-HU" sz="4000" b="0" i="0" u="none" strike="noStrike" cap="none" normalizeH="0" baseline="0" dirty="0">
              <a:ln>
                <a:noFill/>
              </a:ln>
              <a:solidFill>
                <a:schemeClr val="bg1"/>
              </a:solidFill>
              <a:effectLst/>
              <a:latin typeface="Arial" pitchFamily="34" charset="0"/>
              <a:cs typeface="Arial" pitchFamily="34" charset="0"/>
            </a:endParaRPr>
          </a:p>
        </p:txBody>
      </p:sp>
      <p:sp>
        <p:nvSpPr>
          <p:cNvPr id="2" name="Szövegdoboz 1">
            <a:extLst>
              <a:ext uri="{FF2B5EF4-FFF2-40B4-BE49-F238E27FC236}">
                <a16:creationId xmlns:a16="http://schemas.microsoft.com/office/drawing/2014/main" xmlns="" id="{1AD19E4C-B74D-4486-8D86-3A3AB4C23556}"/>
              </a:ext>
            </a:extLst>
          </p:cNvPr>
          <p:cNvSpPr txBox="1"/>
          <p:nvPr/>
        </p:nvSpPr>
        <p:spPr>
          <a:xfrm>
            <a:off x="1708243" y="822697"/>
            <a:ext cx="7058343" cy="646331"/>
          </a:xfrm>
          <a:prstGeom prst="rect">
            <a:avLst/>
          </a:prstGeom>
          <a:noFill/>
        </p:spPr>
        <p:txBody>
          <a:bodyPr wrap="none" rtlCol="0">
            <a:spAutoFit/>
          </a:bodyPr>
          <a:lstStyle/>
          <a:p>
            <a:r>
              <a:rPr lang="hu-HU" sz="3600" b="1" dirty="0">
                <a:solidFill>
                  <a:schemeClr val="bg2"/>
                </a:solidFill>
                <a:latin typeface="Arial" panose="020B0604020202020204" pitchFamily="34" charset="0"/>
                <a:cs typeface="Arial" panose="020B0604020202020204" pitchFamily="34" charset="0"/>
              </a:rPr>
              <a:t>Kritikus pontok meghatározása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ím 1"/>
          <p:cNvSpPr txBox="1">
            <a:spLocks/>
          </p:cNvSpPr>
          <p:nvPr/>
        </p:nvSpPr>
        <p:spPr>
          <a:xfrm>
            <a:off x="569850" y="720301"/>
            <a:ext cx="11037950" cy="5947199"/>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hu-HU" sz="2800" b="1" dirty="0">
                <a:solidFill>
                  <a:schemeClr val="bg2"/>
                </a:solidFill>
                <a:latin typeface="Arial" pitchFamily="34" charset="0"/>
                <a:cs typeface="Arial" pitchFamily="34" charset="0"/>
              </a:rPr>
              <a:t>A konkrét konyha vagy étterem kritikus pontjait </a:t>
            </a:r>
          </a:p>
          <a:p>
            <a:r>
              <a:rPr lang="hu-HU" sz="2800" b="1" dirty="0">
                <a:solidFill>
                  <a:schemeClr val="bg2"/>
                </a:solidFill>
                <a:latin typeface="Arial" pitchFamily="34" charset="0"/>
                <a:cs typeface="Arial" pitchFamily="34" charset="0"/>
              </a:rPr>
              <a:t>3 lépésben találjuk meg.</a:t>
            </a:r>
          </a:p>
          <a:p>
            <a:r>
              <a:rPr lang="hu-HU" sz="2800" b="1" dirty="0">
                <a:solidFill>
                  <a:schemeClr val="bg2"/>
                </a:solidFill>
                <a:latin typeface="Arial" pitchFamily="34" charset="0"/>
                <a:cs typeface="Arial" pitchFamily="34" charset="0"/>
              </a:rPr>
              <a:t> </a:t>
            </a:r>
          </a:p>
          <a:p>
            <a:pPr marL="514350" indent="-514350"/>
            <a:r>
              <a:rPr lang="hu-HU" sz="2800" dirty="0">
                <a:solidFill>
                  <a:schemeClr val="bg1"/>
                </a:solidFill>
                <a:latin typeface="Arial" pitchFamily="34" charset="0"/>
                <a:cs typeface="Arial" pitchFamily="34" charset="0"/>
              </a:rPr>
              <a:t>1. lépés: Megállapítjuk az összes ott felmerülő veszélyt, </a:t>
            </a:r>
          </a:p>
          <a:p>
            <a:pPr marL="514350" indent="-514350">
              <a:buAutoNum type="arabicPeriod"/>
            </a:pPr>
            <a:endParaRPr lang="hu-HU" sz="2800" dirty="0">
              <a:solidFill>
                <a:schemeClr val="bg1"/>
              </a:solidFill>
              <a:latin typeface="Arial" pitchFamily="34" charset="0"/>
              <a:cs typeface="Arial" pitchFamily="34" charset="0"/>
            </a:endParaRPr>
          </a:p>
          <a:p>
            <a:r>
              <a:rPr lang="hu-HU" sz="2800" dirty="0">
                <a:solidFill>
                  <a:schemeClr val="bg1"/>
                </a:solidFill>
                <a:latin typeface="Arial" pitchFamily="34" charset="0"/>
                <a:cs typeface="Arial" pitchFamily="34" charset="0"/>
              </a:rPr>
              <a:t>2. lépés: Megbecsüljük, milyen súlyos az általuk okozott baj,</a:t>
            </a:r>
          </a:p>
          <a:p>
            <a:endParaRPr lang="hu-HU" sz="2800" dirty="0">
              <a:solidFill>
                <a:schemeClr val="bg1"/>
              </a:solidFill>
              <a:latin typeface="Arial" pitchFamily="34" charset="0"/>
              <a:cs typeface="Arial" pitchFamily="34" charset="0"/>
            </a:endParaRPr>
          </a:p>
          <a:p>
            <a:r>
              <a:rPr lang="hu-HU" sz="2800" dirty="0">
                <a:solidFill>
                  <a:schemeClr val="bg1"/>
                </a:solidFill>
                <a:latin typeface="Arial" pitchFamily="34" charset="0"/>
                <a:cs typeface="Arial" pitchFamily="34" charset="0"/>
              </a:rPr>
              <a:t>3. lépés: Súlyosság szerint sorba rendezzük a veszélyes pontokat.</a:t>
            </a:r>
          </a:p>
          <a:p>
            <a:endParaRPr lang="hu-HU" sz="2800" dirty="0">
              <a:solidFill>
                <a:schemeClr val="bg1"/>
              </a:solidFill>
              <a:latin typeface="Arial" pitchFamily="34" charset="0"/>
              <a:cs typeface="Arial" pitchFamily="34" charset="0"/>
            </a:endParaRPr>
          </a:p>
          <a:p>
            <a:r>
              <a:rPr lang="hu-HU" sz="2800" dirty="0">
                <a:solidFill>
                  <a:schemeClr val="bg1"/>
                </a:solidFill>
                <a:latin typeface="Arial" pitchFamily="34" charset="0"/>
                <a:cs typeface="Arial" pitchFamily="34" charset="0"/>
              </a:rPr>
              <a:t>Lássuk, hogy néz ki ez a gyakorlatban! </a:t>
            </a:r>
          </a:p>
        </p:txBody>
      </p:sp>
    </p:spTree>
    <p:extLst>
      <p:ext uri="{BB962C8B-B14F-4D97-AF65-F5344CB8AC3E}">
        <p14:creationId xmlns:p14="http://schemas.microsoft.com/office/powerpoint/2010/main" xmlns="" val="4384161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1" name="Táblázat 10"/>
          <p:cNvGraphicFramePr>
            <a:graphicFrameLocks noGrp="1"/>
          </p:cNvGraphicFramePr>
          <p:nvPr>
            <p:extLst>
              <p:ext uri="{D42A27DB-BD31-4B8C-83A1-F6EECF244321}">
                <p14:modId xmlns:p14="http://schemas.microsoft.com/office/powerpoint/2010/main" xmlns="" val="3344377823"/>
              </p:ext>
            </p:extLst>
          </p:nvPr>
        </p:nvGraphicFramePr>
        <p:xfrm>
          <a:off x="725816" y="264601"/>
          <a:ext cx="11117956" cy="5722769"/>
        </p:xfrm>
        <a:graphic>
          <a:graphicData uri="http://schemas.openxmlformats.org/drawingml/2006/table">
            <a:tbl>
              <a:tblPr/>
              <a:tblGrid>
                <a:gridCol w="1712207">
                  <a:extLst>
                    <a:ext uri="{9D8B030D-6E8A-4147-A177-3AD203B41FA5}">
                      <a16:colId xmlns:a16="http://schemas.microsoft.com/office/drawing/2014/main" xmlns="" val="20000"/>
                    </a:ext>
                  </a:extLst>
                </a:gridCol>
                <a:gridCol w="2385081">
                  <a:extLst>
                    <a:ext uri="{9D8B030D-6E8A-4147-A177-3AD203B41FA5}">
                      <a16:colId xmlns:a16="http://schemas.microsoft.com/office/drawing/2014/main" xmlns="" val="20001"/>
                    </a:ext>
                  </a:extLst>
                </a:gridCol>
                <a:gridCol w="1900611">
                  <a:extLst>
                    <a:ext uri="{9D8B030D-6E8A-4147-A177-3AD203B41FA5}">
                      <a16:colId xmlns:a16="http://schemas.microsoft.com/office/drawing/2014/main" xmlns="" val="20002"/>
                    </a:ext>
                  </a:extLst>
                </a:gridCol>
                <a:gridCol w="2639738">
                  <a:extLst>
                    <a:ext uri="{9D8B030D-6E8A-4147-A177-3AD203B41FA5}">
                      <a16:colId xmlns:a16="http://schemas.microsoft.com/office/drawing/2014/main" xmlns="" val="20003"/>
                    </a:ext>
                  </a:extLst>
                </a:gridCol>
                <a:gridCol w="2480319">
                  <a:extLst>
                    <a:ext uri="{9D8B030D-6E8A-4147-A177-3AD203B41FA5}">
                      <a16:colId xmlns:a16="http://schemas.microsoft.com/office/drawing/2014/main" xmlns="" val="20004"/>
                    </a:ext>
                  </a:extLst>
                </a:gridCol>
              </a:tblGrid>
              <a:tr h="865290">
                <a:tc>
                  <a:txBody>
                    <a:bodyPr/>
                    <a:lstStyle/>
                    <a:p>
                      <a:pPr marL="179388" indent="-1588" algn="just">
                        <a:lnSpc>
                          <a:spcPct val="115000"/>
                        </a:lnSpc>
                        <a:spcAft>
                          <a:spcPts val="1200"/>
                        </a:spcAft>
                      </a:pPr>
                      <a:r>
                        <a:rPr lang="hu-HU" sz="2000" b="1" kern="1200" dirty="0">
                          <a:solidFill>
                            <a:schemeClr val="bg1"/>
                          </a:solidFill>
                          <a:latin typeface="Arial"/>
                          <a:ea typeface="Times New Roman"/>
                          <a:cs typeface="Times New Roman"/>
                        </a:rPr>
                        <a:t>Veszély forrása</a:t>
                      </a:r>
                      <a:endParaRPr lang="hu-HU" sz="2000" dirty="0">
                        <a:solidFill>
                          <a:schemeClr val="bg1"/>
                        </a:solidFill>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388" indent="-1588" algn="ctr">
                        <a:lnSpc>
                          <a:spcPct val="115000"/>
                        </a:lnSpc>
                        <a:spcAft>
                          <a:spcPts val="1200"/>
                        </a:spcAft>
                      </a:pPr>
                      <a:r>
                        <a:rPr lang="hu-HU" sz="2000" b="1" kern="1200" dirty="0">
                          <a:solidFill>
                            <a:schemeClr val="bg1"/>
                          </a:solidFill>
                          <a:latin typeface="Arial"/>
                          <a:ea typeface="Times New Roman"/>
                          <a:cs typeface="Times New Roman"/>
                        </a:rPr>
                        <a:t>A veszély természete</a:t>
                      </a:r>
                      <a:endParaRPr lang="hu-HU" sz="2000" dirty="0">
                        <a:solidFill>
                          <a:schemeClr val="bg1"/>
                        </a:solidFill>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388" indent="-1588" algn="ctr">
                        <a:lnSpc>
                          <a:spcPct val="115000"/>
                        </a:lnSpc>
                        <a:spcAft>
                          <a:spcPts val="1200"/>
                        </a:spcAft>
                      </a:pPr>
                      <a:r>
                        <a:rPr lang="hu-HU" sz="2000" b="1" kern="1200" dirty="0">
                          <a:solidFill>
                            <a:schemeClr val="bg1"/>
                          </a:solidFill>
                          <a:latin typeface="Arial"/>
                          <a:ea typeface="Times New Roman"/>
                          <a:cs typeface="Times New Roman"/>
                        </a:rPr>
                        <a:t>Lehetséges kár</a:t>
                      </a:r>
                      <a:endParaRPr lang="hu-HU" sz="2000" dirty="0">
                        <a:solidFill>
                          <a:schemeClr val="bg1"/>
                        </a:solidFill>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388" indent="-1588" algn="ctr">
                        <a:lnSpc>
                          <a:spcPct val="115000"/>
                        </a:lnSpc>
                        <a:spcAft>
                          <a:spcPts val="1200"/>
                        </a:spcAft>
                      </a:pPr>
                      <a:r>
                        <a:rPr lang="hu-HU" sz="2000" b="1" kern="1200" dirty="0">
                          <a:solidFill>
                            <a:schemeClr val="bg1"/>
                          </a:solidFill>
                          <a:latin typeface="Arial"/>
                          <a:ea typeface="Times New Roman"/>
                          <a:cs typeface="Times New Roman"/>
                        </a:rPr>
                        <a:t>Hogyan történik, </a:t>
                      </a:r>
                      <a:br>
                        <a:rPr lang="hu-HU" sz="2000" b="1" kern="1200" dirty="0">
                          <a:solidFill>
                            <a:schemeClr val="bg1"/>
                          </a:solidFill>
                          <a:latin typeface="Arial"/>
                          <a:ea typeface="Times New Roman"/>
                          <a:cs typeface="Times New Roman"/>
                        </a:rPr>
                      </a:br>
                      <a:r>
                        <a:rPr lang="hu-HU" sz="2000" b="1" kern="1200" dirty="0">
                          <a:solidFill>
                            <a:schemeClr val="bg1"/>
                          </a:solidFill>
                          <a:latin typeface="Arial"/>
                          <a:ea typeface="Times New Roman"/>
                          <a:cs typeface="Times New Roman"/>
                        </a:rPr>
                        <a:t>mit jelent?</a:t>
                      </a:r>
                      <a:endParaRPr lang="hu-HU" sz="2000" dirty="0">
                        <a:solidFill>
                          <a:schemeClr val="bg1"/>
                        </a:solidFill>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388" indent="-1588" algn="ctr">
                        <a:lnSpc>
                          <a:spcPct val="115000"/>
                        </a:lnSpc>
                        <a:spcAft>
                          <a:spcPts val="1200"/>
                        </a:spcAft>
                      </a:pPr>
                      <a:r>
                        <a:rPr lang="hu-HU" sz="2000" b="1" kern="1200" dirty="0">
                          <a:solidFill>
                            <a:schemeClr val="bg1"/>
                          </a:solidFill>
                          <a:latin typeface="Arial"/>
                          <a:ea typeface="Times New Roman"/>
                          <a:cs typeface="Times New Roman"/>
                        </a:rPr>
                        <a:t>Védekezés módja</a:t>
                      </a:r>
                      <a:endParaRPr lang="hu-HU" sz="2000" dirty="0">
                        <a:solidFill>
                          <a:schemeClr val="bg1"/>
                        </a:solidFill>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0"/>
                  </a:ext>
                </a:extLst>
              </a:tr>
              <a:tr h="1166466">
                <a:tc>
                  <a:txBody>
                    <a:bodyPr/>
                    <a:lstStyle/>
                    <a:p>
                      <a:pPr marL="0" indent="0" algn="ctr">
                        <a:lnSpc>
                          <a:spcPct val="115000"/>
                        </a:lnSpc>
                        <a:spcAft>
                          <a:spcPts val="1200"/>
                        </a:spcAft>
                      </a:pPr>
                      <a:r>
                        <a:rPr lang="hu-HU" sz="2000" b="1" kern="1200" dirty="0">
                          <a:solidFill>
                            <a:srgbClr val="000000"/>
                          </a:solidFill>
                          <a:latin typeface="Arial"/>
                          <a:ea typeface="Times New Roman"/>
                          <a:cs typeface="Times New Roman"/>
                        </a:rPr>
                        <a:t>Hűtve tárolás</a:t>
                      </a:r>
                      <a:endParaRPr lang="hu-HU" sz="2000" b="1"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180340" indent="-180340" algn="ctr">
                        <a:lnSpc>
                          <a:spcPct val="115000"/>
                        </a:lnSpc>
                        <a:spcAft>
                          <a:spcPts val="1200"/>
                        </a:spcAft>
                      </a:pPr>
                      <a:r>
                        <a:rPr lang="hu-HU" sz="2000" b="1" kern="1200" dirty="0">
                          <a:solidFill>
                            <a:srgbClr val="000000"/>
                          </a:solidFill>
                          <a:latin typeface="Arial"/>
                          <a:ea typeface="Times New Roman"/>
                          <a:cs typeface="Times New Roman"/>
                        </a:rPr>
                        <a:t>A hűtőszekrény felmelegedése</a:t>
                      </a:r>
                      <a:endParaRPr lang="hu-HU" sz="2000" b="1"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180340" indent="-180340" algn="ctr">
                        <a:lnSpc>
                          <a:spcPct val="115000"/>
                        </a:lnSpc>
                        <a:spcAft>
                          <a:spcPts val="1200"/>
                        </a:spcAft>
                      </a:pPr>
                      <a:r>
                        <a:rPr lang="hu-HU" sz="2000" b="1" kern="1200" dirty="0">
                          <a:solidFill>
                            <a:srgbClr val="000000"/>
                          </a:solidFill>
                          <a:latin typeface="Arial"/>
                          <a:ea typeface="Times New Roman"/>
                          <a:cs typeface="Times New Roman"/>
                        </a:rPr>
                        <a:t>A hús romlása</a:t>
                      </a:r>
                      <a:endParaRPr lang="hu-HU" sz="2000" b="1"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180340" indent="-180340" algn="ctr">
                        <a:lnSpc>
                          <a:spcPct val="115000"/>
                        </a:lnSpc>
                        <a:spcAft>
                          <a:spcPts val="1200"/>
                        </a:spcAft>
                      </a:pPr>
                      <a:r>
                        <a:rPr lang="hu-HU" sz="2000" b="1" kern="1200" dirty="0">
                          <a:solidFill>
                            <a:srgbClr val="000000"/>
                          </a:solidFill>
                          <a:latin typeface="Arial"/>
                          <a:ea typeface="Times New Roman"/>
                          <a:cs typeface="Times New Roman"/>
                        </a:rPr>
                        <a:t>4 </a:t>
                      </a:r>
                      <a:r>
                        <a:rPr lang="hu-HU" sz="2000" b="1" kern="1200" baseline="30000" dirty="0" err="1">
                          <a:solidFill>
                            <a:srgbClr val="000000"/>
                          </a:solidFill>
                          <a:latin typeface="Arial"/>
                          <a:ea typeface="Times New Roman"/>
                          <a:cs typeface="Times New Roman"/>
                        </a:rPr>
                        <a:t>o</a:t>
                      </a:r>
                      <a:r>
                        <a:rPr lang="hu-HU" sz="2000" b="1" kern="1200" dirty="0" err="1">
                          <a:solidFill>
                            <a:srgbClr val="000000"/>
                          </a:solidFill>
                          <a:latin typeface="Arial"/>
                          <a:ea typeface="Times New Roman"/>
                          <a:cs typeface="Times New Roman"/>
                        </a:rPr>
                        <a:t>C</a:t>
                      </a:r>
                      <a:r>
                        <a:rPr lang="hu-HU" sz="2000" b="1" kern="1200" dirty="0">
                          <a:solidFill>
                            <a:srgbClr val="000000"/>
                          </a:solidFill>
                          <a:latin typeface="Arial"/>
                          <a:ea typeface="Times New Roman"/>
                          <a:cs typeface="Times New Roman"/>
                        </a:rPr>
                        <a:t> felett a mikrobák szaporodni kezdenek</a:t>
                      </a:r>
                      <a:endParaRPr lang="hu-HU" sz="2000" b="1"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180340" indent="-180340" algn="ctr">
                        <a:lnSpc>
                          <a:spcPct val="115000"/>
                        </a:lnSpc>
                        <a:spcAft>
                          <a:spcPts val="1200"/>
                        </a:spcAft>
                      </a:pPr>
                      <a:r>
                        <a:rPr lang="hu-HU" sz="2000" b="1" kern="1200" dirty="0">
                          <a:solidFill>
                            <a:srgbClr val="000000"/>
                          </a:solidFill>
                          <a:latin typeface="Arial"/>
                          <a:ea typeface="Times New Roman"/>
                          <a:cs typeface="Times New Roman"/>
                        </a:rPr>
                        <a:t>Hűtőszekrény hőmérsékletének ellenőrzése</a:t>
                      </a:r>
                      <a:endParaRPr lang="hu-HU" sz="2000" b="1"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xmlns="" val="10001"/>
                  </a:ext>
                </a:extLst>
              </a:tr>
              <a:tr h="1036619">
                <a:tc>
                  <a:txBody>
                    <a:bodyPr/>
                    <a:lstStyle/>
                    <a:p>
                      <a:pPr marL="0" indent="0" algn="ctr">
                        <a:lnSpc>
                          <a:spcPct val="115000"/>
                        </a:lnSpc>
                        <a:spcAft>
                          <a:spcPts val="1200"/>
                        </a:spcAft>
                      </a:pPr>
                      <a:r>
                        <a:rPr lang="hu-HU" sz="2000" kern="1200" dirty="0">
                          <a:solidFill>
                            <a:srgbClr val="000000"/>
                          </a:solidFill>
                          <a:latin typeface="Arial"/>
                          <a:ea typeface="Times New Roman"/>
                          <a:cs typeface="Times New Roman"/>
                        </a:rPr>
                        <a:t>Mosogatás</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B5B"/>
                    </a:solidFill>
                  </a:tcPr>
                </a:tc>
                <a:tc>
                  <a:txBody>
                    <a:bodyPr/>
                    <a:lstStyle/>
                    <a:p>
                      <a:pPr marL="0" lvl="0" indent="0" algn="ctr">
                        <a:lnSpc>
                          <a:spcPct val="100000"/>
                        </a:lnSpc>
                        <a:spcAft>
                          <a:spcPts val="1200"/>
                        </a:spcAft>
                      </a:pPr>
                      <a:r>
                        <a:rPr lang="hu-HU" sz="2000" kern="1200" dirty="0">
                          <a:solidFill>
                            <a:srgbClr val="000000"/>
                          </a:solidFill>
                          <a:latin typeface="Arial"/>
                          <a:ea typeface="Times New Roman"/>
                          <a:cs typeface="Times New Roman"/>
                        </a:rPr>
                        <a:t>Zsíros</a:t>
                      </a:r>
                      <a:r>
                        <a:rPr lang="hu-HU" sz="2000" kern="1200" baseline="0" dirty="0">
                          <a:solidFill>
                            <a:srgbClr val="000000"/>
                          </a:solidFill>
                          <a:latin typeface="Arial"/>
                          <a:ea typeface="Times New Roman"/>
                          <a:cs typeface="Times New Roman"/>
                        </a:rPr>
                        <a:t> </a:t>
                      </a:r>
                      <a:r>
                        <a:rPr lang="hu-HU" sz="2000" kern="1200" dirty="0">
                          <a:solidFill>
                            <a:srgbClr val="000000"/>
                          </a:solidFill>
                          <a:latin typeface="Arial"/>
                          <a:ea typeface="Times New Roman"/>
                          <a:cs typeface="Times New Roman"/>
                        </a:rPr>
                        <a:t>szennyeződés marad az edényen</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B5B"/>
                    </a:solidFill>
                  </a:tcPr>
                </a:tc>
                <a:tc>
                  <a:txBody>
                    <a:bodyPr/>
                    <a:lstStyle/>
                    <a:p>
                      <a:pPr marL="0" lvl="0" indent="0" algn="ctr">
                        <a:lnSpc>
                          <a:spcPct val="100000"/>
                        </a:lnSpc>
                        <a:spcAft>
                          <a:spcPts val="1200"/>
                        </a:spcAft>
                      </a:pPr>
                      <a:r>
                        <a:rPr lang="hu-HU" sz="2000" kern="1200" dirty="0">
                          <a:solidFill>
                            <a:srgbClr val="000000"/>
                          </a:solidFill>
                          <a:latin typeface="Arial"/>
                          <a:ea typeface="Times New Roman"/>
                          <a:cs typeface="Times New Roman"/>
                        </a:rPr>
                        <a:t>Az edénytől</a:t>
                      </a:r>
                      <a:r>
                        <a:rPr lang="hu-HU" sz="2000" kern="1200" baseline="0" dirty="0">
                          <a:solidFill>
                            <a:srgbClr val="000000"/>
                          </a:solidFill>
                          <a:latin typeface="Arial"/>
                          <a:ea typeface="Times New Roman"/>
                          <a:cs typeface="Times New Roman"/>
                        </a:rPr>
                        <a:t> </a:t>
                      </a:r>
                      <a:r>
                        <a:rPr lang="hu-HU" sz="2000" kern="1200" dirty="0">
                          <a:solidFill>
                            <a:srgbClr val="000000"/>
                          </a:solidFill>
                          <a:latin typeface="Arial"/>
                          <a:ea typeface="Times New Roman"/>
                          <a:cs typeface="Times New Roman"/>
                        </a:rPr>
                        <a:t>megfertőződik</a:t>
                      </a:r>
                      <a:r>
                        <a:rPr lang="hu-HU" sz="2000" kern="1200" baseline="0" dirty="0">
                          <a:solidFill>
                            <a:srgbClr val="000000"/>
                          </a:solidFill>
                          <a:latin typeface="Arial"/>
                          <a:ea typeface="Times New Roman"/>
                          <a:cs typeface="Times New Roman"/>
                        </a:rPr>
                        <a:t> </a:t>
                      </a:r>
                      <a:r>
                        <a:rPr lang="hu-HU" sz="2000" kern="1200" dirty="0">
                          <a:solidFill>
                            <a:srgbClr val="000000"/>
                          </a:solidFill>
                          <a:latin typeface="Arial"/>
                          <a:ea typeface="Times New Roman"/>
                          <a:cs typeface="Times New Roman"/>
                        </a:rPr>
                        <a:t>az étel</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B5B"/>
                    </a:solidFill>
                  </a:tcPr>
                </a:tc>
                <a:tc>
                  <a:txBody>
                    <a:bodyPr/>
                    <a:lstStyle/>
                    <a:p>
                      <a:pPr marL="0" lvl="0" indent="0" algn="ctr">
                        <a:lnSpc>
                          <a:spcPct val="100000"/>
                        </a:lnSpc>
                        <a:spcAft>
                          <a:spcPts val="1200"/>
                        </a:spcAft>
                      </a:pPr>
                      <a:r>
                        <a:rPr lang="hu-HU" sz="2000" kern="1200" dirty="0">
                          <a:solidFill>
                            <a:srgbClr val="000000"/>
                          </a:solidFill>
                          <a:latin typeface="Arial"/>
                          <a:ea typeface="Times New Roman"/>
                          <a:cs typeface="Times New Roman"/>
                        </a:rPr>
                        <a:t>Mikrobák az ételbe kerülve elszaporodnak</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B5B"/>
                    </a:solidFill>
                  </a:tcPr>
                </a:tc>
                <a:tc>
                  <a:txBody>
                    <a:bodyPr/>
                    <a:lstStyle/>
                    <a:p>
                      <a:pPr marL="0" lvl="0" indent="0" algn="ctr">
                        <a:lnSpc>
                          <a:spcPct val="100000"/>
                        </a:lnSpc>
                        <a:spcAft>
                          <a:spcPts val="1200"/>
                        </a:spcAft>
                      </a:pPr>
                      <a:r>
                        <a:rPr lang="hu-HU" sz="2000" kern="1200" dirty="0">
                          <a:solidFill>
                            <a:srgbClr val="000000"/>
                          </a:solidFill>
                          <a:latin typeface="Arial"/>
                          <a:ea typeface="Times New Roman"/>
                          <a:cs typeface="Times New Roman"/>
                        </a:rPr>
                        <a:t>Zsíroldószerrel kell mosogatni az edényt</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B5B"/>
                    </a:solidFill>
                  </a:tcPr>
                </a:tc>
                <a:extLst>
                  <a:ext uri="{0D108BD9-81ED-4DB2-BD59-A6C34878D82A}">
                    <a16:rowId xmlns:a16="http://schemas.microsoft.com/office/drawing/2014/main" xmlns="" val="10002"/>
                  </a:ext>
                </a:extLst>
              </a:tr>
              <a:tr h="1036619">
                <a:tc>
                  <a:txBody>
                    <a:bodyPr/>
                    <a:lstStyle/>
                    <a:p>
                      <a:pPr marL="0" indent="0" algn="ctr">
                        <a:lnSpc>
                          <a:spcPct val="115000"/>
                        </a:lnSpc>
                        <a:spcAft>
                          <a:spcPts val="1200"/>
                        </a:spcAft>
                      </a:pPr>
                      <a:r>
                        <a:rPr lang="hu-HU" sz="2000" kern="1200" dirty="0">
                          <a:solidFill>
                            <a:srgbClr val="000000"/>
                          </a:solidFill>
                          <a:latin typeface="Arial"/>
                          <a:ea typeface="Times New Roman"/>
                          <a:cs typeface="Times New Roman"/>
                        </a:rPr>
                        <a:t>Dolgozó</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B5B"/>
                    </a:solidFill>
                  </a:tcPr>
                </a:tc>
                <a:tc>
                  <a:txBody>
                    <a:bodyPr/>
                    <a:lstStyle/>
                    <a:p>
                      <a:pPr marL="0" lvl="0" indent="0" algn="ctr">
                        <a:lnSpc>
                          <a:spcPct val="100000"/>
                        </a:lnSpc>
                        <a:spcAft>
                          <a:spcPts val="1200"/>
                        </a:spcAft>
                      </a:pPr>
                      <a:r>
                        <a:rPr lang="hu-HU" sz="2000" kern="1200" dirty="0">
                          <a:solidFill>
                            <a:srgbClr val="000000"/>
                          </a:solidFill>
                          <a:latin typeface="Arial"/>
                          <a:ea typeface="Times New Roman"/>
                          <a:cs typeface="Times New Roman"/>
                        </a:rPr>
                        <a:t>Dolgozó keze, haja, testnedvei, ruházata</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B5B"/>
                    </a:solidFill>
                  </a:tcPr>
                </a:tc>
                <a:tc>
                  <a:txBody>
                    <a:bodyPr/>
                    <a:lstStyle/>
                    <a:p>
                      <a:pPr marL="0" lvl="0" indent="0" algn="ctr">
                        <a:lnSpc>
                          <a:spcPct val="100000"/>
                        </a:lnSpc>
                        <a:spcAft>
                          <a:spcPts val="1200"/>
                        </a:spcAft>
                      </a:pPr>
                      <a:r>
                        <a:rPr lang="hu-HU" sz="2000" kern="1200" dirty="0">
                          <a:solidFill>
                            <a:srgbClr val="000000"/>
                          </a:solidFill>
                          <a:latin typeface="Arial"/>
                          <a:ea typeface="Times New Roman"/>
                          <a:cs typeface="Times New Roman"/>
                        </a:rPr>
                        <a:t>Szennyeződik, megfertőződik</a:t>
                      </a:r>
                      <a:r>
                        <a:rPr lang="hu-HU" sz="2000" kern="1200" baseline="0" dirty="0">
                          <a:solidFill>
                            <a:srgbClr val="000000"/>
                          </a:solidFill>
                          <a:latin typeface="Arial"/>
                          <a:ea typeface="Times New Roman"/>
                          <a:cs typeface="Times New Roman"/>
                        </a:rPr>
                        <a:t> </a:t>
                      </a:r>
                      <a:r>
                        <a:rPr lang="hu-HU" sz="2000" kern="1200" dirty="0">
                          <a:solidFill>
                            <a:srgbClr val="000000"/>
                          </a:solidFill>
                          <a:latin typeface="Arial"/>
                          <a:ea typeface="Times New Roman"/>
                          <a:cs typeface="Times New Roman"/>
                        </a:rPr>
                        <a:t>az étel</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B5B"/>
                    </a:solidFill>
                  </a:tcPr>
                </a:tc>
                <a:tc>
                  <a:txBody>
                    <a:bodyPr/>
                    <a:lstStyle/>
                    <a:p>
                      <a:pPr marL="0" lvl="0" indent="0" algn="ctr">
                        <a:lnSpc>
                          <a:spcPct val="100000"/>
                        </a:lnSpc>
                        <a:spcAft>
                          <a:spcPts val="1200"/>
                        </a:spcAft>
                      </a:pPr>
                      <a:r>
                        <a:rPr lang="hu-HU" sz="2000" kern="1200" dirty="0">
                          <a:solidFill>
                            <a:srgbClr val="000000"/>
                          </a:solidFill>
                          <a:latin typeface="Arial"/>
                          <a:ea typeface="Times New Roman"/>
                          <a:cs typeface="Times New Roman"/>
                        </a:rPr>
                        <a:t>Hajszál, mikroba és szennyeződés kerül az ételbe a dolgozóról</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B5B"/>
                    </a:solidFill>
                  </a:tcPr>
                </a:tc>
                <a:tc>
                  <a:txBody>
                    <a:bodyPr/>
                    <a:lstStyle/>
                    <a:p>
                      <a:pPr marL="0" lvl="0" indent="0" algn="ctr">
                        <a:lnSpc>
                          <a:spcPct val="100000"/>
                        </a:lnSpc>
                        <a:spcAft>
                          <a:spcPts val="1200"/>
                        </a:spcAft>
                      </a:pPr>
                      <a:r>
                        <a:rPr lang="hu-HU" sz="2000" kern="1200" dirty="0">
                          <a:solidFill>
                            <a:srgbClr val="000000"/>
                          </a:solidFill>
                          <a:latin typeface="Arial"/>
                          <a:ea typeface="Times New Roman"/>
                          <a:cs typeface="Times New Roman"/>
                        </a:rPr>
                        <a:t>Személyi higiéniai szabályok betartása, ellenőrzése</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5B5B"/>
                    </a:solidFill>
                  </a:tcPr>
                </a:tc>
                <a:extLst>
                  <a:ext uri="{0D108BD9-81ED-4DB2-BD59-A6C34878D82A}">
                    <a16:rowId xmlns:a16="http://schemas.microsoft.com/office/drawing/2014/main" xmlns="" val="10003"/>
                  </a:ext>
                </a:extLst>
              </a:tr>
              <a:tr h="1382161">
                <a:tc>
                  <a:txBody>
                    <a:bodyPr/>
                    <a:lstStyle/>
                    <a:p>
                      <a:pPr marL="0" indent="0" algn="ctr">
                        <a:lnSpc>
                          <a:spcPct val="115000"/>
                        </a:lnSpc>
                        <a:spcAft>
                          <a:spcPts val="1200"/>
                        </a:spcAft>
                      </a:pPr>
                      <a:r>
                        <a:rPr lang="hu-HU" sz="2000" kern="1200" dirty="0">
                          <a:solidFill>
                            <a:srgbClr val="000000"/>
                          </a:solidFill>
                          <a:latin typeface="Arial"/>
                          <a:ea typeface="Times New Roman"/>
                          <a:cs typeface="Times New Roman"/>
                        </a:rPr>
                        <a:t>Alapanyag: lencse, bab</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marL="0" lvl="0" indent="0" algn="ctr">
                        <a:lnSpc>
                          <a:spcPct val="100000"/>
                        </a:lnSpc>
                        <a:spcAft>
                          <a:spcPts val="1200"/>
                        </a:spcAft>
                      </a:pPr>
                      <a:r>
                        <a:rPr lang="hu-HU" sz="2000" kern="1200" dirty="0">
                          <a:solidFill>
                            <a:srgbClr val="000000"/>
                          </a:solidFill>
                          <a:latin typeface="Arial"/>
                          <a:ea typeface="Times New Roman"/>
                          <a:cs typeface="Times New Roman"/>
                        </a:rPr>
                        <a:t>Kavicsok a magok között</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marL="0" lvl="0" indent="0" algn="ctr">
                        <a:lnSpc>
                          <a:spcPct val="100000"/>
                        </a:lnSpc>
                        <a:spcAft>
                          <a:spcPts val="1200"/>
                        </a:spcAft>
                      </a:pPr>
                      <a:r>
                        <a:rPr lang="hu-HU" sz="2000" kern="1200" dirty="0">
                          <a:solidFill>
                            <a:srgbClr val="000000"/>
                          </a:solidFill>
                          <a:latin typeface="Arial"/>
                          <a:ea typeface="Times New Roman"/>
                          <a:cs typeface="Times New Roman"/>
                        </a:rPr>
                        <a:t>Az ételben lévő kavicsra ráharap a fogyasztó</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marL="0" lvl="0" indent="0" algn="ctr">
                        <a:lnSpc>
                          <a:spcPct val="100000"/>
                        </a:lnSpc>
                        <a:spcAft>
                          <a:spcPts val="1200"/>
                        </a:spcAft>
                      </a:pPr>
                      <a:r>
                        <a:rPr lang="hu-HU" sz="2000" kern="1200" dirty="0">
                          <a:solidFill>
                            <a:srgbClr val="000000"/>
                          </a:solidFill>
                          <a:latin typeface="Arial"/>
                          <a:ea typeface="Times New Roman"/>
                          <a:cs typeface="Times New Roman"/>
                        </a:rPr>
                        <a:t>A magok tisztításakor a maggal azonos méretű kavicsok benne maradnak</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marL="0" lvl="0" indent="0" algn="ctr">
                        <a:lnSpc>
                          <a:spcPct val="100000"/>
                        </a:lnSpc>
                        <a:spcAft>
                          <a:spcPts val="1200"/>
                        </a:spcAft>
                      </a:pPr>
                      <a:r>
                        <a:rPr lang="hu-HU" sz="2000" kern="1200" dirty="0">
                          <a:solidFill>
                            <a:srgbClr val="000000"/>
                          </a:solidFill>
                          <a:latin typeface="Arial"/>
                          <a:ea typeface="Times New Roman"/>
                          <a:cs typeface="Times New Roman"/>
                        </a:rPr>
                        <a:t>Alapanyag válogatása, ellenőrzése</a:t>
                      </a:r>
                      <a:endParaRPr lang="hu-HU" sz="2000"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extLst>
                  <a:ext uri="{0D108BD9-81ED-4DB2-BD59-A6C34878D82A}">
                    <a16:rowId xmlns:a16="http://schemas.microsoft.com/office/drawing/2014/main" xmlns="" val="10004"/>
                  </a:ext>
                </a:extLst>
              </a:tr>
            </a:tbl>
          </a:graphicData>
        </a:graphic>
      </p:graphicFrame>
      <p:sp>
        <p:nvSpPr>
          <p:cNvPr id="13" name="Szaggatott nyíl jobbra 12"/>
          <p:cNvSpPr/>
          <p:nvPr/>
        </p:nvSpPr>
        <p:spPr>
          <a:xfrm rot="16200000">
            <a:off x="-1678115" y="3393435"/>
            <a:ext cx="4052685" cy="604529"/>
          </a:xfrm>
          <a:prstGeom prst="stripedRightArrow">
            <a:avLst>
              <a:gd name="adj1" fmla="val 50000"/>
              <a:gd name="adj2" fmla="val 110955"/>
            </a:avLst>
          </a:prstGeom>
          <a:noFill/>
          <a:ln w="57150">
            <a:solidFill>
              <a:srgbClr val="EA3E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b="1" dirty="0">
                <a:solidFill>
                  <a:schemeClr val="bg1"/>
                </a:solidFill>
              </a:rPr>
              <a:t>NŐ A KOCKÁZAT</a:t>
            </a:r>
          </a:p>
        </p:txBody>
      </p:sp>
      <p:sp>
        <p:nvSpPr>
          <p:cNvPr id="80897" name="Rectangle 1"/>
          <p:cNvSpPr>
            <a:spLocks noChangeArrowheads="1"/>
          </p:cNvSpPr>
          <p:nvPr/>
        </p:nvSpPr>
        <p:spPr bwMode="auto">
          <a:xfrm>
            <a:off x="2272352" y="5964828"/>
            <a:ext cx="8024884"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tabLst/>
            </a:pPr>
            <a:r>
              <a:rPr kumimoji="0" lang="hu-HU" sz="2400" b="1" i="0" u="none" strike="noStrike" cap="none" normalizeH="0" baseline="0" dirty="0">
                <a:ln>
                  <a:noFill/>
                </a:ln>
                <a:solidFill>
                  <a:schemeClr val="bg1"/>
                </a:solidFill>
                <a:effectLst/>
                <a:latin typeface="Arial" pitchFamily="34" charset="0"/>
                <a:ea typeface="Calibri" pitchFamily="34" charset="0"/>
                <a:cs typeface="Times New Roman" pitchFamily="18" charset="0"/>
              </a:rPr>
              <a:t>Kritikus pont a fenti listában</a:t>
            </a:r>
            <a:r>
              <a:rPr kumimoji="0" lang="hu-HU" sz="2400" b="1" i="0" u="none" strike="noStrike" cap="none" normalizeH="0" dirty="0">
                <a:ln>
                  <a:noFill/>
                </a:ln>
                <a:solidFill>
                  <a:schemeClr val="bg1"/>
                </a:solidFill>
                <a:effectLst/>
                <a:latin typeface="Arial" pitchFamily="34" charset="0"/>
                <a:ea typeface="Calibri" pitchFamily="34" charset="0"/>
                <a:cs typeface="Times New Roman" pitchFamily="18" charset="0"/>
              </a:rPr>
              <a:t> </a:t>
            </a:r>
            <a:r>
              <a:rPr kumimoji="0" lang="hu-HU" sz="2400" b="1" i="0" u="none" strike="noStrike" cap="none" normalizeH="0" baseline="0" dirty="0">
                <a:ln>
                  <a:noFill/>
                </a:ln>
                <a:solidFill>
                  <a:schemeClr val="bg1"/>
                </a:solidFill>
                <a:effectLst/>
                <a:latin typeface="Arial" pitchFamily="34" charset="0"/>
                <a:ea typeface="Calibri" pitchFamily="34" charset="0"/>
                <a:cs typeface="Times New Roman" pitchFamily="18" charset="0"/>
              </a:rPr>
              <a:t>(élénk</a:t>
            </a:r>
            <a:r>
              <a:rPr kumimoji="0" lang="hu-HU" sz="2400" b="1" i="0" u="none" strike="noStrike" cap="none" normalizeH="0" dirty="0">
                <a:ln>
                  <a:noFill/>
                </a:ln>
                <a:solidFill>
                  <a:schemeClr val="bg1"/>
                </a:solidFill>
                <a:effectLst/>
                <a:latin typeface="Arial" pitchFamily="34" charset="0"/>
                <a:ea typeface="Calibri" pitchFamily="34" charset="0"/>
                <a:cs typeface="Times New Roman" pitchFamily="18" charset="0"/>
              </a:rPr>
              <a:t> </a:t>
            </a:r>
            <a:r>
              <a:rPr kumimoji="0" lang="hu-HU" sz="2400" b="1" i="0" u="none" strike="noStrike" cap="none" normalizeH="0" baseline="0" dirty="0">
                <a:ln>
                  <a:noFill/>
                </a:ln>
                <a:solidFill>
                  <a:schemeClr val="bg1"/>
                </a:solidFill>
                <a:effectLst/>
                <a:latin typeface="Arial" pitchFamily="34" charset="0"/>
                <a:ea typeface="Calibri" pitchFamily="34" charset="0"/>
                <a:cs typeface="Times New Roman" pitchFamily="18" charset="0"/>
              </a:rPr>
              <a:t>piros): </a:t>
            </a:r>
            <a:endParaRPr kumimoji="0" lang="hu-HU" sz="2400" b="1" i="0" u="none" strike="noStrike" cap="none" normalizeH="0" baseline="0" dirty="0">
              <a:ln>
                <a:noFill/>
              </a:ln>
              <a:solidFill>
                <a:schemeClr val="bg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tabLst/>
            </a:pPr>
            <a:r>
              <a:rPr kumimoji="0" lang="hu-HU" sz="2400" i="0" u="none" strike="noStrike" cap="none" normalizeH="0" baseline="0" dirty="0">
                <a:ln>
                  <a:noFill/>
                </a:ln>
                <a:solidFill>
                  <a:schemeClr val="bg1"/>
                </a:solidFill>
                <a:effectLst/>
                <a:latin typeface="Arial" pitchFamily="34" charset="0"/>
                <a:ea typeface="Calibri" pitchFamily="34" charset="0"/>
                <a:cs typeface="Times New Roman" pitchFamily="18" charset="0"/>
              </a:rPr>
              <a:t>Hűtve tárolás</a:t>
            </a:r>
            <a:endParaRPr kumimoji="0" lang="hu-HU" sz="2400" i="0" u="none" strike="noStrike" cap="none" normalizeH="0" baseline="0" dirty="0">
              <a:ln>
                <a:noFill/>
              </a:ln>
              <a:solidFill>
                <a:schemeClr val="bg1"/>
              </a:solidFill>
              <a:effectLst/>
              <a:latin typeface="Arial" pitchFamily="34" charset="0"/>
              <a:cs typeface="Arial" pitchFamily="34" charset="0"/>
            </a:endParaRPr>
          </a:p>
        </p:txBody>
      </p:sp>
    </p:spTree>
    <p:extLst>
      <p:ext uri="{BB962C8B-B14F-4D97-AF65-F5344CB8AC3E}">
        <p14:creationId xmlns:p14="http://schemas.microsoft.com/office/powerpoint/2010/main" xmlns="" val="11768933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74828" y="0"/>
            <a:ext cx="1317171" cy="1235537"/>
          </a:xfrm>
          <a:prstGeom prst="rect">
            <a:avLst/>
          </a:prstGeom>
        </p:spPr>
      </p:pic>
      <p:graphicFrame>
        <p:nvGraphicFramePr>
          <p:cNvPr id="11" name="Táblázat 10"/>
          <p:cNvGraphicFramePr>
            <a:graphicFrameLocks noGrp="1"/>
          </p:cNvGraphicFramePr>
          <p:nvPr>
            <p:extLst>
              <p:ext uri="{D42A27DB-BD31-4B8C-83A1-F6EECF244321}">
                <p14:modId xmlns:p14="http://schemas.microsoft.com/office/powerpoint/2010/main" xmlns="" val="684587667"/>
              </p:ext>
            </p:extLst>
          </p:nvPr>
        </p:nvGraphicFramePr>
        <p:xfrm>
          <a:off x="239965" y="1019094"/>
          <a:ext cx="10729605" cy="2213447"/>
        </p:xfrm>
        <a:graphic>
          <a:graphicData uri="http://schemas.openxmlformats.org/drawingml/2006/table">
            <a:tbl>
              <a:tblPr/>
              <a:tblGrid>
                <a:gridCol w="1652399">
                  <a:extLst>
                    <a:ext uri="{9D8B030D-6E8A-4147-A177-3AD203B41FA5}">
                      <a16:colId xmlns:a16="http://schemas.microsoft.com/office/drawing/2014/main" xmlns="" val="20000"/>
                    </a:ext>
                  </a:extLst>
                </a:gridCol>
                <a:gridCol w="2301770">
                  <a:extLst>
                    <a:ext uri="{9D8B030D-6E8A-4147-A177-3AD203B41FA5}">
                      <a16:colId xmlns:a16="http://schemas.microsoft.com/office/drawing/2014/main" xmlns="" val="20001"/>
                    </a:ext>
                  </a:extLst>
                </a:gridCol>
                <a:gridCol w="1834223">
                  <a:extLst>
                    <a:ext uri="{9D8B030D-6E8A-4147-A177-3AD203B41FA5}">
                      <a16:colId xmlns:a16="http://schemas.microsoft.com/office/drawing/2014/main" xmlns="" val="20002"/>
                    </a:ext>
                  </a:extLst>
                </a:gridCol>
                <a:gridCol w="2547532">
                  <a:extLst>
                    <a:ext uri="{9D8B030D-6E8A-4147-A177-3AD203B41FA5}">
                      <a16:colId xmlns:a16="http://schemas.microsoft.com/office/drawing/2014/main" xmlns="" val="20003"/>
                    </a:ext>
                  </a:extLst>
                </a:gridCol>
                <a:gridCol w="2393681">
                  <a:extLst>
                    <a:ext uri="{9D8B030D-6E8A-4147-A177-3AD203B41FA5}">
                      <a16:colId xmlns:a16="http://schemas.microsoft.com/office/drawing/2014/main" xmlns="" val="20004"/>
                    </a:ext>
                  </a:extLst>
                </a:gridCol>
              </a:tblGrid>
              <a:tr h="811367">
                <a:tc>
                  <a:txBody>
                    <a:bodyPr/>
                    <a:lstStyle/>
                    <a:p>
                      <a:pPr marL="179388" indent="-1588" algn="just">
                        <a:lnSpc>
                          <a:spcPct val="115000"/>
                        </a:lnSpc>
                        <a:spcAft>
                          <a:spcPts val="1200"/>
                        </a:spcAft>
                      </a:pPr>
                      <a:r>
                        <a:rPr lang="hu-HU" sz="2000" b="1" kern="1200" dirty="0">
                          <a:solidFill>
                            <a:schemeClr val="bg1"/>
                          </a:solidFill>
                          <a:latin typeface="Arial"/>
                          <a:ea typeface="Times New Roman"/>
                          <a:cs typeface="Times New Roman"/>
                        </a:rPr>
                        <a:t>Veszély forrása</a:t>
                      </a:r>
                      <a:endParaRPr lang="hu-HU" sz="2000" dirty="0">
                        <a:solidFill>
                          <a:schemeClr val="bg1"/>
                        </a:solidFill>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388" indent="-1588" algn="ctr">
                        <a:lnSpc>
                          <a:spcPct val="115000"/>
                        </a:lnSpc>
                        <a:spcAft>
                          <a:spcPts val="1200"/>
                        </a:spcAft>
                      </a:pPr>
                      <a:r>
                        <a:rPr lang="hu-HU" sz="2000" b="1" kern="1200" dirty="0">
                          <a:solidFill>
                            <a:schemeClr val="bg1"/>
                          </a:solidFill>
                          <a:latin typeface="Arial"/>
                          <a:ea typeface="Times New Roman"/>
                          <a:cs typeface="Times New Roman"/>
                        </a:rPr>
                        <a:t>A veszély természete</a:t>
                      </a:r>
                      <a:endParaRPr lang="hu-HU" sz="2000" dirty="0">
                        <a:solidFill>
                          <a:schemeClr val="bg1"/>
                        </a:solidFill>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388" indent="-1588" algn="ctr">
                        <a:lnSpc>
                          <a:spcPct val="115000"/>
                        </a:lnSpc>
                        <a:spcAft>
                          <a:spcPts val="1200"/>
                        </a:spcAft>
                      </a:pPr>
                      <a:r>
                        <a:rPr lang="hu-HU" sz="2000" b="1" kern="1200" dirty="0">
                          <a:solidFill>
                            <a:schemeClr val="bg1"/>
                          </a:solidFill>
                          <a:latin typeface="Arial"/>
                          <a:ea typeface="Times New Roman"/>
                          <a:cs typeface="Times New Roman"/>
                        </a:rPr>
                        <a:t>Lehetséges kár</a:t>
                      </a:r>
                      <a:endParaRPr lang="hu-HU" sz="2000" dirty="0">
                        <a:solidFill>
                          <a:schemeClr val="bg1"/>
                        </a:solidFill>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388" indent="-1588" algn="ctr">
                        <a:lnSpc>
                          <a:spcPct val="115000"/>
                        </a:lnSpc>
                        <a:spcAft>
                          <a:spcPts val="1200"/>
                        </a:spcAft>
                      </a:pPr>
                      <a:r>
                        <a:rPr lang="hu-HU" sz="2000" b="1" kern="1200" dirty="0">
                          <a:solidFill>
                            <a:schemeClr val="bg1"/>
                          </a:solidFill>
                          <a:latin typeface="Arial"/>
                          <a:ea typeface="Times New Roman"/>
                          <a:cs typeface="Times New Roman"/>
                        </a:rPr>
                        <a:t>Hogyan történik, </a:t>
                      </a:r>
                      <a:br>
                        <a:rPr lang="hu-HU" sz="2000" b="1" kern="1200" dirty="0">
                          <a:solidFill>
                            <a:schemeClr val="bg1"/>
                          </a:solidFill>
                          <a:latin typeface="Arial"/>
                          <a:ea typeface="Times New Roman"/>
                          <a:cs typeface="Times New Roman"/>
                        </a:rPr>
                      </a:br>
                      <a:r>
                        <a:rPr lang="hu-HU" sz="2000" b="1" kern="1200" dirty="0">
                          <a:solidFill>
                            <a:schemeClr val="bg1"/>
                          </a:solidFill>
                          <a:latin typeface="Arial"/>
                          <a:ea typeface="Times New Roman"/>
                          <a:cs typeface="Times New Roman"/>
                        </a:rPr>
                        <a:t>mit jelent?</a:t>
                      </a:r>
                      <a:endParaRPr lang="hu-HU" sz="2000" dirty="0">
                        <a:solidFill>
                          <a:schemeClr val="bg1"/>
                        </a:solidFill>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388" indent="-1588" algn="ctr">
                        <a:lnSpc>
                          <a:spcPct val="115000"/>
                        </a:lnSpc>
                        <a:spcAft>
                          <a:spcPts val="1200"/>
                        </a:spcAft>
                      </a:pPr>
                      <a:r>
                        <a:rPr lang="hu-HU" sz="2000" b="1" kern="1200" dirty="0">
                          <a:solidFill>
                            <a:schemeClr val="bg1"/>
                          </a:solidFill>
                          <a:latin typeface="Arial"/>
                          <a:ea typeface="Times New Roman"/>
                          <a:cs typeface="Times New Roman"/>
                        </a:rPr>
                        <a:t>Védekezés módja</a:t>
                      </a:r>
                      <a:endParaRPr lang="hu-HU" sz="2000" dirty="0">
                        <a:solidFill>
                          <a:schemeClr val="bg1"/>
                        </a:solidFill>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0"/>
                  </a:ext>
                </a:extLst>
              </a:tr>
              <a:tr h="1093774">
                <a:tc>
                  <a:txBody>
                    <a:bodyPr/>
                    <a:lstStyle/>
                    <a:p>
                      <a:pPr marL="0" indent="0" algn="ctr">
                        <a:lnSpc>
                          <a:spcPct val="115000"/>
                        </a:lnSpc>
                        <a:spcAft>
                          <a:spcPts val="1200"/>
                        </a:spcAft>
                      </a:pPr>
                      <a:r>
                        <a:rPr lang="hu-HU" sz="2000" b="1" kern="1200" dirty="0">
                          <a:solidFill>
                            <a:srgbClr val="000000"/>
                          </a:solidFill>
                          <a:latin typeface="Arial"/>
                          <a:ea typeface="Times New Roman"/>
                          <a:cs typeface="Times New Roman"/>
                        </a:rPr>
                        <a:t>Hűtve tárolás</a:t>
                      </a:r>
                      <a:endParaRPr lang="hu-HU" sz="2000" b="1"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180340" indent="-180340" algn="ctr">
                        <a:lnSpc>
                          <a:spcPct val="115000"/>
                        </a:lnSpc>
                        <a:spcAft>
                          <a:spcPts val="1200"/>
                        </a:spcAft>
                      </a:pPr>
                      <a:r>
                        <a:rPr lang="hu-HU" sz="2000" b="1" kern="1200" dirty="0">
                          <a:solidFill>
                            <a:srgbClr val="000000"/>
                          </a:solidFill>
                          <a:latin typeface="Arial"/>
                          <a:ea typeface="Times New Roman"/>
                          <a:cs typeface="Times New Roman"/>
                        </a:rPr>
                        <a:t>A hűtőszekrény felmelegedése</a:t>
                      </a:r>
                      <a:endParaRPr lang="hu-HU" sz="2000" b="1"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180340" indent="-180340" algn="ctr">
                        <a:lnSpc>
                          <a:spcPct val="115000"/>
                        </a:lnSpc>
                        <a:spcAft>
                          <a:spcPts val="1200"/>
                        </a:spcAft>
                      </a:pPr>
                      <a:r>
                        <a:rPr lang="hu-HU" sz="2000" b="1" kern="1200" dirty="0">
                          <a:solidFill>
                            <a:srgbClr val="000000"/>
                          </a:solidFill>
                          <a:latin typeface="Arial"/>
                          <a:ea typeface="Times New Roman"/>
                          <a:cs typeface="Times New Roman"/>
                        </a:rPr>
                        <a:t>A hús romlása</a:t>
                      </a:r>
                      <a:endParaRPr lang="hu-HU" sz="2000" b="1"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180340" indent="-180340" algn="ctr">
                        <a:lnSpc>
                          <a:spcPct val="115000"/>
                        </a:lnSpc>
                        <a:spcAft>
                          <a:spcPts val="1200"/>
                        </a:spcAft>
                      </a:pPr>
                      <a:r>
                        <a:rPr lang="hu-HU" sz="2000" b="1" kern="1200" dirty="0">
                          <a:solidFill>
                            <a:srgbClr val="000000"/>
                          </a:solidFill>
                          <a:latin typeface="Arial"/>
                          <a:ea typeface="Times New Roman"/>
                          <a:cs typeface="Times New Roman"/>
                        </a:rPr>
                        <a:t>4 </a:t>
                      </a:r>
                      <a:r>
                        <a:rPr lang="hu-HU" sz="2000" b="1" kern="1200" baseline="30000" dirty="0" err="1">
                          <a:solidFill>
                            <a:srgbClr val="000000"/>
                          </a:solidFill>
                          <a:latin typeface="Arial"/>
                          <a:ea typeface="Times New Roman"/>
                          <a:cs typeface="Times New Roman"/>
                        </a:rPr>
                        <a:t>o</a:t>
                      </a:r>
                      <a:r>
                        <a:rPr lang="hu-HU" sz="2000" b="1" kern="1200" dirty="0" err="1">
                          <a:solidFill>
                            <a:srgbClr val="000000"/>
                          </a:solidFill>
                          <a:latin typeface="Arial"/>
                          <a:ea typeface="Times New Roman"/>
                          <a:cs typeface="Times New Roman"/>
                        </a:rPr>
                        <a:t>C</a:t>
                      </a:r>
                      <a:r>
                        <a:rPr lang="hu-HU" sz="2000" b="1" kern="1200" dirty="0">
                          <a:solidFill>
                            <a:srgbClr val="000000"/>
                          </a:solidFill>
                          <a:latin typeface="Arial"/>
                          <a:ea typeface="Times New Roman"/>
                          <a:cs typeface="Times New Roman"/>
                        </a:rPr>
                        <a:t> felett a mikrobák szaporodni kezdenek</a:t>
                      </a:r>
                      <a:endParaRPr lang="hu-HU" sz="2000" b="1"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180340" indent="-180340" algn="ctr">
                        <a:lnSpc>
                          <a:spcPct val="115000"/>
                        </a:lnSpc>
                        <a:spcAft>
                          <a:spcPts val="1200"/>
                        </a:spcAft>
                      </a:pPr>
                      <a:r>
                        <a:rPr lang="hu-HU" sz="2000" b="1" kern="1200" dirty="0">
                          <a:solidFill>
                            <a:srgbClr val="000000"/>
                          </a:solidFill>
                          <a:latin typeface="Arial"/>
                          <a:ea typeface="Times New Roman"/>
                          <a:cs typeface="Times New Roman"/>
                        </a:rPr>
                        <a:t>Hűtőszekrény hőmérsékletének ellenőrzése</a:t>
                      </a:r>
                      <a:endParaRPr lang="hu-HU" sz="2000" b="1" dirty="0">
                        <a:latin typeface="Calibri"/>
                        <a:ea typeface="Times New Roman"/>
                        <a:cs typeface="Times New Roman"/>
                      </a:endParaRPr>
                    </a:p>
                  </a:txBody>
                  <a:tcPr marL="57307" marR="573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xmlns="" val="10001"/>
                  </a:ext>
                </a:extLst>
              </a:tr>
            </a:tbl>
          </a:graphicData>
        </a:graphic>
      </p:graphicFrame>
      <p:sp>
        <p:nvSpPr>
          <p:cNvPr id="6" name="Téglalap 5"/>
          <p:cNvSpPr/>
          <p:nvPr/>
        </p:nvSpPr>
        <p:spPr>
          <a:xfrm>
            <a:off x="656709" y="3271782"/>
            <a:ext cx="8120419" cy="3416320"/>
          </a:xfrm>
          <a:prstGeom prst="rect">
            <a:avLst/>
          </a:prstGeom>
        </p:spPr>
        <p:txBody>
          <a:bodyPr wrap="square">
            <a:spAutoFit/>
          </a:bodyPr>
          <a:lstStyle/>
          <a:p>
            <a:pPr lvl="0">
              <a:buFont typeface="Wingdings" pitchFamily="2" charset="2"/>
              <a:buChar char="ü"/>
            </a:pPr>
            <a:r>
              <a:rPr lang="hu-HU" sz="2400" dirty="0">
                <a:solidFill>
                  <a:schemeClr val="bg1"/>
                </a:solidFill>
                <a:latin typeface="Arial" pitchFamily="34" charset="0"/>
                <a:cs typeface="Arial" pitchFamily="34" charset="0"/>
              </a:rPr>
              <a:t> A hűtve tárolás hőmérsékletét </a:t>
            </a:r>
            <a:r>
              <a:rPr lang="hu-HU" sz="2400" b="1" dirty="0">
                <a:solidFill>
                  <a:schemeClr val="bg2"/>
                </a:solidFill>
                <a:latin typeface="Arial" pitchFamily="34" charset="0"/>
                <a:cs typeface="Arial" pitchFamily="34" charset="0"/>
              </a:rPr>
              <a:t>folyamatosan mérni </a:t>
            </a:r>
            <a:r>
              <a:rPr lang="hu-HU" sz="2400" dirty="0">
                <a:solidFill>
                  <a:schemeClr val="bg1"/>
                </a:solidFill>
                <a:latin typeface="Arial" pitchFamily="34" charset="0"/>
                <a:cs typeface="Arial" pitchFamily="34" charset="0"/>
              </a:rPr>
              <a:t>kell!</a:t>
            </a:r>
          </a:p>
          <a:p>
            <a:pPr lvl="0">
              <a:buFont typeface="Wingdings" pitchFamily="2" charset="2"/>
              <a:buChar char="ü"/>
            </a:pPr>
            <a:r>
              <a:rPr lang="hu-HU" sz="2400" dirty="0">
                <a:solidFill>
                  <a:schemeClr val="bg1"/>
                </a:solidFill>
                <a:latin typeface="Arial" pitchFamily="34" charset="0"/>
                <a:cs typeface="Arial" pitchFamily="34" charset="0"/>
              </a:rPr>
              <a:t> A </a:t>
            </a:r>
            <a:r>
              <a:rPr lang="hu-HU" sz="2400" b="1" dirty="0">
                <a:solidFill>
                  <a:schemeClr val="bg2"/>
                </a:solidFill>
                <a:latin typeface="Arial" pitchFamily="34" charset="0"/>
                <a:cs typeface="Arial" pitchFamily="34" charset="0"/>
              </a:rPr>
              <a:t>hőmérsékletet fel is kell jegyezni </a:t>
            </a:r>
            <a:r>
              <a:rPr lang="hu-HU" sz="2400" dirty="0">
                <a:solidFill>
                  <a:schemeClr val="bg1"/>
                </a:solidFill>
                <a:latin typeface="Arial" pitchFamily="34" charset="0"/>
                <a:cs typeface="Arial" pitchFamily="34" charset="0"/>
              </a:rPr>
              <a:t>egy táblázatba.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Vagyis nyilván kell tartani.</a:t>
            </a:r>
          </a:p>
          <a:p>
            <a:pPr lvl="0">
              <a:buFont typeface="Wingdings" pitchFamily="2" charset="2"/>
              <a:buChar char="ü"/>
            </a:pPr>
            <a:r>
              <a:rPr lang="hu-HU" sz="2400" dirty="0">
                <a:solidFill>
                  <a:schemeClr val="bg1"/>
                </a:solidFill>
                <a:latin typeface="Arial" pitchFamily="34" charset="0"/>
                <a:cs typeface="Arial" pitchFamily="34" charset="0"/>
              </a:rPr>
              <a:t> A nyilvántartás segítségével utólag is ellenőrizhető,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hogy elég hideg volt-e a hűtőszekrény. </a:t>
            </a:r>
          </a:p>
          <a:p>
            <a:pPr lvl="0"/>
            <a:r>
              <a:rPr lang="hu-HU" sz="2400" dirty="0">
                <a:solidFill>
                  <a:schemeClr val="bg1"/>
                </a:solidFill>
                <a:latin typeface="Arial" pitchFamily="34" charset="0"/>
                <a:cs typeface="Arial" pitchFamily="34" charset="0"/>
              </a:rPr>
              <a:t>Ez az ellenőrzés akkor fontos, ha például egy vendég megbetegszik az ételtől.</a:t>
            </a:r>
          </a:p>
          <a:p>
            <a:pPr lvl="0"/>
            <a:endParaRPr lang="hu-HU" sz="2400" dirty="0">
              <a:solidFill>
                <a:schemeClr val="bg1"/>
              </a:solidFill>
              <a:latin typeface="Arial" pitchFamily="34" charset="0"/>
              <a:cs typeface="Arial" pitchFamily="34" charset="0"/>
            </a:endParaRPr>
          </a:p>
          <a:p>
            <a:r>
              <a:rPr lang="hu-HU" sz="2400" b="1" dirty="0">
                <a:solidFill>
                  <a:schemeClr val="bg2"/>
                </a:solidFill>
                <a:latin typeface="Arial" pitchFamily="34" charset="0"/>
                <a:cs typeface="Arial" pitchFamily="34" charset="0"/>
              </a:rPr>
              <a:t>A hőmérsékletet hőmérővel mérjük.</a:t>
            </a:r>
          </a:p>
        </p:txBody>
      </p:sp>
      <p:grpSp>
        <p:nvGrpSpPr>
          <p:cNvPr id="10" name="Csoportba foglalás 9"/>
          <p:cNvGrpSpPr/>
          <p:nvPr/>
        </p:nvGrpSpPr>
        <p:grpSpPr>
          <a:xfrm>
            <a:off x="9355180" y="3286416"/>
            <a:ext cx="2543033" cy="3571584"/>
            <a:chOff x="9280476" y="3225702"/>
            <a:chExt cx="2543033" cy="3571584"/>
          </a:xfrm>
        </p:grpSpPr>
        <p:pic>
          <p:nvPicPr>
            <p:cNvPr id="7" name="Kép 6" descr="analog-fagyaszto-hutoszekreny-homero-00110822-xavax-666558-5c79_1_300.jpg"/>
            <p:cNvPicPr/>
            <p:nvPr/>
          </p:nvPicPr>
          <p:blipFill>
            <a:blip r:embed="rId4" cstate="print">
              <a:clrChange>
                <a:clrFrom>
                  <a:srgbClr val="FFFFFF"/>
                </a:clrFrom>
                <a:clrTo>
                  <a:srgbClr val="FFFFFF">
                    <a:alpha val="0"/>
                  </a:srgbClr>
                </a:clrTo>
              </a:clrChange>
              <a:lum contrast="10000"/>
            </a:blip>
            <a:srcRect l="11125" t="5474" r="11814" b="5839"/>
            <a:stretch>
              <a:fillRect/>
            </a:stretch>
          </p:blipFill>
          <p:spPr>
            <a:xfrm>
              <a:off x="9828307" y="4601511"/>
              <a:ext cx="1584154" cy="1438702"/>
            </a:xfrm>
            <a:prstGeom prst="rect">
              <a:avLst/>
            </a:prstGeom>
          </p:spPr>
        </p:pic>
        <p:pic>
          <p:nvPicPr>
            <p:cNvPr id="8" name="Kép 7" descr="állítható.jpg"/>
            <p:cNvPicPr/>
            <p:nvPr/>
          </p:nvPicPr>
          <p:blipFill>
            <a:blip r:embed="rId5" cstate="print">
              <a:lum contrast="10000"/>
            </a:blip>
            <a:srcRect r="12606" b="30801"/>
            <a:stretch>
              <a:fillRect/>
            </a:stretch>
          </p:blipFill>
          <p:spPr>
            <a:xfrm>
              <a:off x="9664054" y="3225702"/>
              <a:ext cx="1936722" cy="1409131"/>
            </a:xfrm>
            <a:prstGeom prst="rect">
              <a:avLst/>
            </a:prstGeom>
          </p:spPr>
        </p:pic>
        <p:sp>
          <p:nvSpPr>
            <p:cNvPr id="9" name="Téglalap 8"/>
            <p:cNvSpPr/>
            <p:nvPr/>
          </p:nvSpPr>
          <p:spPr>
            <a:xfrm>
              <a:off x="9280476" y="6089400"/>
              <a:ext cx="2543033" cy="707886"/>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Hőmérők hűtőszekrényhez</a:t>
              </a:r>
            </a:p>
          </p:txBody>
        </p:sp>
      </p:grpSp>
      <p:sp>
        <p:nvSpPr>
          <p:cNvPr id="12" name="Szövegdoboz 11"/>
          <p:cNvSpPr txBox="1"/>
          <p:nvPr/>
        </p:nvSpPr>
        <p:spPr>
          <a:xfrm>
            <a:off x="288758" y="144379"/>
            <a:ext cx="10383253" cy="523220"/>
          </a:xfrm>
          <a:prstGeom prst="rect">
            <a:avLst/>
          </a:prstGeom>
          <a:noFill/>
        </p:spPr>
        <p:txBody>
          <a:bodyPr wrap="square" rtlCol="0">
            <a:spAutoFit/>
          </a:bodyPr>
          <a:lstStyle/>
          <a:p>
            <a:r>
              <a:rPr lang="hu-HU" sz="2800" b="1" smtClean="0">
                <a:solidFill>
                  <a:schemeClr val="bg2"/>
                </a:solidFill>
                <a:latin typeface="Arial" pitchFamily="34" charset="0"/>
                <a:ea typeface="+mj-ea"/>
                <a:cs typeface="Arial" pitchFamily="34" charset="0"/>
              </a:rPr>
              <a:t>A hűtve tárolás egy kritikus pont</a:t>
            </a:r>
            <a:endParaRPr lang="en-US" sz="2800" b="1" dirty="0">
              <a:solidFill>
                <a:schemeClr val="bg2"/>
              </a:solidFill>
              <a:latin typeface="Arial" pitchFamily="34" charset="0"/>
              <a:ea typeface="+mj-ea"/>
              <a:cs typeface="Arial" pitchFamily="34" charset="0"/>
            </a:endParaRPr>
          </a:p>
        </p:txBody>
      </p:sp>
      <p:pic>
        <p:nvPicPr>
          <p:cNvPr id="13" name="Kép 12" descr="HACCP kör.png"/>
          <p:cNvPicPr/>
          <p:nvPr/>
        </p:nvPicPr>
        <p:blipFill rotWithShape="1">
          <a:blip r:embed="rId6" cstate="print"/>
          <a:srcRect l="66571" t="75849" r="24507" b="15680"/>
          <a:stretch/>
        </p:blipFill>
        <p:spPr>
          <a:xfrm>
            <a:off x="10701422" y="0"/>
            <a:ext cx="1765300" cy="1384994"/>
          </a:xfrm>
          <a:prstGeom prst="rect">
            <a:avLst/>
          </a:prstGeom>
        </p:spPr>
      </p:pic>
    </p:spTree>
    <p:extLst>
      <p:ext uri="{BB962C8B-B14F-4D97-AF65-F5344CB8AC3E}">
        <p14:creationId xmlns:p14="http://schemas.microsoft.com/office/powerpoint/2010/main" xmlns="" val="11768933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74828" y="0"/>
            <a:ext cx="1317171" cy="1235537"/>
          </a:xfrm>
          <a:prstGeom prst="rect">
            <a:avLst/>
          </a:prstGeom>
        </p:spPr>
      </p:pic>
      <p:pic>
        <p:nvPicPr>
          <p:cNvPr id="5" name="Kép 4" descr="HACCP kör.png"/>
          <p:cNvPicPr/>
          <p:nvPr/>
        </p:nvPicPr>
        <p:blipFill rotWithShape="1">
          <a:blip r:embed="rId4" cstate="print"/>
          <a:srcRect l="42324" t="87744" r="44046" b="3842"/>
          <a:stretch/>
        </p:blipFill>
        <p:spPr>
          <a:xfrm>
            <a:off x="8832516" y="4083201"/>
            <a:ext cx="3083446" cy="1235536"/>
          </a:xfrm>
          <a:prstGeom prst="rect">
            <a:avLst/>
          </a:prstGeom>
        </p:spPr>
      </p:pic>
      <p:sp>
        <p:nvSpPr>
          <p:cNvPr id="6" name="Téglalap 5"/>
          <p:cNvSpPr/>
          <p:nvPr/>
        </p:nvSpPr>
        <p:spPr>
          <a:xfrm>
            <a:off x="478264" y="2139661"/>
            <a:ext cx="11104156" cy="4524315"/>
          </a:xfrm>
          <a:prstGeom prst="rect">
            <a:avLst/>
          </a:prstGeom>
        </p:spPr>
        <p:txBody>
          <a:bodyPr wrap="square">
            <a:spAutoFit/>
          </a:bodyPr>
          <a:lstStyle/>
          <a:p>
            <a:r>
              <a:rPr lang="hu-HU" sz="2400" dirty="0">
                <a:solidFill>
                  <a:schemeClr val="bg1"/>
                </a:solidFill>
                <a:latin typeface="Arial" pitchFamily="34" charset="0"/>
                <a:cs typeface="Arial" pitchFamily="34" charset="0"/>
              </a:rPr>
              <a:t>Az indikátorok segítségével a kritikus pontokat állandó megfigyelés alatt tartjuk.</a:t>
            </a:r>
          </a:p>
          <a:p>
            <a:r>
              <a:rPr lang="hu-HU" sz="2400" dirty="0">
                <a:solidFill>
                  <a:schemeClr val="bg1"/>
                </a:solidFill>
                <a:latin typeface="Arial" pitchFamily="34" charset="0"/>
                <a:cs typeface="Arial" pitchFamily="34" charset="0"/>
              </a:rPr>
              <a:t>Indikátor azt jelenti, </a:t>
            </a:r>
            <a:r>
              <a:rPr lang="hu-HU" sz="2400" b="1" dirty="0">
                <a:solidFill>
                  <a:schemeClr val="bg2"/>
                </a:solidFill>
                <a:latin typeface="Arial" pitchFamily="34" charset="0"/>
                <a:cs typeface="Arial" pitchFamily="34" charset="0"/>
              </a:rPr>
              <a:t>mutató, jelzés</a:t>
            </a:r>
            <a:r>
              <a:rPr lang="hu-HU" sz="2400" b="1" dirty="0">
                <a:solidFill>
                  <a:schemeClr val="bg1"/>
                </a:solidFill>
                <a:latin typeface="Arial" pitchFamily="34" charset="0"/>
                <a:cs typeface="Arial" pitchFamily="34" charset="0"/>
              </a:rPr>
              <a:t>.</a:t>
            </a:r>
            <a:r>
              <a:rPr lang="hu-HU" sz="2400" dirty="0">
                <a:solidFill>
                  <a:schemeClr val="bg1"/>
                </a:solidFill>
                <a:latin typeface="Arial" pitchFamily="34" charset="0"/>
                <a:cs typeface="Arial" pitchFamily="34" charset="0"/>
              </a:rPr>
              <a:t> </a:t>
            </a:r>
          </a:p>
          <a:p>
            <a:r>
              <a:rPr lang="hu-HU" sz="2400" smtClean="0">
                <a:solidFill>
                  <a:schemeClr val="bg1"/>
                </a:solidFill>
                <a:latin typeface="Arial" pitchFamily="34" charset="0"/>
                <a:cs typeface="Arial" pitchFamily="34" charset="0"/>
              </a:rPr>
              <a:t>Az indikátort kell mérni, vagy megfigyelni!</a:t>
            </a:r>
            <a:endParaRPr lang="hu-HU" sz="2400" dirty="0">
              <a:solidFill>
                <a:schemeClr val="bg1"/>
              </a:solidFill>
              <a:latin typeface="Arial" pitchFamily="34" charset="0"/>
              <a:cs typeface="Arial" pitchFamily="34" charset="0"/>
            </a:endParaRPr>
          </a:p>
          <a:p>
            <a:r>
              <a:rPr lang="hu-HU" sz="2400" dirty="0">
                <a:solidFill>
                  <a:schemeClr val="bg1"/>
                </a:solidFill>
                <a:latin typeface="Arial" pitchFamily="34" charset="0"/>
                <a:cs typeface="Arial" pitchFamily="34" charset="0"/>
              </a:rPr>
              <a:t>Az indikátor jelzi, hogy valami az </a:t>
            </a:r>
            <a:r>
              <a:rPr lang="hu-HU" sz="2400" b="1" dirty="0">
                <a:solidFill>
                  <a:schemeClr val="bg2"/>
                </a:solidFill>
                <a:latin typeface="Arial" pitchFamily="34" charset="0"/>
                <a:cs typeface="Arial" pitchFamily="34" charset="0"/>
              </a:rPr>
              <a:t>előírásnak megfelel-e </a:t>
            </a:r>
            <a:r>
              <a:rPr lang="hu-HU" sz="2400" dirty="0">
                <a:solidFill>
                  <a:schemeClr val="bg1"/>
                </a:solidFill>
                <a:latin typeface="Arial" pitchFamily="34" charset="0"/>
                <a:cs typeface="Arial" pitchFamily="34" charset="0"/>
              </a:rPr>
              <a:t>a kritikus ponton.</a:t>
            </a:r>
          </a:p>
          <a:p>
            <a:r>
              <a:rPr lang="hu-HU" sz="2400" smtClean="0">
                <a:solidFill>
                  <a:schemeClr val="bg1"/>
                </a:solidFill>
                <a:latin typeface="Arial" pitchFamily="34" charset="0"/>
                <a:cs typeface="Arial" pitchFamily="34" charset="0"/>
              </a:rPr>
              <a:t>Az indikátor eltérő értéke megmutatja</a:t>
            </a:r>
            <a:r>
              <a:rPr lang="hu-HU" sz="2400" dirty="0">
                <a:solidFill>
                  <a:schemeClr val="bg1"/>
                </a:solidFill>
                <a:latin typeface="Arial" pitchFamily="34" charset="0"/>
                <a:cs typeface="Arial" pitchFamily="34" charset="0"/>
              </a:rPr>
              <a:t>, ha baj van.</a:t>
            </a:r>
          </a:p>
          <a:p>
            <a:endParaRPr lang="hu-HU" sz="2400" dirty="0">
              <a:solidFill>
                <a:schemeClr val="bg1"/>
              </a:solidFill>
              <a:latin typeface="Arial" pitchFamily="34" charset="0"/>
              <a:cs typeface="Arial" pitchFamily="34" charset="0"/>
            </a:endParaRPr>
          </a:p>
          <a:p>
            <a:r>
              <a:rPr lang="hu-HU" sz="2400" dirty="0">
                <a:solidFill>
                  <a:schemeClr val="bg1"/>
                </a:solidFill>
                <a:latin typeface="Arial" pitchFamily="34" charset="0"/>
                <a:cs typeface="Arial" pitchFamily="34" charset="0"/>
              </a:rPr>
              <a:t>Például </a:t>
            </a:r>
            <a:r>
              <a:rPr lang="hu-HU" sz="2400">
                <a:solidFill>
                  <a:schemeClr val="bg1"/>
                </a:solidFill>
                <a:latin typeface="Arial" pitchFamily="34" charset="0"/>
                <a:cs typeface="Arial" pitchFamily="34" charset="0"/>
              </a:rPr>
              <a:t>a </a:t>
            </a:r>
            <a:r>
              <a:rPr lang="hu-HU" sz="2400" smtClean="0">
                <a:solidFill>
                  <a:schemeClr val="bg1"/>
                </a:solidFill>
                <a:latin typeface="Arial" pitchFamily="34" charset="0"/>
                <a:cs typeface="Arial" pitchFamily="34" charset="0"/>
              </a:rPr>
              <a:t>hőmérséklet </a:t>
            </a:r>
            <a:r>
              <a:rPr lang="hu-HU" sz="2400">
                <a:solidFill>
                  <a:schemeClr val="bg1"/>
                </a:solidFill>
                <a:latin typeface="Arial" pitchFamily="34" charset="0"/>
                <a:cs typeface="Arial" pitchFamily="34" charset="0"/>
              </a:rPr>
              <a:t>a </a:t>
            </a:r>
            <a:r>
              <a:rPr lang="hu-HU" sz="2400" smtClean="0">
                <a:solidFill>
                  <a:schemeClr val="bg1"/>
                </a:solidFill>
                <a:latin typeface="Arial" pitchFamily="34" charset="0"/>
                <a:cs typeface="Arial" pitchFamily="34" charset="0"/>
              </a:rPr>
              <a:t>hűtőszekrényben </a:t>
            </a:r>
            <a:r>
              <a:rPr lang="hu-HU" sz="2400" dirty="0">
                <a:solidFill>
                  <a:schemeClr val="bg1"/>
                </a:solidFill>
                <a:latin typeface="Arial" pitchFamily="34" charset="0"/>
                <a:cs typeface="Arial" pitchFamily="34" charset="0"/>
              </a:rPr>
              <a:t>egy indikátor.</a:t>
            </a:r>
          </a:p>
          <a:p>
            <a:r>
              <a:rPr lang="hu-HU" sz="2400">
                <a:solidFill>
                  <a:schemeClr val="bg1"/>
                </a:solidFill>
                <a:latin typeface="Arial" pitchFamily="34" charset="0"/>
                <a:cs typeface="Arial" pitchFamily="34" charset="0"/>
              </a:rPr>
              <a:t>Hőmérővel </a:t>
            </a:r>
            <a:r>
              <a:rPr lang="hu-HU" sz="2400" smtClean="0">
                <a:solidFill>
                  <a:schemeClr val="bg1"/>
                </a:solidFill>
                <a:latin typeface="Arial" pitchFamily="34" charset="0"/>
                <a:cs typeface="Arial" pitchFamily="34" charset="0"/>
              </a:rPr>
              <a:t>megmérhetjük a hőmérsékletet. </a:t>
            </a:r>
            <a:endParaRPr lang="hu-HU" sz="2400" dirty="0">
              <a:solidFill>
                <a:schemeClr val="bg1"/>
              </a:solidFill>
              <a:latin typeface="Arial" pitchFamily="34" charset="0"/>
              <a:cs typeface="Arial" pitchFamily="34" charset="0"/>
            </a:endParaRPr>
          </a:p>
          <a:p>
            <a:r>
              <a:rPr lang="hu-HU" sz="2400" dirty="0">
                <a:solidFill>
                  <a:schemeClr val="bg1"/>
                </a:solidFill>
                <a:latin typeface="Arial" pitchFamily="34" charset="0"/>
                <a:cs typeface="Arial" pitchFamily="34" charset="0"/>
              </a:rPr>
              <a:t>A </a:t>
            </a:r>
            <a:r>
              <a:rPr lang="hu-HU" sz="2400">
                <a:solidFill>
                  <a:schemeClr val="bg1"/>
                </a:solidFill>
                <a:latin typeface="Arial" pitchFamily="34" charset="0"/>
                <a:cs typeface="Arial" pitchFamily="34" charset="0"/>
              </a:rPr>
              <a:t>mért </a:t>
            </a:r>
            <a:r>
              <a:rPr lang="hu-HU" sz="2400" smtClean="0">
                <a:solidFill>
                  <a:schemeClr val="bg1"/>
                </a:solidFill>
                <a:latin typeface="Arial" pitchFamily="34" charset="0"/>
                <a:cs typeface="Arial" pitchFamily="34" charset="0"/>
              </a:rPr>
              <a:t>hőmérsékletet összehasonlítjuk az előírt hőmérséklettel.</a:t>
            </a:r>
          </a:p>
          <a:p>
            <a:r>
              <a:rPr lang="hu-HU" sz="2400" smtClean="0">
                <a:solidFill>
                  <a:schemeClr val="bg1"/>
                </a:solidFill>
                <a:latin typeface="Arial" pitchFamily="34" charset="0"/>
                <a:cs typeface="Arial" pitchFamily="34" charset="0"/>
              </a:rPr>
              <a:t>Az értékelés azt jelenti, hogy megállapítjuk, hogy  a hőmérséklet kisebb, nagyobb, vagy egyenlő az előírt hőmérséklettel. </a:t>
            </a:r>
            <a:endParaRPr lang="hu-HU" sz="2400" dirty="0">
              <a:solidFill>
                <a:schemeClr val="bg1"/>
              </a:solidFill>
              <a:latin typeface="Arial" pitchFamily="34" charset="0"/>
              <a:cs typeface="Arial" pitchFamily="34" charset="0"/>
            </a:endParaRPr>
          </a:p>
          <a:p>
            <a:r>
              <a:rPr lang="hu-HU" sz="2400" dirty="0">
                <a:solidFill>
                  <a:schemeClr val="bg1"/>
                </a:solidFill>
                <a:latin typeface="Arial" pitchFamily="34" charset="0"/>
                <a:cs typeface="Arial" pitchFamily="34" charset="0"/>
              </a:rPr>
              <a:t>Ha </a:t>
            </a:r>
            <a:r>
              <a:rPr lang="hu-HU" sz="2400">
                <a:solidFill>
                  <a:schemeClr val="bg1"/>
                </a:solidFill>
                <a:latin typeface="Arial" pitchFamily="34" charset="0"/>
                <a:cs typeface="Arial" pitchFamily="34" charset="0"/>
              </a:rPr>
              <a:t>a </a:t>
            </a:r>
            <a:r>
              <a:rPr lang="hu-HU" sz="2400" smtClean="0">
                <a:solidFill>
                  <a:schemeClr val="bg1"/>
                </a:solidFill>
                <a:latin typeface="Arial" pitchFamily="34" charset="0"/>
                <a:cs typeface="Arial" pitchFamily="34" charset="0"/>
              </a:rPr>
              <a:t>hőmérséklet </a:t>
            </a:r>
            <a:r>
              <a:rPr lang="hu-HU" sz="2400" dirty="0">
                <a:solidFill>
                  <a:schemeClr val="bg1"/>
                </a:solidFill>
                <a:latin typeface="Arial" pitchFamily="34" charset="0"/>
                <a:cs typeface="Arial" pitchFamily="34" charset="0"/>
              </a:rPr>
              <a:t>túl alacsony vagy túl magas, az veszélyt jelent. </a:t>
            </a:r>
          </a:p>
        </p:txBody>
      </p:sp>
      <p:sp>
        <p:nvSpPr>
          <p:cNvPr id="3" name="Ellipszis 2">
            <a:extLst>
              <a:ext uri="{FF2B5EF4-FFF2-40B4-BE49-F238E27FC236}">
                <a16:creationId xmlns:a16="http://schemas.microsoft.com/office/drawing/2014/main" xmlns="" id="{EAB5124C-004C-4E31-ABA0-5BFB5D17A081}"/>
              </a:ext>
            </a:extLst>
          </p:cNvPr>
          <p:cNvSpPr/>
          <p:nvPr/>
        </p:nvSpPr>
        <p:spPr>
          <a:xfrm>
            <a:off x="398060" y="617768"/>
            <a:ext cx="1073624" cy="1059785"/>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5400" b="1" dirty="0">
                <a:latin typeface="Arial" panose="020B0604020202020204" pitchFamily="34" charset="0"/>
                <a:cs typeface="Arial" panose="020B0604020202020204" pitchFamily="34" charset="0"/>
              </a:rPr>
              <a:t>4</a:t>
            </a:r>
          </a:p>
        </p:txBody>
      </p:sp>
      <p:sp>
        <p:nvSpPr>
          <p:cNvPr id="9" name="Szövegdoboz 8">
            <a:extLst>
              <a:ext uri="{FF2B5EF4-FFF2-40B4-BE49-F238E27FC236}">
                <a16:creationId xmlns:a16="http://schemas.microsoft.com/office/drawing/2014/main" xmlns="" id="{1E7B0F88-0680-429D-BC85-B83E500CF26B}"/>
              </a:ext>
            </a:extLst>
          </p:cNvPr>
          <p:cNvSpPr txBox="1"/>
          <p:nvPr/>
        </p:nvSpPr>
        <p:spPr>
          <a:xfrm>
            <a:off x="1734483" y="753802"/>
            <a:ext cx="2672526" cy="646331"/>
          </a:xfrm>
          <a:prstGeom prst="rect">
            <a:avLst/>
          </a:prstGeom>
          <a:noFill/>
        </p:spPr>
        <p:txBody>
          <a:bodyPr wrap="none" rtlCol="0">
            <a:spAutoFit/>
          </a:bodyPr>
          <a:lstStyle/>
          <a:p>
            <a:r>
              <a:rPr lang="hu-HU" sz="3600" b="1" dirty="0">
                <a:solidFill>
                  <a:schemeClr val="bg2"/>
                </a:solidFill>
                <a:latin typeface="Arial" panose="020B0604020202020204" pitchFamily="34" charset="0"/>
                <a:cs typeface="Arial" panose="020B0604020202020204" pitchFamily="34" charset="0"/>
              </a:rPr>
              <a:t>Indikátorok</a:t>
            </a:r>
          </a:p>
        </p:txBody>
      </p:sp>
    </p:spTree>
    <p:extLst>
      <p:ext uri="{BB962C8B-B14F-4D97-AF65-F5344CB8AC3E}">
        <p14:creationId xmlns:p14="http://schemas.microsoft.com/office/powerpoint/2010/main" xmlns="" val="3653594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74828" y="0"/>
            <a:ext cx="1317171" cy="1235537"/>
          </a:xfrm>
          <a:prstGeom prst="rect">
            <a:avLst/>
          </a:prstGeom>
        </p:spPr>
      </p:pic>
      <p:sp>
        <p:nvSpPr>
          <p:cNvPr id="6" name="Téglalap 5"/>
          <p:cNvSpPr/>
          <p:nvPr/>
        </p:nvSpPr>
        <p:spPr>
          <a:xfrm>
            <a:off x="5431807" y="711407"/>
            <a:ext cx="6005015" cy="2308324"/>
          </a:xfrm>
          <a:prstGeom prst="rect">
            <a:avLst/>
          </a:prstGeom>
        </p:spPr>
        <p:txBody>
          <a:bodyPr wrap="square">
            <a:spAutoFit/>
          </a:bodyPr>
          <a:lstStyle/>
          <a:p>
            <a:r>
              <a:rPr lang="hu-HU" sz="2400" b="1" dirty="0">
                <a:solidFill>
                  <a:schemeClr val="bg2"/>
                </a:solidFill>
                <a:latin typeface="Arial" pitchFamily="34" charset="0"/>
                <a:cs typeface="Arial" pitchFamily="34" charset="0"/>
              </a:rPr>
              <a:t>1. példa</a:t>
            </a:r>
            <a:r>
              <a:rPr lang="hu-HU" sz="2400" b="1" dirty="0">
                <a:solidFill>
                  <a:schemeClr val="bg1"/>
                </a:solidFill>
                <a:latin typeface="Arial" pitchFamily="34" charset="0"/>
                <a:cs typeface="Arial" pitchFamily="34" charset="0"/>
              </a:rPr>
              <a:t>: </a:t>
            </a:r>
            <a:r>
              <a:rPr lang="hu-HU" sz="2400" dirty="0">
                <a:solidFill>
                  <a:schemeClr val="bg1"/>
                </a:solidFill>
                <a:latin typeface="Arial" pitchFamily="34" charset="0"/>
                <a:cs typeface="Arial" pitchFamily="34" charset="0"/>
              </a:rPr>
              <a:t>Az alapanyagot szemmel megvizsgáljuk, átnézzük, ha kell, válogatjuk. Célunk, hogy idegen anyag és romlott alapanyag ne kerüljön a konyhába.</a:t>
            </a:r>
            <a:br>
              <a:rPr lang="hu-HU" sz="2400" dirty="0">
                <a:solidFill>
                  <a:schemeClr val="bg1"/>
                </a:solidFill>
                <a:latin typeface="Arial" pitchFamily="34" charset="0"/>
                <a:cs typeface="Arial" pitchFamily="34" charset="0"/>
              </a:rPr>
            </a:br>
            <a:r>
              <a:rPr lang="hu-HU" sz="2400" b="1" dirty="0">
                <a:solidFill>
                  <a:schemeClr val="bg2"/>
                </a:solidFill>
                <a:latin typeface="Arial" pitchFamily="34" charset="0"/>
                <a:cs typeface="Arial" pitchFamily="34" charset="0"/>
              </a:rPr>
              <a:t>Indikátor:</a:t>
            </a:r>
            <a:r>
              <a:rPr lang="hu-HU" sz="2400" dirty="0">
                <a:solidFill>
                  <a:schemeClr val="bg1"/>
                </a:solidFill>
                <a:latin typeface="Arial" pitchFamily="34" charset="0"/>
                <a:cs typeface="Arial" pitchFamily="34" charset="0"/>
              </a:rPr>
              <a:t> a szemmel látható idegen anyag vagy penészes alapanyag.</a:t>
            </a:r>
          </a:p>
        </p:txBody>
      </p:sp>
      <p:sp>
        <p:nvSpPr>
          <p:cNvPr id="9" name="Téglalap 8"/>
          <p:cNvSpPr/>
          <p:nvPr/>
        </p:nvSpPr>
        <p:spPr>
          <a:xfrm>
            <a:off x="5450002" y="3520828"/>
            <a:ext cx="6632814" cy="3046988"/>
          </a:xfrm>
          <a:prstGeom prst="rect">
            <a:avLst/>
          </a:prstGeom>
        </p:spPr>
        <p:txBody>
          <a:bodyPr wrap="square">
            <a:spAutoFit/>
          </a:bodyPr>
          <a:lstStyle/>
          <a:p>
            <a:r>
              <a:rPr lang="hu-HU" sz="2400" b="1" dirty="0">
                <a:solidFill>
                  <a:schemeClr val="bg2"/>
                </a:solidFill>
                <a:latin typeface="Arial" pitchFamily="34" charset="0"/>
                <a:cs typeface="Arial" pitchFamily="34" charset="0"/>
              </a:rPr>
              <a:t>2. példa: </a:t>
            </a:r>
            <a:r>
              <a:rPr lang="hu-HU" sz="2400" dirty="0">
                <a:solidFill>
                  <a:schemeClr val="bg1"/>
                </a:solidFill>
                <a:latin typeface="Arial" pitchFamily="34" charset="0"/>
                <a:cs typeface="Arial" pitchFamily="34" charset="0"/>
              </a:rPr>
              <a:t>A hűtőszekrény hőmérsékletét hőmérővel mérhetjük. </a:t>
            </a:r>
          </a:p>
          <a:p>
            <a:r>
              <a:rPr lang="hu-HU" sz="2400" dirty="0">
                <a:solidFill>
                  <a:schemeClr val="bg1"/>
                </a:solidFill>
                <a:latin typeface="Arial" pitchFamily="34" charset="0"/>
                <a:cs typeface="Arial" pitchFamily="34" charset="0"/>
              </a:rPr>
              <a:t>Tudjuk, hogy a hűtőszekrénynek 4</a:t>
            </a:r>
            <a:r>
              <a:rPr lang="hu-HU" sz="2400" baseline="30000" dirty="0">
                <a:solidFill>
                  <a:schemeClr val="bg1"/>
                </a:solidFill>
                <a:latin typeface="Arial" pitchFamily="34" charset="0"/>
                <a:cs typeface="Arial" pitchFamily="34" charset="0"/>
              </a:rPr>
              <a:t>○</a:t>
            </a:r>
            <a:r>
              <a:rPr lang="hu-HU" sz="2400" dirty="0">
                <a:solidFill>
                  <a:schemeClr val="bg1"/>
                </a:solidFill>
                <a:latin typeface="Arial" pitchFamily="34" charset="0"/>
                <a:cs typeface="Arial" pitchFamily="34" charset="0"/>
              </a:rPr>
              <a:t>C fokosnak kell lennie, hogy a hús felhasználásig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tárolható legyen.</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Ha ennél melegebb a hűtőszekrény, akkor fennáll a hús megromlásának a veszélye. </a:t>
            </a:r>
            <a:br>
              <a:rPr lang="hu-HU" sz="2400" dirty="0">
                <a:solidFill>
                  <a:schemeClr val="bg1"/>
                </a:solidFill>
                <a:latin typeface="Arial" pitchFamily="34" charset="0"/>
                <a:cs typeface="Arial" pitchFamily="34" charset="0"/>
              </a:rPr>
            </a:br>
            <a:r>
              <a:rPr lang="hu-HU" sz="2400" b="1" dirty="0">
                <a:solidFill>
                  <a:schemeClr val="bg2"/>
                </a:solidFill>
                <a:latin typeface="Arial" pitchFamily="34" charset="0"/>
                <a:cs typeface="Arial" pitchFamily="34" charset="0"/>
              </a:rPr>
              <a:t>Indikátor</a:t>
            </a:r>
            <a:r>
              <a:rPr lang="hu-HU" sz="2400" dirty="0">
                <a:solidFill>
                  <a:schemeClr val="bg1"/>
                </a:solidFill>
                <a:latin typeface="Arial" pitchFamily="34" charset="0"/>
                <a:cs typeface="Arial" pitchFamily="34" charset="0"/>
              </a:rPr>
              <a:t>: a hőmérséklet.</a:t>
            </a:r>
          </a:p>
        </p:txBody>
      </p:sp>
      <p:sp>
        <p:nvSpPr>
          <p:cNvPr id="10" name="Téglalap 9"/>
          <p:cNvSpPr/>
          <p:nvPr/>
        </p:nvSpPr>
        <p:spPr>
          <a:xfrm>
            <a:off x="2825084" y="2540976"/>
            <a:ext cx="2238233" cy="707886"/>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Csavar mint indikátor</a:t>
            </a:r>
          </a:p>
        </p:txBody>
      </p:sp>
      <p:pic>
        <p:nvPicPr>
          <p:cNvPr id="12" name="Kép 11" descr="foodfactsrefrigerator_thermometersmainimage.png"/>
          <p:cNvPicPr>
            <a:picLocks noChangeAspect="1"/>
          </p:cNvPicPr>
          <p:nvPr/>
        </p:nvPicPr>
        <p:blipFill>
          <a:blip r:embed="rId4"/>
          <a:srcRect b="9824"/>
          <a:stretch>
            <a:fillRect/>
          </a:stretch>
        </p:blipFill>
        <p:spPr>
          <a:xfrm>
            <a:off x="2461077" y="3641804"/>
            <a:ext cx="1878911" cy="2963713"/>
          </a:xfrm>
          <a:prstGeom prst="rect">
            <a:avLst/>
          </a:prstGeom>
          <a:ln>
            <a:noFill/>
          </a:ln>
          <a:effectLst>
            <a:outerShdw blurRad="292100" dist="139700" dir="2700000" algn="tl" rotWithShape="0">
              <a:srgbClr val="333333">
                <a:alpha val="65000"/>
              </a:srgbClr>
            </a:outerShdw>
          </a:effectLst>
        </p:spPr>
      </p:pic>
      <p:pic>
        <p:nvPicPr>
          <p:cNvPr id="13" name="Kép 12" descr="a-screw-found-in-you-breakfast-cereal-or-msli-could-be-dangerous-to-DCGAWK.jpg"/>
          <p:cNvPicPr>
            <a:picLocks noChangeAspect="1"/>
          </p:cNvPicPr>
          <p:nvPr/>
        </p:nvPicPr>
        <p:blipFill>
          <a:blip r:embed="rId5"/>
          <a:srcRect r="7728" b="13772"/>
          <a:stretch>
            <a:fillRect/>
          </a:stretch>
        </p:blipFill>
        <p:spPr>
          <a:xfrm>
            <a:off x="2565780" y="677697"/>
            <a:ext cx="2620370" cy="1800749"/>
          </a:xfrm>
          <a:prstGeom prst="rect">
            <a:avLst/>
          </a:prstGeom>
          <a:ln>
            <a:noFill/>
          </a:ln>
          <a:effectLst>
            <a:outerShdw blurRad="292100" dist="139700" dir="2700000" algn="tl" rotWithShape="0">
              <a:srgbClr val="333333">
                <a:alpha val="65000"/>
              </a:srgbClr>
            </a:outerShdw>
          </a:effectLst>
        </p:spPr>
      </p:pic>
      <p:sp>
        <p:nvSpPr>
          <p:cNvPr id="14" name="Téglalap 13"/>
          <p:cNvSpPr/>
          <p:nvPr/>
        </p:nvSpPr>
        <p:spPr>
          <a:xfrm>
            <a:off x="343470" y="2543253"/>
            <a:ext cx="2238233" cy="707886"/>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Penészfolt mint indikátor</a:t>
            </a:r>
          </a:p>
        </p:txBody>
      </p:sp>
      <p:pic>
        <p:nvPicPr>
          <p:cNvPr id="15" name="Kép 14" descr="FLX-Blog-Foreign-Material-is-the-Leading-Cause-of-Food-Recalls-in-2019.jpg"/>
          <p:cNvPicPr>
            <a:picLocks noChangeAspect="1"/>
          </p:cNvPicPr>
          <p:nvPr/>
        </p:nvPicPr>
        <p:blipFill>
          <a:blip r:embed="rId6">
            <a:clrChange>
              <a:clrFrom>
                <a:srgbClr val="FFFFFF"/>
              </a:clrFrom>
              <a:clrTo>
                <a:srgbClr val="FFFFFF">
                  <a:alpha val="0"/>
                </a:srgbClr>
              </a:clrTo>
            </a:clrChange>
          </a:blip>
          <a:srcRect l="14223" t="1549" r="14556" b="6359"/>
          <a:stretch>
            <a:fillRect/>
          </a:stretch>
        </p:blipFill>
        <p:spPr>
          <a:xfrm>
            <a:off x="212232" y="559557"/>
            <a:ext cx="2135181" cy="1839060"/>
          </a:xfrm>
          <a:prstGeom prst="rect">
            <a:avLst/>
          </a:prstGeom>
        </p:spPr>
      </p:pic>
      <p:sp>
        <p:nvSpPr>
          <p:cNvPr id="16" name="Téglalap 15"/>
          <p:cNvSpPr/>
          <p:nvPr/>
        </p:nvSpPr>
        <p:spPr>
          <a:xfrm>
            <a:off x="150124" y="4713249"/>
            <a:ext cx="2238233" cy="707886"/>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Hőmérséklet mint indikátor</a:t>
            </a:r>
          </a:p>
        </p:txBody>
      </p:sp>
    </p:spTree>
    <p:extLst>
      <p:ext uri="{BB962C8B-B14F-4D97-AF65-F5344CB8AC3E}">
        <p14:creationId xmlns:p14="http://schemas.microsoft.com/office/powerpoint/2010/main" xmlns="" val="365359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74828" y="0"/>
            <a:ext cx="1317171" cy="1235537"/>
          </a:xfrm>
          <a:prstGeom prst="rect">
            <a:avLst/>
          </a:prstGeom>
        </p:spPr>
      </p:pic>
      <p:sp>
        <p:nvSpPr>
          <p:cNvPr id="6" name="Téglalap 5"/>
          <p:cNvSpPr/>
          <p:nvPr/>
        </p:nvSpPr>
        <p:spPr>
          <a:xfrm>
            <a:off x="4874526" y="4460151"/>
            <a:ext cx="6667310" cy="1938992"/>
          </a:xfrm>
          <a:prstGeom prst="rect">
            <a:avLst/>
          </a:prstGeom>
        </p:spPr>
        <p:txBody>
          <a:bodyPr wrap="square">
            <a:spAutoFit/>
          </a:bodyPr>
          <a:lstStyle/>
          <a:p>
            <a:pPr lvl="0"/>
            <a:r>
              <a:rPr lang="hu-HU" sz="2400" b="1" dirty="0">
                <a:solidFill>
                  <a:schemeClr val="bg2"/>
                </a:solidFill>
                <a:latin typeface="Arial" pitchFamily="34" charset="0"/>
                <a:cs typeface="Arial" pitchFamily="34" charset="0"/>
              </a:rPr>
              <a:t>4. példa: </a:t>
            </a:r>
            <a:r>
              <a:rPr lang="hu-HU" sz="2400" dirty="0">
                <a:solidFill>
                  <a:schemeClr val="bg1"/>
                </a:solidFill>
                <a:latin typeface="Arial" pitchFamily="34" charset="0"/>
                <a:cs typeface="Arial" pitchFamily="34" charset="0"/>
              </a:rPr>
              <a:t>A dolgozók tisztaságát, ápoltságát, ruházatát szemmel is megvizsgálhatjuk.</a:t>
            </a:r>
          </a:p>
          <a:p>
            <a:pPr lvl="0"/>
            <a:r>
              <a:rPr lang="hu-HU" sz="2400" b="1" dirty="0">
                <a:solidFill>
                  <a:schemeClr val="bg2"/>
                </a:solidFill>
                <a:latin typeface="Arial" pitchFamily="34" charset="0"/>
                <a:cs typeface="Arial" pitchFamily="34" charset="0"/>
              </a:rPr>
              <a:t>Indikátor</a:t>
            </a:r>
            <a:r>
              <a:rPr lang="hu-HU" sz="2400" dirty="0">
                <a:solidFill>
                  <a:schemeClr val="bg1"/>
                </a:solidFill>
                <a:latin typeface="Arial" pitchFamily="34" charset="0"/>
                <a:cs typeface="Arial" pitchFamily="34" charset="0"/>
              </a:rPr>
              <a:t>: szemmel látható tisztaság, ápoltság</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szabályos munkaruha</a:t>
            </a:r>
            <a:r>
              <a:rPr lang="hu-HU" sz="2400" dirty="0">
                <a:solidFill>
                  <a:schemeClr val="bg1"/>
                </a:solidFill>
                <a:latin typeface="Arial" pitchFamily="34" charset="0"/>
                <a:cs typeface="Arial" pitchFamily="34" charset="0"/>
              </a:rPr>
              <a:t>. </a:t>
            </a:r>
          </a:p>
          <a:p>
            <a:pPr lvl="0"/>
            <a:endParaRPr lang="hu-HU" sz="2400" b="1" dirty="0">
              <a:solidFill>
                <a:schemeClr val="bg1"/>
              </a:solidFill>
              <a:latin typeface="Arial" pitchFamily="34" charset="0"/>
              <a:cs typeface="Arial" pitchFamily="34" charset="0"/>
            </a:endParaRPr>
          </a:p>
        </p:txBody>
      </p:sp>
      <p:sp>
        <p:nvSpPr>
          <p:cNvPr id="10" name="Téglalap 9"/>
          <p:cNvSpPr/>
          <p:nvPr/>
        </p:nvSpPr>
        <p:spPr>
          <a:xfrm>
            <a:off x="377287" y="5655743"/>
            <a:ext cx="2238233" cy="1015663"/>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Tisztaság és munkaruha mint indikátor</a:t>
            </a:r>
          </a:p>
        </p:txBody>
      </p:sp>
      <p:sp>
        <p:nvSpPr>
          <p:cNvPr id="14" name="Téglalap 13"/>
          <p:cNvSpPr/>
          <p:nvPr/>
        </p:nvSpPr>
        <p:spPr>
          <a:xfrm>
            <a:off x="818866" y="2952687"/>
            <a:ext cx="3043451" cy="1015663"/>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Szemmel jól látható szennyeződés mint indikátor</a:t>
            </a:r>
          </a:p>
        </p:txBody>
      </p:sp>
      <p:pic>
        <p:nvPicPr>
          <p:cNvPr id="11" name="Kép 10" descr="backed-on-grease.jpg"/>
          <p:cNvPicPr>
            <a:picLocks noChangeAspect="1"/>
          </p:cNvPicPr>
          <p:nvPr/>
        </p:nvPicPr>
        <p:blipFill>
          <a:blip r:embed="rId4"/>
          <a:stretch>
            <a:fillRect/>
          </a:stretch>
        </p:blipFill>
        <p:spPr>
          <a:xfrm>
            <a:off x="795424" y="491319"/>
            <a:ext cx="3244314" cy="2423222"/>
          </a:xfrm>
          <a:prstGeom prst="rect">
            <a:avLst/>
          </a:prstGeom>
          <a:ln>
            <a:noFill/>
          </a:ln>
          <a:effectLst>
            <a:outerShdw blurRad="292100" dist="139700" dir="2700000" algn="tl" rotWithShape="0">
              <a:srgbClr val="333333">
                <a:alpha val="65000"/>
              </a:srgbClr>
            </a:outerShdw>
          </a:effectLst>
        </p:spPr>
      </p:pic>
      <p:sp>
        <p:nvSpPr>
          <p:cNvPr id="17" name="Téglalap 16"/>
          <p:cNvSpPr/>
          <p:nvPr/>
        </p:nvSpPr>
        <p:spPr>
          <a:xfrm>
            <a:off x="4874526" y="358837"/>
            <a:ext cx="6237974" cy="3785652"/>
          </a:xfrm>
          <a:prstGeom prst="rect">
            <a:avLst/>
          </a:prstGeom>
        </p:spPr>
        <p:txBody>
          <a:bodyPr wrap="square">
            <a:spAutoFit/>
          </a:bodyPr>
          <a:lstStyle/>
          <a:p>
            <a:pPr lvl="0"/>
            <a:r>
              <a:rPr lang="hu-HU" sz="2400" b="1" dirty="0">
                <a:solidFill>
                  <a:schemeClr val="bg2"/>
                </a:solidFill>
                <a:latin typeface="Arial" pitchFamily="34" charset="0"/>
                <a:cs typeface="Arial" pitchFamily="34" charset="0"/>
              </a:rPr>
              <a:t>3. példa: </a:t>
            </a:r>
            <a:r>
              <a:rPr lang="hu-HU" sz="2400" dirty="0">
                <a:solidFill>
                  <a:schemeClr val="bg1"/>
                </a:solidFill>
                <a:latin typeface="Arial" pitchFamily="34" charset="0"/>
                <a:cs typeface="Arial" pitchFamily="34" charset="0"/>
              </a:rPr>
              <a:t>A mosogatás ellenőrzésekor megnézzük, hogy </a:t>
            </a:r>
          </a:p>
          <a:p>
            <a:pPr lvl="0">
              <a:buFont typeface="Wingdings" pitchFamily="2" charset="2"/>
              <a:buChar char="Ø"/>
            </a:pPr>
            <a:r>
              <a:rPr lang="hu-HU" sz="2400" dirty="0">
                <a:solidFill>
                  <a:schemeClr val="bg1"/>
                </a:solidFill>
                <a:latin typeface="Arial" pitchFamily="34" charset="0"/>
                <a:cs typeface="Arial" pitchFamily="34" charset="0"/>
              </a:rPr>
              <a:t> nem maradt-e zsíros az edény, </a:t>
            </a:r>
          </a:p>
          <a:p>
            <a:pPr lvl="0">
              <a:buFont typeface="Wingdings" pitchFamily="2" charset="2"/>
              <a:buChar char="Ø"/>
            </a:pPr>
            <a:r>
              <a:rPr lang="hu-HU" sz="2400" dirty="0">
                <a:solidFill>
                  <a:schemeClr val="bg1"/>
                </a:solidFill>
                <a:latin typeface="Arial" pitchFamily="34" charset="0"/>
                <a:cs typeface="Arial" pitchFamily="34" charset="0"/>
              </a:rPr>
              <a:t> nincs-e rászáradt </a:t>
            </a:r>
            <a:r>
              <a:rPr lang="hu-HU" sz="2400">
                <a:solidFill>
                  <a:schemeClr val="bg1"/>
                </a:solidFill>
                <a:latin typeface="Arial" pitchFamily="34" charset="0"/>
                <a:cs typeface="Arial" pitchFamily="34" charset="0"/>
              </a:rPr>
              <a:t>ételmaradék </a:t>
            </a:r>
            <a:r>
              <a:rPr lang="hu-HU" sz="2400" smtClean="0">
                <a:solidFill>
                  <a:schemeClr val="bg1"/>
                </a:solidFill>
                <a:latin typeface="Arial" pitchFamily="34" charset="0"/>
                <a:cs typeface="Arial" pitchFamily="34" charset="0"/>
              </a:rPr>
              <a:t>vagy</a:t>
            </a:r>
          </a:p>
          <a:p>
            <a:pPr lvl="0">
              <a:buFont typeface="Wingdings" pitchFamily="2" charset="2"/>
              <a:buChar char="Ø"/>
            </a:pPr>
            <a:r>
              <a:rPr lang="hu-HU" sz="2400" smtClean="0">
                <a:solidFill>
                  <a:schemeClr val="bg1"/>
                </a:solidFill>
                <a:latin typeface="Arial" pitchFamily="34" charset="0"/>
                <a:cs typeface="Arial" pitchFamily="34" charset="0"/>
              </a:rPr>
              <a:t>mosogatószer </a:t>
            </a:r>
            <a:r>
              <a:rPr lang="hu-HU" sz="2400" dirty="0">
                <a:solidFill>
                  <a:schemeClr val="bg1"/>
                </a:solidFill>
                <a:latin typeface="Arial" pitchFamily="34" charset="0"/>
                <a:cs typeface="Arial" pitchFamily="34" charset="0"/>
              </a:rPr>
              <a:t>maradvány,</a:t>
            </a:r>
          </a:p>
          <a:p>
            <a:pPr lvl="0">
              <a:buFont typeface="Wingdings" pitchFamily="2" charset="2"/>
              <a:buChar char="Ø"/>
            </a:pPr>
            <a:r>
              <a:rPr lang="hu-HU" sz="2400" dirty="0">
                <a:solidFill>
                  <a:schemeClr val="bg1"/>
                </a:solidFill>
                <a:latin typeface="Arial" pitchFamily="34" charset="0"/>
                <a:cs typeface="Arial" pitchFamily="34" charset="0"/>
              </a:rPr>
              <a:t> a dolgozó szabályosan mosogat-e.</a:t>
            </a:r>
          </a:p>
          <a:p>
            <a:pPr lvl="0"/>
            <a:r>
              <a:rPr lang="hu-HU" sz="2400" b="1" dirty="0">
                <a:solidFill>
                  <a:schemeClr val="bg2"/>
                </a:solidFill>
                <a:latin typeface="Arial" pitchFamily="34" charset="0"/>
                <a:cs typeface="Arial" pitchFamily="34" charset="0"/>
              </a:rPr>
              <a:t>Indikátor</a:t>
            </a:r>
            <a:r>
              <a:rPr lang="hu-HU" sz="2400" dirty="0">
                <a:solidFill>
                  <a:schemeClr val="bg1"/>
                </a:solidFill>
                <a:latin typeface="Arial" pitchFamily="34" charset="0"/>
                <a:cs typeface="Arial" pitchFamily="34" charset="0"/>
              </a:rPr>
              <a:t>: szemmel megállapítható, tapintható szennyeződés</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zsírosság, vagy </a:t>
            </a:r>
            <a:br>
              <a:rPr lang="hu-HU" sz="2400" smtClean="0">
                <a:solidFill>
                  <a:schemeClr val="bg1"/>
                </a:solidFill>
                <a:latin typeface="Arial" pitchFamily="34" charset="0"/>
                <a:cs typeface="Arial" pitchFamily="34" charset="0"/>
              </a:rPr>
            </a:br>
            <a:r>
              <a:rPr lang="hu-HU" sz="2400" smtClean="0">
                <a:solidFill>
                  <a:schemeClr val="bg1"/>
                </a:solidFill>
                <a:latin typeface="Arial" pitchFamily="34" charset="0"/>
                <a:cs typeface="Arial" pitchFamily="34" charset="0"/>
              </a:rPr>
              <a:t>a megfigyelt folyamat szabályossága</a:t>
            </a:r>
            <a:endParaRPr lang="hu-HU" sz="2400" dirty="0">
              <a:solidFill>
                <a:schemeClr val="bg1"/>
              </a:solidFill>
              <a:latin typeface="Arial" pitchFamily="34" charset="0"/>
              <a:cs typeface="Arial" pitchFamily="34" charset="0"/>
            </a:endParaRPr>
          </a:p>
          <a:p>
            <a:pPr lvl="0"/>
            <a:endParaRPr lang="hu-HU" sz="2400" b="1" dirty="0">
              <a:solidFill>
                <a:schemeClr val="bg1"/>
              </a:solidFill>
              <a:latin typeface="Arial" pitchFamily="34" charset="0"/>
              <a:cs typeface="Arial" pitchFamily="34" charset="0"/>
            </a:endParaRPr>
          </a:p>
        </p:txBody>
      </p:sp>
      <p:pic>
        <p:nvPicPr>
          <p:cNvPr id="18" name="Kép 17" descr="chef-jacket-in-3-4th-sleeve-for-women_40021.jpg"/>
          <p:cNvPicPr/>
          <p:nvPr/>
        </p:nvPicPr>
        <p:blipFill rotWithShape="1">
          <a:blip r:embed="rId5" cstate="print">
            <a:clrChange>
              <a:clrFrom>
                <a:srgbClr val="FFFFFF"/>
              </a:clrFrom>
              <a:clrTo>
                <a:srgbClr val="FFFFFF">
                  <a:alpha val="0"/>
                </a:srgbClr>
              </a:clrTo>
            </a:clrChange>
          </a:blip>
          <a:srcRect l="10018" r="9620" b="27978"/>
          <a:stretch/>
        </p:blipFill>
        <p:spPr bwMode="auto">
          <a:xfrm>
            <a:off x="2579427" y="3927687"/>
            <a:ext cx="2101755" cy="2623238"/>
          </a:xfrm>
          <a:prstGeom prst="rect">
            <a:avLst/>
          </a:prstGeom>
          <a:ln>
            <a:noFill/>
          </a:ln>
          <a:extLst>
            <a:ext uri="{53640926-AAD7-44D8-BBD7-CCE9431645EC}">
              <a14:shadowObscured xmlns:a14="http://schemas.microsoft.com/office/drawing/2010/main" xmlns=""/>
            </a:ext>
          </a:extLst>
        </p:spPr>
      </p:pic>
    </p:spTree>
    <p:extLst>
      <p:ext uri="{BB962C8B-B14F-4D97-AF65-F5344CB8AC3E}">
        <p14:creationId xmlns:p14="http://schemas.microsoft.com/office/powerpoint/2010/main" xmlns="" val="3653594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74828" y="0"/>
            <a:ext cx="1317171" cy="1235537"/>
          </a:xfrm>
          <a:prstGeom prst="rect">
            <a:avLst/>
          </a:prstGeom>
        </p:spPr>
      </p:pic>
      <p:pic>
        <p:nvPicPr>
          <p:cNvPr id="7" name="Kép 6" descr="HACCP kör.png"/>
          <p:cNvPicPr/>
          <p:nvPr/>
        </p:nvPicPr>
        <p:blipFill rotWithShape="1">
          <a:blip r:embed="rId4" cstate="print"/>
          <a:srcRect l="19656" t="74318" r="67145" b="15680"/>
          <a:stretch/>
        </p:blipFill>
        <p:spPr>
          <a:xfrm>
            <a:off x="7226300" y="4654546"/>
            <a:ext cx="4316212" cy="1556314"/>
          </a:xfrm>
          <a:prstGeom prst="rect">
            <a:avLst/>
          </a:prstGeom>
        </p:spPr>
      </p:pic>
      <p:sp>
        <p:nvSpPr>
          <p:cNvPr id="8" name="Téglalap 7"/>
          <p:cNvSpPr/>
          <p:nvPr/>
        </p:nvSpPr>
        <p:spPr>
          <a:xfrm>
            <a:off x="1778000" y="2736502"/>
            <a:ext cx="6382604" cy="1384995"/>
          </a:xfrm>
          <a:prstGeom prst="rect">
            <a:avLst/>
          </a:prstGeom>
        </p:spPr>
        <p:txBody>
          <a:bodyPr wrap="square">
            <a:spAutoFit/>
          </a:bodyPr>
          <a:lstStyle/>
          <a:p>
            <a:r>
              <a:rPr lang="hu-HU" sz="2800" dirty="0">
                <a:solidFill>
                  <a:schemeClr val="bg1"/>
                </a:solidFill>
                <a:latin typeface="Arial" pitchFamily="34" charset="0"/>
                <a:cs typeface="Arial" pitchFamily="34" charset="0"/>
              </a:rPr>
              <a:t>A kritikus pontokat állandóan </a:t>
            </a:r>
            <a:r>
              <a:rPr lang="hu-HU" sz="2800">
                <a:solidFill>
                  <a:schemeClr val="bg1"/>
                </a:solidFill>
                <a:latin typeface="Arial" pitchFamily="34" charset="0"/>
                <a:cs typeface="Arial" pitchFamily="34" charset="0"/>
              </a:rPr>
              <a:t>figyelni</a:t>
            </a:r>
            <a:r>
              <a:rPr lang="hu-HU" sz="2800" smtClean="0">
                <a:solidFill>
                  <a:schemeClr val="bg1"/>
                </a:solidFill>
                <a:latin typeface="Arial" pitchFamily="34" charset="0"/>
                <a:cs typeface="Arial" pitchFamily="34" charset="0"/>
              </a:rPr>
              <a:t>, mérni,  </a:t>
            </a:r>
            <a:r>
              <a:rPr lang="hu-HU" sz="2800" dirty="0">
                <a:solidFill>
                  <a:schemeClr val="bg1"/>
                </a:solidFill>
                <a:latin typeface="Arial" pitchFamily="34" charset="0"/>
                <a:cs typeface="Arial" pitchFamily="34" charset="0"/>
              </a:rPr>
              <a:t>rendszeresen ellenőrizni kell. </a:t>
            </a:r>
            <a:br>
              <a:rPr lang="hu-HU" sz="2800" dirty="0">
                <a:solidFill>
                  <a:schemeClr val="bg1"/>
                </a:solidFill>
                <a:latin typeface="Arial" pitchFamily="34" charset="0"/>
                <a:cs typeface="Arial" pitchFamily="34" charset="0"/>
              </a:rPr>
            </a:br>
            <a:endParaRPr lang="hu-HU" sz="2800" dirty="0">
              <a:solidFill>
                <a:schemeClr val="bg1"/>
              </a:solidFill>
              <a:latin typeface="Arial" pitchFamily="34" charset="0"/>
              <a:cs typeface="Arial" pitchFamily="34" charset="0"/>
            </a:endParaRPr>
          </a:p>
        </p:txBody>
      </p:sp>
      <p:sp>
        <p:nvSpPr>
          <p:cNvPr id="5" name="Ellipszis 4">
            <a:extLst>
              <a:ext uri="{FF2B5EF4-FFF2-40B4-BE49-F238E27FC236}">
                <a16:creationId xmlns:a16="http://schemas.microsoft.com/office/drawing/2014/main" xmlns="" id="{60D352A8-2DEF-4BD2-956D-2C9AA9E07A0C}"/>
              </a:ext>
            </a:extLst>
          </p:cNvPr>
          <p:cNvSpPr/>
          <p:nvPr/>
        </p:nvSpPr>
        <p:spPr>
          <a:xfrm>
            <a:off x="398060" y="617768"/>
            <a:ext cx="1073624" cy="1059785"/>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5400" b="1" dirty="0">
                <a:latin typeface="Arial" panose="020B0604020202020204" pitchFamily="34" charset="0"/>
                <a:cs typeface="Arial" panose="020B0604020202020204" pitchFamily="34" charset="0"/>
              </a:rPr>
              <a:t>5</a:t>
            </a:r>
          </a:p>
        </p:txBody>
      </p:sp>
      <p:sp>
        <p:nvSpPr>
          <p:cNvPr id="2" name="Szövegdoboz 1">
            <a:extLst>
              <a:ext uri="{FF2B5EF4-FFF2-40B4-BE49-F238E27FC236}">
                <a16:creationId xmlns:a16="http://schemas.microsoft.com/office/drawing/2014/main" xmlns="" id="{75AE19EA-731C-40FF-A3ED-478C66D8F799}"/>
              </a:ext>
            </a:extLst>
          </p:cNvPr>
          <p:cNvSpPr txBox="1"/>
          <p:nvPr/>
        </p:nvSpPr>
        <p:spPr>
          <a:xfrm>
            <a:off x="1778000" y="824494"/>
            <a:ext cx="2492990" cy="646331"/>
          </a:xfrm>
          <a:prstGeom prst="rect">
            <a:avLst/>
          </a:prstGeom>
          <a:noFill/>
        </p:spPr>
        <p:txBody>
          <a:bodyPr wrap="none" rtlCol="0">
            <a:spAutoFit/>
          </a:bodyPr>
          <a:lstStyle/>
          <a:p>
            <a:r>
              <a:rPr lang="hu-HU" sz="3600" b="1" dirty="0">
                <a:solidFill>
                  <a:schemeClr val="bg2"/>
                </a:solidFill>
                <a:latin typeface="Arial" panose="020B0604020202020204" pitchFamily="34" charset="0"/>
                <a:cs typeface="Arial" panose="020B0604020202020204" pitchFamily="34" charset="0"/>
              </a:rPr>
              <a:t>Ellenőrzés</a:t>
            </a:r>
          </a:p>
        </p:txBody>
      </p:sp>
    </p:spTree>
    <p:extLst>
      <p:ext uri="{BB962C8B-B14F-4D97-AF65-F5344CB8AC3E}">
        <p14:creationId xmlns:p14="http://schemas.microsoft.com/office/powerpoint/2010/main" xmlns="" val="3653594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74828" y="0"/>
            <a:ext cx="1317171" cy="1235537"/>
          </a:xfrm>
          <a:prstGeom prst="rect">
            <a:avLst/>
          </a:prstGeom>
        </p:spPr>
      </p:pic>
      <p:sp>
        <p:nvSpPr>
          <p:cNvPr id="17" name="Téglalap 16"/>
          <p:cNvSpPr/>
          <p:nvPr/>
        </p:nvSpPr>
        <p:spPr>
          <a:xfrm>
            <a:off x="764006" y="558132"/>
            <a:ext cx="10074728" cy="6124754"/>
          </a:xfrm>
          <a:prstGeom prst="rect">
            <a:avLst/>
          </a:prstGeom>
        </p:spPr>
        <p:txBody>
          <a:bodyPr wrap="square">
            <a:spAutoFit/>
          </a:bodyPr>
          <a:lstStyle/>
          <a:p>
            <a:pPr marL="457200" lvl="0" indent="-457200">
              <a:buFont typeface="Wingdings" panose="05000000000000000000" pitchFamily="2" charset="2"/>
              <a:buChar char="ü"/>
            </a:pPr>
            <a:r>
              <a:rPr lang="hu-HU" sz="2800" dirty="0">
                <a:solidFill>
                  <a:schemeClr val="bg1"/>
                </a:solidFill>
                <a:latin typeface="Arial" pitchFamily="34" charset="0"/>
                <a:cs typeface="Arial" pitchFamily="34" charset="0"/>
              </a:rPr>
              <a:t> Az ellenőrzés helyét és gyakoriságát </a:t>
            </a:r>
            <a:r>
              <a:rPr lang="hu-HU" sz="2800" b="1" dirty="0">
                <a:solidFill>
                  <a:schemeClr val="bg2"/>
                </a:solidFill>
                <a:latin typeface="Arial" pitchFamily="34" charset="0"/>
                <a:cs typeface="Arial" pitchFamily="34" charset="0"/>
              </a:rPr>
              <a:t>szabályzat</a:t>
            </a:r>
            <a:r>
              <a:rPr lang="hu-HU" sz="2800" dirty="0">
                <a:solidFill>
                  <a:schemeClr val="bg1"/>
                </a:solidFill>
                <a:latin typeface="Arial" pitchFamily="34" charset="0"/>
                <a:cs typeface="Arial" pitchFamily="34" charset="0"/>
              </a:rPr>
              <a:t> írja elő.</a:t>
            </a:r>
          </a:p>
          <a:p>
            <a:pPr marL="457200" lvl="0" indent="-457200">
              <a:buFont typeface="Wingdings" panose="05000000000000000000" pitchFamily="2" charset="2"/>
              <a:buChar char="ü"/>
            </a:pPr>
            <a:endParaRPr lang="hu-HU" sz="2800" dirty="0">
              <a:solidFill>
                <a:schemeClr val="bg1"/>
              </a:solidFill>
              <a:latin typeface="Arial" pitchFamily="34" charset="0"/>
              <a:cs typeface="Arial" pitchFamily="34" charset="0"/>
            </a:endParaRPr>
          </a:p>
          <a:p>
            <a:pPr marL="457200" lvl="0" indent="-457200">
              <a:buFont typeface="Wingdings" panose="05000000000000000000" pitchFamily="2" charset="2"/>
              <a:buChar char="ü"/>
            </a:pPr>
            <a:r>
              <a:rPr lang="hu-HU" sz="2800" dirty="0">
                <a:solidFill>
                  <a:schemeClr val="bg1"/>
                </a:solidFill>
                <a:latin typeface="Arial" pitchFamily="34" charset="0"/>
                <a:cs typeface="Arial" pitchFamily="34" charset="0"/>
              </a:rPr>
              <a:t> Az </a:t>
            </a:r>
            <a:r>
              <a:rPr lang="hu-HU" sz="2800" b="1" dirty="0">
                <a:solidFill>
                  <a:schemeClr val="bg2"/>
                </a:solidFill>
                <a:latin typeface="Arial" pitchFamily="34" charset="0"/>
                <a:cs typeface="Arial" pitchFamily="34" charset="0"/>
              </a:rPr>
              <a:t>indikátor jó értékét</a:t>
            </a:r>
            <a:r>
              <a:rPr lang="hu-HU" sz="2800" dirty="0">
                <a:solidFill>
                  <a:schemeClr val="bg2"/>
                </a:solidFill>
                <a:latin typeface="Arial" pitchFamily="34" charset="0"/>
                <a:cs typeface="Arial" pitchFamily="34" charset="0"/>
              </a:rPr>
              <a:t> </a:t>
            </a:r>
            <a:r>
              <a:rPr lang="hu-HU" sz="2800" dirty="0">
                <a:solidFill>
                  <a:schemeClr val="bg1"/>
                </a:solidFill>
                <a:latin typeface="Arial" pitchFamily="34" charset="0"/>
                <a:cs typeface="Arial" pitchFamily="34" charset="0"/>
              </a:rPr>
              <a:t>szabályzatban adják meg.</a:t>
            </a:r>
          </a:p>
          <a:p>
            <a:pPr marL="457200" lvl="0" indent="-457200">
              <a:buFont typeface="Wingdings" panose="05000000000000000000" pitchFamily="2" charset="2"/>
              <a:buChar char="ü"/>
            </a:pPr>
            <a:endParaRPr lang="hu-HU" sz="2800" dirty="0">
              <a:solidFill>
                <a:schemeClr val="bg1"/>
              </a:solidFill>
              <a:latin typeface="Arial" pitchFamily="34" charset="0"/>
              <a:cs typeface="Arial" pitchFamily="34" charset="0"/>
            </a:endParaRPr>
          </a:p>
          <a:p>
            <a:pPr marL="457200" lvl="0" indent="-457200">
              <a:buFont typeface="Wingdings" panose="05000000000000000000" pitchFamily="2" charset="2"/>
              <a:buChar char="ü"/>
            </a:pPr>
            <a:r>
              <a:rPr lang="hu-HU" sz="2800" dirty="0">
                <a:solidFill>
                  <a:schemeClr val="bg1"/>
                </a:solidFill>
                <a:latin typeface="Arial" pitchFamily="34" charset="0"/>
                <a:cs typeface="Arial" pitchFamily="34" charset="0"/>
              </a:rPr>
              <a:t> Az indikátor eredményét ellenőrzéskor </a:t>
            </a:r>
            <a:r>
              <a:rPr lang="hu-HU" sz="2800" b="1" dirty="0">
                <a:solidFill>
                  <a:schemeClr val="bg2"/>
                </a:solidFill>
                <a:latin typeface="Arial" pitchFamily="34" charset="0"/>
                <a:cs typeface="Arial" pitchFamily="34" charset="0"/>
              </a:rPr>
              <a:t>fel kell jegyezni</a:t>
            </a:r>
            <a:r>
              <a:rPr lang="hu-HU" sz="2800" dirty="0">
                <a:solidFill>
                  <a:schemeClr val="bg1"/>
                </a:solidFill>
                <a:latin typeface="Arial" pitchFamily="34" charset="0"/>
                <a:cs typeface="Arial" pitchFamily="34" charset="0"/>
              </a:rPr>
              <a:t>. Például azt, ha penészes volt a </a:t>
            </a:r>
            <a:r>
              <a:rPr lang="hu-HU" sz="2800">
                <a:solidFill>
                  <a:schemeClr val="bg1"/>
                </a:solidFill>
                <a:latin typeface="Arial" pitchFamily="34" charset="0"/>
                <a:cs typeface="Arial" pitchFamily="34" charset="0"/>
              </a:rPr>
              <a:t>hús</a:t>
            </a:r>
            <a:r>
              <a:rPr lang="hu-HU" sz="2800" smtClean="0">
                <a:solidFill>
                  <a:schemeClr val="bg1"/>
                </a:solidFill>
                <a:latin typeface="Arial" pitchFamily="34" charset="0"/>
                <a:cs typeface="Arial" pitchFamily="34" charset="0"/>
              </a:rPr>
              <a:t>. </a:t>
            </a:r>
            <a:br>
              <a:rPr lang="hu-HU" sz="2800" smtClean="0">
                <a:solidFill>
                  <a:schemeClr val="bg1"/>
                </a:solidFill>
                <a:latin typeface="Arial" pitchFamily="34" charset="0"/>
                <a:cs typeface="Arial" pitchFamily="34" charset="0"/>
              </a:rPr>
            </a:br>
            <a:r>
              <a:rPr lang="hu-HU" sz="2800" smtClean="0">
                <a:solidFill>
                  <a:schemeClr val="bg1"/>
                </a:solidFill>
                <a:latin typeface="Arial" pitchFamily="34" charset="0"/>
                <a:cs typeface="Arial" pitchFamily="34" charset="0"/>
              </a:rPr>
              <a:t>Vagy ha szakadt volt a csomagolás.</a:t>
            </a:r>
            <a:endParaRPr lang="hu-HU" sz="2800" dirty="0">
              <a:solidFill>
                <a:schemeClr val="bg1"/>
              </a:solidFill>
              <a:latin typeface="Arial" pitchFamily="34" charset="0"/>
              <a:cs typeface="Arial" pitchFamily="34" charset="0"/>
            </a:endParaRPr>
          </a:p>
          <a:p>
            <a:pPr marL="457200" lvl="0" indent="-457200">
              <a:buFont typeface="Wingdings" panose="05000000000000000000" pitchFamily="2" charset="2"/>
              <a:buChar char="ü"/>
            </a:pPr>
            <a:endParaRPr lang="hu-HU" sz="2800" dirty="0">
              <a:solidFill>
                <a:schemeClr val="bg1"/>
              </a:solidFill>
              <a:latin typeface="Arial" pitchFamily="34" charset="0"/>
              <a:cs typeface="Arial" pitchFamily="34" charset="0"/>
            </a:endParaRPr>
          </a:p>
          <a:p>
            <a:pPr marL="457200" lvl="0" indent="-457200">
              <a:buFont typeface="Wingdings" panose="05000000000000000000" pitchFamily="2" charset="2"/>
              <a:buChar char="ü"/>
            </a:pPr>
            <a:r>
              <a:rPr lang="hu-HU" sz="2800" dirty="0">
                <a:solidFill>
                  <a:schemeClr val="bg1"/>
                </a:solidFill>
                <a:latin typeface="Arial" pitchFamily="34" charset="0"/>
                <a:cs typeface="Arial" pitchFamily="34" charset="0"/>
              </a:rPr>
              <a:t> A megmért hőmérsékletet és a mérés időpontját </a:t>
            </a:r>
            <a:br>
              <a:rPr lang="hu-HU" sz="2800" dirty="0">
                <a:solidFill>
                  <a:schemeClr val="bg1"/>
                </a:solidFill>
                <a:latin typeface="Arial" pitchFamily="34" charset="0"/>
                <a:cs typeface="Arial" pitchFamily="34" charset="0"/>
              </a:rPr>
            </a:br>
            <a:r>
              <a:rPr lang="hu-HU" sz="2800" b="1" dirty="0">
                <a:solidFill>
                  <a:schemeClr val="bg2"/>
                </a:solidFill>
                <a:latin typeface="Arial" pitchFamily="34" charset="0"/>
                <a:cs typeface="Arial" pitchFamily="34" charset="0"/>
              </a:rPr>
              <a:t>fel kell írni egy táblázatba</a:t>
            </a:r>
            <a:r>
              <a:rPr lang="hu-HU" sz="2800" dirty="0">
                <a:solidFill>
                  <a:schemeClr val="bg2"/>
                </a:solidFill>
                <a:latin typeface="Arial" pitchFamily="34" charset="0"/>
                <a:cs typeface="Arial" pitchFamily="34" charset="0"/>
              </a:rPr>
              <a:t>. </a:t>
            </a:r>
          </a:p>
          <a:p>
            <a:pPr marL="457200" lvl="0" indent="-457200">
              <a:buFont typeface="Wingdings" panose="05000000000000000000" pitchFamily="2" charset="2"/>
              <a:buChar char="ü"/>
            </a:pPr>
            <a:endParaRPr lang="hu-HU" sz="2800" dirty="0">
              <a:solidFill>
                <a:schemeClr val="bg1"/>
              </a:solidFill>
              <a:latin typeface="Arial" pitchFamily="34" charset="0"/>
              <a:cs typeface="Arial" pitchFamily="34" charset="0"/>
            </a:endParaRPr>
          </a:p>
          <a:p>
            <a:pPr marL="457200" indent="-457200">
              <a:buFont typeface="Wingdings" panose="05000000000000000000" pitchFamily="2" charset="2"/>
              <a:buChar char="ü"/>
            </a:pPr>
            <a:r>
              <a:rPr lang="hu-HU" sz="2800" dirty="0">
                <a:solidFill>
                  <a:schemeClr val="bg1"/>
                </a:solidFill>
                <a:latin typeface="Arial" pitchFamily="34" charset="0"/>
                <a:cs typeface="Arial" pitchFamily="34" charset="0"/>
              </a:rPr>
              <a:t> A konyha, az eszközök, darálók, aprítógépek </a:t>
            </a:r>
          </a:p>
          <a:p>
            <a:r>
              <a:rPr lang="hu-HU" sz="2800" dirty="0">
                <a:solidFill>
                  <a:schemeClr val="bg1"/>
                </a:solidFill>
                <a:latin typeface="Arial" pitchFamily="34" charset="0"/>
                <a:cs typeface="Arial" pitchFamily="34" charset="0"/>
              </a:rPr>
              <a:t>	használat utáni kitisztítását egy táblázatban </a:t>
            </a:r>
            <a:br>
              <a:rPr lang="hu-HU" sz="2800" dirty="0">
                <a:solidFill>
                  <a:schemeClr val="bg1"/>
                </a:solidFill>
                <a:latin typeface="Arial" pitchFamily="34" charset="0"/>
                <a:cs typeface="Arial" pitchFamily="34" charset="0"/>
              </a:rPr>
            </a:br>
            <a:r>
              <a:rPr lang="hu-HU" sz="2800" dirty="0">
                <a:solidFill>
                  <a:schemeClr val="bg1"/>
                </a:solidFill>
                <a:latin typeface="Arial" pitchFamily="34" charset="0"/>
                <a:cs typeface="Arial" pitchFamily="34" charset="0"/>
              </a:rPr>
              <a:t>	</a:t>
            </a:r>
            <a:r>
              <a:rPr lang="hu-HU" sz="2800" b="1" dirty="0">
                <a:solidFill>
                  <a:schemeClr val="bg2"/>
                </a:solidFill>
                <a:latin typeface="Arial" pitchFamily="34" charset="0"/>
                <a:cs typeface="Arial" pitchFamily="34" charset="0"/>
              </a:rPr>
              <a:t>nyilván kell tartani</a:t>
            </a:r>
            <a:r>
              <a:rPr lang="hu-HU" sz="2800" dirty="0">
                <a:solidFill>
                  <a:schemeClr val="bg1"/>
                </a:solidFill>
                <a:latin typeface="Arial" pitchFamily="34" charset="0"/>
                <a:cs typeface="Arial" pitchFamily="34" charset="0"/>
              </a:rPr>
              <a:t>, időponttal, névvel (aki tisztította).</a:t>
            </a:r>
          </a:p>
        </p:txBody>
      </p:sp>
    </p:spTree>
    <p:extLst>
      <p:ext uri="{BB962C8B-B14F-4D97-AF65-F5344CB8AC3E}">
        <p14:creationId xmlns:p14="http://schemas.microsoft.com/office/powerpoint/2010/main" xmlns="" val="3653594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74828" y="0"/>
            <a:ext cx="1317171" cy="1235537"/>
          </a:xfrm>
          <a:prstGeom prst="rect">
            <a:avLst/>
          </a:prstGeom>
        </p:spPr>
      </p:pic>
      <p:graphicFrame>
        <p:nvGraphicFramePr>
          <p:cNvPr id="5" name="Táblázat 4"/>
          <p:cNvGraphicFramePr>
            <a:graphicFrameLocks noGrp="1"/>
          </p:cNvGraphicFramePr>
          <p:nvPr>
            <p:extLst>
              <p:ext uri="{D42A27DB-BD31-4B8C-83A1-F6EECF244321}">
                <p14:modId xmlns:p14="http://schemas.microsoft.com/office/powerpoint/2010/main" xmlns="" val="2197888434"/>
              </p:ext>
            </p:extLst>
          </p:nvPr>
        </p:nvGraphicFramePr>
        <p:xfrm>
          <a:off x="1219200" y="1235537"/>
          <a:ext cx="9423400" cy="4835061"/>
        </p:xfrm>
        <a:graphic>
          <a:graphicData uri="http://schemas.openxmlformats.org/drawingml/2006/table">
            <a:tbl>
              <a:tblPr firstRow="1">
                <a:tableStyleId>{ED083AE6-46FA-4A59-8FB0-9F97EB10719F}</a:tableStyleId>
              </a:tblPr>
              <a:tblGrid>
                <a:gridCol w="2173705">
                  <a:extLst>
                    <a:ext uri="{9D8B030D-6E8A-4147-A177-3AD203B41FA5}">
                      <a16:colId xmlns:a16="http://schemas.microsoft.com/office/drawing/2014/main" xmlns="" val="20000"/>
                    </a:ext>
                  </a:extLst>
                </a:gridCol>
                <a:gridCol w="2599037">
                  <a:extLst>
                    <a:ext uri="{9D8B030D-6E8A-4147-A177-3AD203B41FA5}">
                      <a16:colId xmlns:a16="http://schemas.microsoft.com/office/drawing/2014/main" xmlns="" val="20001"/>
                    </a:ext>
                  </a:extLst>
                </a:gridCol>
                <a:gridCol w="2135942">
                  <a:extLst>
                    <a:ext uri="{9D8B030D-6E8A-4147-A177-3AD203B41FA5}">
                      <a16:colId xmlns:a16="http://schemas.microsoft.com/office/drawing/2014/main" xmlns="" val="20002"/>
                    </a:ext>
                  </a:extLst>
                </a:gridCol>
                <a:gridCol w="2514716">
                  <a:extLst>
                    <a:ext uri="{9D8B030D-6E8A-4147-A177-3AD203B41FA5}">
                      <a16:colId xmlns:a16="http://schemas.microsoft.com/office/drawing/2014/main" xmlns="" val="20003"/>
                    </a:ext>
                  </a:extLst>
                </a:gridCol>
              </a:tblGrid>
              <a:tr h="608702">
                <a:tc gridSpan="4">
                  <a:txBody>
                    <a:bodyPr/>
                    <a:lstStyle/>
                    <a:p>
                      <a:pPr marL="180340" indent="-180340" algn="ctr">
                        <a:lnSpc>
                          <a:spcPct val="115000"/>
                        </a:lnSpc>
                        <a:spcBef>
                          <a:spcPts val="600"/>
                        </a:spcBef>
                        <a:spcAft>
                          <a:spcPts val="600"/>
                        </a:spcAft>
                      </a:pPr>
                      <a:r>
                        <a:rPr lang="hu-HU" sz="2800" dirty="0">
                          <a:solidFill>
                            <a:schemeClr val="bg1"/>
                          </a:solidFill>
                          <a:latin typeface="Arial" panose="020B0604020202020204" pitchFamily="34" charset="0"/>
                          <a:cs typeface="Arial" panose="020B0604020202020204" pitchFamily="34" charset="0"/>
                        </a:rPr>
                        <a:t>Daráló használatának és takarításának nyilvántartása</a:t>
                      </a:r>
                      <a:endParaRPr lang="hu-HU" sz="2800" dirty="0">
                        <a:solidFill>
                          <a:schemeClr val="bg1"/>
                        </a:solidFill>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hu-HU"/>
                    </a:p>
                  </a:txBody>
                  <a:tcPr/>
                </a:tc>
                <a:tc hMerge="1">
                  <a:txBody>
                    <a:bodyPr/>
                    <a:lstStyle/>
                    <a:p>
                      <a:endParaRPr lang="hu-HU"/>
                    </a:p>
                  </a:txBody>
                  <a:tcPr/>
                </a:tc>
                <a:tc hMerge="1">
                  <a:txBody>
                    <a:bodyPr/>
                    <a:lstStyle/>
                    <a:p>
                      <a:endParaRPr lang="hu-HU"/>
                    </a:p>
                  </a:txBody>
                  <a:tcPr/>
                </a:tc>
                <a:extLst>
                  <a:ext uri="{0D108BD9-81ED-4DB2-BD59-A6C34878D82A}">
                    <a16:rowId xmlns:a16="http://schemas.microsoft.com/office/drawing/2014/main" xmlns="" val="10000"/>
                  </a:ext>
                </a:extLst>
              </a:tr>
              <a:tr h="491093">
                <a:tc gridSpan="2">
                  <a:txBody>
                    <a:bodyPr/>
                    <a:lstStyle/>
                    <a:p>
                      <a:pPr marL="1710055" indent="-1710055" algn="ctr">
                        <a:lnSpc>
                          <a:spcPct val="115000"/>
                        </a:lnSpc>
                        <a:spcBef>
                          <a:spcPts val="600"/>
                        </a:spcBef>
                        <a:spcAft>
                          <a:spcPts val="600"/>
                        </a:spcAft>
                      </a:pPr>
                      <a:r>
                        <a:rPr lang="hu-HU" sz="2800" b="1" dirty="0">
                          <a:solidFill>
                            <a:schemeClr val="bg1"/>
                          </a:solidFill>
                          <a:latin typeface="Arial" panose="020B0604020202020204" pitchFamily="34" charset="0"/>
                          <a:cs typeface="Arial" panose="020B0604020202020204" pitchFamily="34" charset="0"/>
                        </a:rPr>
                        <a:t>Daráló használata</a:t>
                      </a:r>
                      <a:endParaRPr lang="hu-HU" sz="2800" b="1" dirty="0">
                        <a:solidFill>
                          <a:schemeClr val="bg1"/>
                        </a:solidFill>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hu-HU"/>
                    </a:p>
                  </a:txBody>
                  <a:tcPr/>
                </a:tc>
                <a:tc gridSpan="2">
                  <a:txBody>
                    <a:bodyPr/>
                    <a:lstStyle/>
                    <a:p>
                      <a:pPr marL="180340" indent="-180340" algn="ctr">
                        <a:lnSpc>
                          <a:spcPct val="115000"/>
                        </a:lnSpc>
                        <a:spcBef>
                          <a:spcPts val="600"/>
                        </a:spcBef>
                        <a:spcAft>
                          <a:spcPts val="600"/>
                        </a:spcAft>
                      </a:pPr>
                      <a:r>
                        <a:rPr lang="hu-HU" sz="2800" b="1" dirty="0">
                          <a:solidFill>
                            <a:schemeClr val="bg1"/>
                          </a:solidFill>
                          <a:latin typeface="Arial" panose="020B0604020202020204" pitchFamily="34" charset="0"/>
                          <a:cs typeface="Arial" panose="020B0604020202020204" pitchFamily="34" charset="0"/>
                        </a:rPr>
                        <a:t>Daráló tisztítása</a:t>
                      </a:r>
                      <a:endParaRPr lang="hu-HU" sz="2800" b="1" dirty="0">
                        <a:solidFill>
                          <a:schemeClr val="bg1"/>
                        </a:solidFill>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hu-HU"/>
                    </a:p>
                  </a:txBody>
                  <a:tcPr/>
                </a:tc>
                <a:extLst>
                  <a:ext uri="{0D108BD9-81ED-4DB2-BD59-A6C34878D82A}">
                    <a16:rowId xmlns:a16="http://schemas.microsoft.com/office/drawing/2014/main" xmlns="" val="10001"/>
                  </a:ext>
                </a:extLst>
              </a:tr>
              <a:tr h="491093">
                <a:tc>
                  <a:txBody>
                    <a:bodyPr/>
                    <a:lstStyle/>
                    <a:p>
                      <a:pPr marL="180340" indent="-180340" algn="ctr">
                        <a:lnSpc>
                          <a:spcPct val="115000"/>
                        </a:lnSpc>
                        <a:spcBef>
                          <a:spcPts val="600"/>
                        </a:spcBef>
                        <a:spcAft>
                          <a:spcPts val="600"/>
                        </a:spcAft>
                      </a:pPr>
                      <a:r>
                        <a:rPr lang="hu-HU" sz="2800">
                          <a:solidFill>
                            <a:schemeClr val="bg1"/>
                          </a:solidFill>
                          <a:latin typeface="Arial" panose="020B0604020202020204" pitchFamily="34" charset="0"/>
                          <a:cs typeface="Arial" panose="020B0604020202020204" pitchFamily="34" charset="0"/>
                        </a:rPr>
                        <a:t>Ki?</a:t>
                      </a:r>
                      <a:endParaRPr lang="hu-HU" sz="2800">
                        <a:solidFill>
                          <a:schemeClr val="bg1"/>
                        </a:solidFill>
                        <a:latin typeface="Arial" panose="020B0604020202020204" pitchFamily="34" charset="0"/>
                        <a:ea typeface="Calibri"/>
                        <a:cs typeface="Arial" panose="020B0604020202020204" pitchFamily="34" charset="0"/>
                      </a:endParaRPr>
                    </a:p>
                  </a:txBody>
                  <a:tcPr marL="68580" marR="68580" marT="0" marB="0"/>
                </a:tc>
                <a:tc>
                  <a:txBody>
                    <a:bodyPr/>
                    <a:lstStyle/>
                    <a:p>
                      <a:pPr marL="180340" indent="-180340" algn="ctr">
                        <a:lnSpc>
                          <a:spcPct val="115000"/>
                        </a:lnSpc>
                        <a:spcBef>
                          <a:spcPts val="600"/>
                        </a:spcBef>
                        <a:spcAft>
                          <a:spcPts val="600"/>
                        </a:spcAft>
                      </a:pPr>
                      <a:r>
                        <a:rPr lang="hu-HU" sz="2800">
                          <a:solidFill>
                            <a:schemeClr val="bg1"/>
                          </a:solidFill>
                          <a:latin typeface="Arial" panose="020B0604020202020204" pitchFamily="34" charset="0"/>
                          <a:cs typeface="Arial" panose="020B0604020202020204" pitchFamily="34" charset="0"/>
                        </a:rPr>
                        <a:t>Mikor?</a:t>
                      </a:r>
                      <a:endParaRPr lang="hu-HU" sz="2800">
                        <a:solidFill>
                          <a:schemeClr val="bg1"/>
                        </a:solidFill>
                        <a:latin typeface="Arial" panose="020B0604020202020204" pitchFamily="34" charset="0"/>
                        <a:ea typeface="Calibri"/>
                        <a:cs typeface="Arial" panose="020B0604020202020204" pitchFamily="34" charset="0"/>
                      </a:endParaRPr>
                    </a:p>
                  </a:txBody>
                  <a:tcPr marL="68580" marR="68580" marT="0" marB="0"/>
                </a:tc>
                <a:tc>
                  <a:txBody>
                    <a:bodyPr/>
                    <a:lstStyle/>
                    <a:p>
                      <a:pPr marL="180340" indent="-180340" algn="ctr">
                        <a:lnSpc>
                          <a:spcPct val="115000"/>
                        </a:lnSpc>
                        <a:spcBef>
                          <a:spcPts val="600"/>
                        </a:spcBef>
                        <a:spcAft>
                          <a:spcPts val="600"/>
                        </a:spcAft>
                      </a:pPr>
                      <a:r>
                        <a:rPr lang="hu-HU" sz="2800" dirty="0">
                          <a:solidFill>
                            <a:schemeClr val="bg1"/>
                          </a:solidFill>
                          <a:latin typeface="Arial" panose="020B0604020202020204" pitchFamily="34" charset="0"/>
                          <a:cs typeface="Arial" panose="020B0604020202020204" pitchFamily="34" charset="0"/>
                        </a:rPr>
                        <a:t>Ki?</a:t>
                      </a:r>
                      <a:endParaRPr lang="hu-HU" sz="2800" dirty="0">
                        <a:solidFill>
                          <a:schemeClr val="bg1"/>
                        </a:solidFill>
                        <a:latin typeface="Arial" panose="020B0604020202020204" pitchFamily="34" charset="0"/>
                        <a:ea typeface="Calibri"/>
                        <a:cs typeface="Arial" panose="020B0604020202020204" pitchFamily="34" charset="0"/>
                      </a:endParaRPr>
                    </a:p>
                  </a:txBody>
                  <a:tcPr marL="68580" marR="68580" marT="0" marB="0"/>
                </a:tc>
                <a:tc>
                  <a:txBody>
                    <a:bodyPr/>
                    <a:lstStyle/>
                    <a:p>
                      <a:pPr marL="180340" indent="-180340" algn="ctr">
                        <a:lnSpc>
                          <a:spcPct val="115000"/>
                        </a:lnSpc>
                        <a:spcBef>
                          <a:spcPts val="600"/>
                        </a:spcBef>
                        <a:spcAft>
                          <a:spcPts val="600"/>
                        </a:spcAft>
                      </a:pPr>
                      <a:r>
                        <a:rPr lang="hu-HU" sz="2800" dirty="0">
                          <a:solidFill>
                            <a:schemeClr val="bg1"/>
                          </a:solidFill>
                          <a:latin typeface="Arial" panose="020B0604020202020204" pitchFamily="34" charset="0"/>
                          <a:cs typeface="Arial" panose="020B0604020202020204" pitchFamily="34" charset="0"/>
                        </a:rPr>
                        <a:t>Mikor?</a:t>
                      </a:r>
                      <a:endParaRPr lang="hu-HU" sz="2800" dirty="0">
                        <a:solidFill>
                          <a:schemeClr val="bg1"/>
                        </a:solidFill>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1025473">
                <a:tc>
                  <a:txBody>
                    <a:bodyPr/>
                    <a:lstStyle/>
                    <a:p>
                      <a:pPr marL="180340" indent="-180340" algn="ctr">
                        <a:lnSpc>
                          <a:spcPct val="115000"/>
                        </a:lnSpc>
                        <a:spcBef>
                          <a:spcPts val="600"/>
                        </a:spcBef>
                        <a:spcAft>
                          <a:spcPts val="600"/>
                        </a:spcAft>
                      </a:pPr>
                      <a:r>
                        <a:rPr lang="hu-HU" sz="2800">
                          <a:solidFill>
                            <a:schemeClr val="bg1"/>
                          </a:solidFill>
                          <a:latin typeface="Arial" panose="020B0604020202020204" pitchFamily="34" charset="0"/>
                          <a:cs typeface="Arial" panose="020B0604020202020204" pitchFamily="34" charset="0"/>
                        </a:rPr>
                        <a:t>Diósi Dóra</a:t>
                      </a:r>
                      <a:endParaRPr lang="hu-HU" sz="280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800" smtClean="0">
                          <a:solidFill>
                            <a:schemeClr val="bg1"/>
                          </a:solidFill>
                          <a:latin typeface="Arial" panose="020B0604020202020204" pitchFamily="34" charset="0"/>
                          <a:cs typeface="Arial" panose="020B0604020202020204" pitchFamily="34" charset="0"/>
                        </a:rPr>
                        <a:t>2020.05.28</a:t>
                      </a:r>
                      <a:r>
                        <a:rPr lang="hu-HU" sz="2800" dirty="0">
                          <a:solidFill>
                            <a:schemeClr val="bg1"/>
                          </a:solidFill>
                          <a:latin typeface="Arial" panose="020B0604020202020204" pitchFamily="34" charset="0"/>
                          <a:cs typeface="Arial" panose="020B0604020202020204" pitchFamily="34" charset="0"/>
                        </a:rPr>
                        <a:t>.   10:00–14:00</a:t>
                      </a:r>
                      <a:endParaRPr lang="hu-HU" sz="28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800">
                          <a:solidFill>
                            <a:schemeClr val="bg1"/>
                          </a:solidFill>
                          <a:latin typeface="Arial" panose="020B0604020202020204" pitchFamily="34" charset="0"/>
                          <a:cs typeface="Arial" panose="020B0604020202020204" pitchFamily="34" charset="0"/>
                        </a:rPr>
                        <a:t>Diósi Dóra</a:t>
                      </a:r>
                      <a:endParaRPr lang="hu-HU" sz="280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800" smtClean="0">
                          <a:solidFill>
                            <a:schemeClr val="bg1"/>
                          </a:solidFill>
                          <a:latin typeface="Arial" panose="020B0604020202020204" pitchFamily="34" charset="0"/>
                          <a:cs typeface="Arial" panose="020B0604020202020204" pitchFamily="34" charset="0"/>
                        </a:rPr>
                        <a:t>2020.05.28    </a:t>
                      </a:r>
                      <a:r>
                        <a:rPr lang="hu-HU" sz="2800" dirty="0">
                          <a:solidFill>
                            <a:schemeClr val="bg1"/>
                          </a:solidFill>
                          <a:latin typeface="Arial" panose="020B0604020202020204" pitchFamily="34" charset="0"/>
                          <a:cs typeface="Arial" panose="020B0604020202020204" pitchFamily="34" charset="0"/>
                        </a:rPr>
                        <a:t>15:00</a:t>
                      </a:r>
                      <a:endParaRPr lang="hu-HU" sz="28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xmlns="" val="10003"/>
                  </a:ext>
                </a:extLst>
              </a:tr>
              <a:tr h="1025473">
                <a:tc>
                  <a:txBody>
                    <a:bodyPr/>
                    <a:lstStyle/>
                    <a:p>
                      <a:pPr marL="180340" indent="-180340" algn="ctr">
                        <a:lnSpc>
                          <a:spcPct val="115000"/>
                        </a:lnSpc>
                        <a:spcBef>
                          <a:spcPts val="600"/>
                        </a:spcBef>
                        <a:spcAft>
                          <a:spcPts val="600"/>
                        </a:spcAft>
                      </a:pPr>
                      <a:r>
                        <a:rPr lang="hu-HU" sz="2800">
                          <a:solidFill>
                            <a:schemeClr val="bg1"/>
                          </a:solidFill>
                          <a:latin typeface="Arial" panose="020B0604020202020204" pitchFamily="34" charset="0"/>
                          <a:cs typeface="Arial" panose="020B0604020202020204" pitchFamily="34" charset="0"/>
                        </a:rPr>
                        <a:t>Karaj Károly</a:t>
                      </a:r>
                      <a:endParaRPr lang="hu-HU" sz="280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800" smtClean="0">
                          <a:solidFill>
                            <a:schemeClr val="bg1"/>
                          </a:solidFill>
                          <a:latin typeface="Arial" panose="020B0604020202020204" pitchFamily="34" charset="0"/>
                          <a:cs typeface="Arial" panose="020B0604020202020204" pitchFamily="34" charset="0"/>
                        </a:rPr>
                        <a:t>2020.05.30</a:t>
                      </a:r>
                      <a:r>
                        <a:rPr lang="hu-HU" sz="2800" dirty="0">
                          <a:solidFill>
                            <a:schemeClr val="bg1"/>
                          </a:solidFill>
                          <a:latin typeface="Arial" panose="020B0604020202020204" pitchFamily="34" charset="0"/>
                          <a:cs typeface="Arial" panose="020B0604020202020204" pitchFamily="34" charset="0"/>
                        </a:rPr>
                        <a:t>.   10:00–12:00</a:t>
                      </a:r>
                      <a:endParaRPr lang="hu-HU" sz="28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800" dirty="0" err="1">
                          <a:solidFill>
                            <a:schemeClr val="bg1"/>
                          </a:solidFill>
                          <a:latin typeface="Arial" panose="020B0604020202020204" pitchFamily="34" charset="0"/>
                          <a:cs typeface="Arial" panose="020B0604020202020204" pitchFamily="34" charset="0"/>
                        </a:rPr>
                        <a:t>Diósi</a:t>
                      </a:r>
                      <a:r>
                        <a:rPr lang="hu-HU" sz="2800" dirty="0">
                          <a:solidFill>
                            <a:schemeClr val="bg1"/>
                          </a:solidFill>
                          <a:latin typeface="Arial" panose="020B0604020202020204" pitchFamily="34" charset="0"/>
                          <a:cs typeface="Arial" panose="020B0604020202020204" pitchFamily="34" charset="0"/>
                        </a:rPr>
                        <a:t> Dóra</a:t>
                      </a:r>
                      <a:endParaRPr lang="hu-HU" sz="28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800" smtClean="0">
                          <a:solidFill>
                            <a:schemeClr val="bg1"/>
                          </a:solidFill>
                          <a:latin typeface="Arial" panose="020B0604020202020204" pitchFamily="34" charset="0"/>
                          <a:cs typeface="Arial" panose="020B0604020202020204" pitchFamily="34" charset="0"/>
                        </a:rPr>
                        <a:t>2020.05.30</a:t>
                      </a:r>
                      <a:r>
                        <a:rPr lang="hu-HU" sz="2800" dirty="0">
                          <a:solidFill>
                            <a:schemeClr val="bg1"/>
                          </a:solidFill>
                          <a:latin typeface="Arial" panose="020B0604020202020204" pitchFamily="34" charset="0"/>
                          <a:cs typeface="Arial" panose="020B0604020202020204" pitchFamily="34" charset="0"/>
                        </a:rPr>
                        <a:t>.    12:15</a:t>
                      </a:r>
                      <a:endParaRPr lang="hu-HU" sz="28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xmlns="" val="10004"/>
                  </a:ext>
                </a:extLst>
              </a:tr>
              <a:tr h="491093">
                <a:tc>
                  <a:txBody>
                    <a:bodyPr/>
                    <a:lstStyle/>
                    <a:p>
                      <a:pPr marL="180340" indent="-180340" algn="ctr">
                        <a:lnSpc>
                          <a:spcPct val="115000"/>
                        </a:lnSpc>
                        <a:spcBef>
                          <a:spcPts val="600"/>
                        </a:spcBef>
                        <a:spcAft>
                          <a:spcPts val="600"/>
                        </a:spcAft>
                      </a:pPr>
                      <a:r>
                        <a:rPr lang="hu-HU" sz="2800">
                          <a:solidFill>
                            <a:schemeClr val="bg1"/>
                          </a:solidFill>
                          <a:latin typeface="Arial" panose="020B0604020202020204" pitchFamily="34" charset="0"/>
                          <a:cs typeface="Arial" panose="020B0604020202020204" pitchFamily="34" charset="0"/>
                        </a:rPr>
                        <a:t>Stb…</a:t>
                      </a:r>
                      <a:endParaRPr lang="hu-HU" sz="280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endParaRPr lang="hu-HU" sz="280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endParaRPr lang="hu-HU" sz="280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endParaRPr lang="hu-HU" sz="28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xmlns="" val="10005"/>
                  </a:ext>
                </a:extLst>
              </a:tr>
              <a:tr h="702134">
                <a:tc gridSpan="4">
                  <a:txBody>
                    <a:bodyPr/>
                    <a:lstStyle/>
                    <a:p>
                      <a:pPr marL="342900" lvl="0" indent="-342900" algn="ctr">
                        <a:lnSpc>
                          <a:spcPct val="115000"/>
                        </a:lnSpc>
                        <a:spcBef>
                          <a:spcPts val="600"/>
                        </a:spcBef>
                        <a:spcAft>
                          <a:spcPts val="0"/>
                        </a:spcAft>
                        <a:buFont typeface="+mj-lt"/>
                        <a:buNone/>
                      </a:pPr>
                      <a:endParaRPr lang="hu-HU" sz="28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hMerge="1">
                  <a:txBody>
                    <a:bodyPr/>
                    <a:lstStyle/>
                    <a:p>
                      <a:endParaRPr lang="hu-HU"/>
                    </a:p>
                  </a:txBody>
                  <a:tcPr/>
                </a:tc>
                <a:tc hMerge="1">
                  <a:txBody>
                    <a:bodyPr/>
                    <a:lstStyle/>
                    <a:p>
                      <a:endParaRPr lang="hu-HU"/>
                    </a:p>
                  </a:txBody>
                  <a:tcPr/>
                </a:tc>
                <a:tc hMerge="1">
                  <a:txBody>
                    <a:bodyPr/>
                    <a:lstStyle/>
                    <a:p>
                      <a:endParaRPr lang="hu-HU"/>
                    </a:p>
                  </a:txBody>
                  <a:tcPr/>
                </a:tc>
                <a:extLst>
                  <a:ext uri="{0D108BD9-81ED-4DB2-BD59-A6C34878D82A}">
                    <a16:rowId xmlns:a16="http://schemas.microsoft.com/office/drawing/2014/main" xmlns="" val="10006"/>
                  </a:ext>
                </a:extLst>
              </a:tr>
            </a:tbl>
          </a:graphicData>
        </a:graphic>
      </p:graphicFrame>
      <p:sp>
        <p:nvSpPr>
          <p:cNvPr id="6" name="Téglalap 5"/>
          <p:cNvSpPr/>
          <p:nvPr/>
        </p:nvSpPr>
        <p:spPr>
          <a:xfrm>
            <a:off x="2838712" y="6190924"/>
            <a:ext cx="6564618" cy="400110"/>
          </a:xfrm>
          <a:prstGeom prst="rect">
            <a:avLst/>
          </a:prstGeom>
        </p:spPr>
        <p:txBody>
          <a:bodyPr wrap="none">
            <a:spAutoFit/>
          </a:bodyPr>
          <a:lstStyle/>
          <a:p>
            <a:r>
              <a:rPr lang="hu-HU" sz="2000" b="1" dirty="0">
                <a:solidFill>
                  <a:schemeClr val="bg2"/>
                </a:solidFill>
                <a:latin typeface="Arial" panose="020B0604020202020204" pitchFamily="34" charset="0"/>
                <a:cs typeface="Arial" panose="020B0604020202020204" pitchFamily="34" charset="0"/>
              </a:rPr>
              <a:t>Daráló használatának és tisztításának nyilvántartása</a:t>
            </a:r>
          </a:p>
        </p:txBody>
      </p:sp>
      <p:sp>
        <p:nvSpPr>
          <p:cNvPr id="7" name="Téglalap 6"/>
          <p:cNvSpPr/>
          <p:nvPr/>
        </p:nvSpPr>
        <p:spPr>
          <a:xfrm>
            <a:off x="863937" y="514782"/>
            <a:ext cx="1329210" cy="461665"/>
          </a:xfrm>
          <a:prstGeom prst="rect">
            <a:avLst/>
          </a:prstGeom>
        </p:spPr>
        <p:txBody>
          <a:bodyPr wrap="none">
            <a:spAutoFit/>
          </a:bodyPr>
          <a:lstStyle/>
          <a:p>
            <a:r>
              <a:rPr lang="hu-HU" sz="2400" b="1" dirty="0">
                <a:solidFill>
                  <a:schemeClr val="bg2"/>
                </a:solidFill>
                <a:latin typeface="Arial" pitchFamily="34" charset="0"/>
                <a:cs typeface="Arial" pitchFamily="34" charset="0"/>
              </a:rPr>
              <a:t>1. példa</a:t>
            </a:r>
            <a:endParaRPr lang="hu-HU" sz="2400" dirty="0">
              <a:solidFill>
                <a:schemeClr val="bg2"/>
              </a:solidFill>
            </a:endParaRPr>
          </a:p>
        </p:txBody>
      </p:sp>
    </p:spTree>
    <p:extLst>
      <p:ext uri="{BB962C8B-B14F-4D97-AF65-F5344CB8AC3E}">
        <p14:creationId xmlns:p14="http://schemas.microsoft.com/office/powerpoint/2010/main" xmlns="" val="3653594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74828" y="0"/>
            <a:ext cx="1317171" cy="1235537"/>
          </a:xfrm>
          <a:prstGeom prst="rect">
            <a:avLst/>
          </a:prstGeom>
        </p:spPr>
      </p:pic>
      <p:sp>
        <p:nvSpPr>
          <p:cNvPr id="6" name="Téglalap 5"/>
          <p:cNvSpPr/>
          <p:nvPr/>
        </p:nvSpPr>
        <p:spPr>
          <a:xfrm>
            <a:off x="368669" y="1103252"/>
            <a:ext cx="2142699" cy="707886"/>
          </a:xfrm>
          <a:prstGeom prst="rect">
            <a:avLst/>
          </a:prstGeom>
        </p:spPr>
        <p:txBody>
          <a:bodyPr wrap="square">
            <a:spAutoFit/>
          </a:bodyPr>
          <a:lstStyle/>
          <a:p>
            <a:r>
              <a:rPr lang="hu-HU" sz="2000" b="1" dirty="0">
                <a:solidFill>
                  <a:schemeClr val="bg2"/>
                </a:solidFill>
                <a:latin typeface="Arial" panose="020B0604020202020204" pitchFamily="34" charset="0"/>
                <a:cs typeface="Arial" panose="020B0604020202020204" pitchFamily="34" charset="0"/>
              </a:rPr>
              <a:t>Hűtőszekrény nyilvántartása</a:t>
            </a:r>
          </a:p>
        </p:txBody>
      </p:sp>
      <p:sp>
        <p:nvSpPr>
          <p:cNvPr id="7" name="Téglalap 6"/>
          <p:cNvSpPr/>
          <p:nvPr/>
        </p:nvSpPr>
        <p:spPr>
          <a:xfrm>
            <a:off x="863937" y="514782"/>
            <a:ext cx="1329210" cy="461665"/>
          </a:xfrm>
          <a:prstGeom prst="rect">
            <a:avLst/>
          </a:prstGeom>
        </p:spPr>
        <p:txBody>
          <a:bodyPr wrap="none">
            <a:spAutoFit/>
          </a:bodyPr>
          <a:lstStyle/>
          <a:p>
            <a:r>
              <a:rPr lang="hu-HU" sz="2400" b="1" dirty="0">
                <a:solidFill>
                  <a:schemeClr val="bg2"/>
                </a:solidFill>
                <a:latin typeface="Arial" pitchFamily="34" charset="0"/>
                <a:cs typeface="Arial" pitchFamily="34" charset="0"/>
              </a:rPr>
              <a:t>2. példa</a:t>
            </a:r>
            <a:endParaRPr lang="hu-HU" sz="2400" dirty="0">
              <a:solidFill>
                <a:schemeClr val="bg2"/>
              </a:solidFill>
            </a:endParaRPr>
          </a:p>
        </p:txBody>
      </p:sp>
      <p:graphicFrame>
        <p:nvGraphicFramePr>
          <p:cNvPr id="8" name="Táblázat 7"/>
          <p:cNvGraphicFramePr>
            <a:graphicFrameLocks noGrp="1"/>
          </p:cNvGraphicFramePr>
          <p:nvPr>
            <p:extLst>
              <p:ext uri="{D42A27DB-BD31-4B8C-83A1-F6EECF244321}">
                <p14:modId xmlns:p14="http://schemas.microsoft.com/office/powerpoint/2010/main" xmlns="" val="1401315655"/>
              </p:ext>
            </p:extLst>
          </p:nvPr>
        </p:nvGraphicFramePr>
        <p:xfrm>
          <a:off x="2556958" y="451272"/>
          <a:ext cx="8491372" cy="3444781"/>
        </p:xfrm>
        <a:graphic>
          <a:graphicData uri="http://schemas.openxmlformats.org/drawingml/2006/table">
            <a:tbl>
              <a:tblPr firstRow="1">
                <a:tableStyleId>{ED083AE6-46FA-4A59-8FB0-9F97EB10719F}</a:tableStyleId>
              </a:tblPr>
              <a:tblGrid>
                <a:gridCol w="2157101">
                  <a:extLst>
                    <a:ext uri="{9D8B030D-6E8A-4147-A177-3AD203B41FA5}">
                      <a16:colId xmlns:a16="http://schemas.microsoft.com/office/drawing/2014/main" xmlns="" val="20000"/>
                    </a:ext>
                  </a:extLst>
                </a:gridCol>
                <a:gridCol w="2157101">
                  <a:extLst>
                    <a:ext uri="{9D8B030D-6E8A-4147-A177-3AD203B41FA5}">
                      <a16:colId xmlns:a16="http://schemas.microsoft.com/office/drawing/2014/main" xmlns="" val="20001"/>
                    </a:ext>
                  </a:extLst>
                </a:gridCol>
                <a:gridCol w="4177170">
                  <a:extLst>
                    <a:ext uri="{9D8B030D-6E8A-4147-A177-3AD203B41FA5}">
                      <a16:colId xmlns:a16="http://schemas.microsoft.com/office/drawing/2014/main" xmlns="" val="20002"/>
                    </a:ext>
                  </a:extLst>
                </a:gridCol>
              </a:tblGrid>
              <a:tr h="436731">
                <a:tc gridSpan="3">
                  <a:txBody>
                    <a:bodyPr/>
                    <a:lstStyle/>
                    <a:p>
                      <a:pPr marL="180340" indent="-180340" algn="ctr">
                        <a:lnSpc>
                          <a:spcPct val="115000"/>
                        </a:lnSpc>
                        <a:spcBef>
                          <a:spcPts val="600"/>
                        </a:spcBef>
                        <a:spcAft>
                          <a:spcPts val="600"/>
                        </a:spcAft>
                      </a:pPr>
                      <a:r>
                        <a:rPr lang="hu-HU" sz="2200" dirty="0">
                          <a:solidFill>
                            <a:schemeClr val="bg1"/>
                          </a:solidFill>
                          <a:latin typeface="Arial" panose="020B0604020202020204" pitchFamily="34" charset="0"/>
                          <a:cs typeface="Arial" panose="020B0604020202020204" pitchFamily="34" charset="0"/>
                        </a:rPr>
                        <a:t>Hűtőszekrény hőmérsékletének ellenőrzése és értékelés</a:t>
                      </a:r>
                      <a:endParaRPr lang="hu-HU" sz="2200" dirty="0">
                        <a:solidFill>
                          <a:schemeClr val="bg1"/>
                        </a:solidFill>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hu-HU"/>
                    </a:p>
                  </a:txBody>
                  <a:tcPr/>
                </a:tc>
                <a:tc hMerge="1">
                  <a:txBody>
                    <a:bodyPr/>
                    <a:lstStyle/>
                    <a:p>
                      <a:endParaRPr lang="hu-HU"/>
                    </a:p>
                  </a:txBody>
                  <a:tcPr/>
                </a:tc>
                <a:extLst>
                  <a:ext uri="{0D108BD9-81ED-4DB2-BD59-A6C34878D82A}">
                    <a16:rowId xmlns:a16="http://schemas.microsoft.com/office/drawing/2014/main" xmlns="" val="10000"/>
                  </a:ext>
                </a:extLst>
              </a:tr>
              <a:tr h="258514">
                <a:tc gridSpan="2">
                  <a:txBody>
                    <a:bodyPr/>
                    <a:lstStyle/>
                    <a:p>
                      <a:pPr marL="1710055" indent="-1710055" algn="ctr">
                        <a:lnSpc>
                          <a:spcPct val="115000"/>
                        </a:lnSpc>
                        <a:spcBef>
                          <a:spcPts val="600"/>
                        </a:spcBef>
                        <a:spcAft>
                          <a:spcPts val="600"/>
                        </a:spcAft>
                      </a:pPr>
                      <a:r>
                        <a:rPr lang="hu-HU" sz="2200" b="1" dirty="0">
                          <a:solidFill>
                            <a:schemeClr val="bg1"/>
                          </a:solidFill>
                          <a:latin typeface="Arial" panose="020B0604020202020204" pitchFamily="34" charset="0"/>
                          <a:cs typeface="Arial" panose="020B0604020202020204" pitchFamily="34" charset="0"/>
                        </a:rPr>
                        <a:t>Mérés</a:t>
                      </a:r>
                      <a:endParaRPr lang="hu-HU" sz="2200" b="1" dirty="0">
                        <a:solidFill>
                          <a:schemeClr val="bg1"/>
                        </a:solidFill>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hu-HU"/>
                    </a:p>
                  </a:txBody>
                  <a:tcPr/>
                </a:tc>
                <a:tc>
                  <a:txBody>
                    <a:bodyPr/>
                    <a:lstStyle/>
                    <a:p>
                      <a:pPr marL="180340" indent="-180340" algn="ctr">
                        <a:lnSpc>
                          <a:spcPct val="115000"/>
                        </a:lnSpc>
                        <a:spcBef>
                          <a:spcPts val="600"/>
                        </a:spcBef>
                        <a:spcAft>
                          <a:spcPts val="600"/>
                        </a:spcAft>
                      </a:pPr>
                      <a:r>
                        <a:rPr lang="hu-HU" sz="2200" b="1" dirty="0">
                          <a:solidFill>
                            <a:schemeClr val="bg1"/>
                          </a:solidFill>
                          <a:latin typeface="Arial" panose="020B0604020202020204" pitchFamily="34" charset="0"/>
                          <a:cs typeface="Arial" panose="020B0604020202020204" pitchFamily="34" charset="0"/>
                        </a:rPr>
                        <a:t>Eltérés a szabályostól </a:t>
                      </a:r>
                      <a:endParaRPr lang="hu-HU" sz="2200" b="1" dirty="0">
                        <a:solidFill>
                          <a:schemeClr val="bg1"/>
                        </a:solidFill>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365595">
                <a:tc>
                  <a:txBody>
                    <a:bodyPr/>
                    <a:lstStyle/>
                    <a:p>
                      <a:pPr marL="180340" indent="-180340" algn="ctr">
                        <a:lnSpc>
                          <a:spcPct val="115000"/>
                        </a:lnSpc>
                        <a:spcBef>
                          <a:spcPts val="600"/>
                        </a:spcBef>
                        <a:spcAft>
                          <a:spcPts val="600"/>
                        </a:spcAft>
                      </a:pPr>
                      <a:r>
                        <a:rPr lang="hu-HU" sz="2200" b="0" i="1" dirty="0">
                          <a:solidFill>
                            <a:schemeClr val="bg1"/>
                          </a:solidFill>
                          <a:latin typeface="Arial" panose="020B0604020202020204" pitchFamily="34" charset="0"/>
                          <a:cs typeface="Arial" panose="020B0604020202020204" pitchFamily="34" charset="0"/>
                        </a:rPr>
                        <a:t>Időpont</a:t>
                      </a:r>
                      <a:endParaRPr lang="hu-HU" sz="2200" b="0" i="1" dirty="0">
                        <a:solidFill>
                          <a:schemeClr val="bg1"/>
                        </a:solidFill>
                        <a:latin typeface="Arial" panose="020B0604020202020204" pitchFamily="34" charset="0"/>
                        <a:ea typeface="Calibri"/>
                        <a:cs typeface="Arial" panose="020B0604020202020204" pitchFamily="34" charset="0"/>
                      </a:endParaRPr>
                    </a:p>
                  </a:txBody>
                  <a:tcPr marL="68580" marR="68580" marT="0" marB="0"/>
                </a:tc>
                <a:tc>
                  <a:txBody>
                    <a:bodyPr/>
                    <a:lstStyle/>
                    <a:p>
                      <a:pPr marL="180340" indent="-180340" algn="ctr">
                        <a:lnSpc>
                          <a:spcPct val="115000"/>
                        </a:lnSpc>
                        <a:spcBef>
                          <a:spcPts val="600"/>
                        </a:spcBef>
                        <a:spcAft>
                          <a:spcPts val="600"/>
                        </a:spcAft>
                      </a:pPr>
                      <a:r>
                        <a:rPr lang="hu-HU" sz="2200" b="0" i="1" dirty="0">
                          <a:solidFill>
                            <a:schemeClr val="bg1"/>
                          </a:solidFill>
                          <a:latin typeface="Arial" panose="020B0604020202020204" pitchFamily="34" charset="0"/>
                          <a:cs typeface="Arial" panose="020B0604020202020204" pitchFamily="34" charset="0"/>
                        </a:rPr>
                        <a:t>Hőmérséklet</a:t>
                      </a:r>
                      <a:endParaRPr lang="hu-HU" sz="2200" b="0" i="1" dirty="0">
                        <a:solidFill>
                          <a:schemeClr val="bg1"/>
                        </a:solidFill>
                        <a:latin typeface="Arial" panose="020B0604020202020204" pitchFamily="34" charset="0"/>
                        <a:ea typeface="Calibri"/>
                        <a:cs typeface="Arial" panose="020B0604020202020204" pitchFamily="34" charset="0"/>
                      </a:endParaRPr>
                    </a:p>
                  </a:txBody>
                  <a:tcPr marL="68580" marR="68580" marT="0" marB="0"/>
                </a:tc>
                <a:tc>
                  <a:txBody>
                    <a:bodyPr/>
                    <a:lstStyle/>
                    <a:p>
                      <a:pPr marL="180340" indent="-180340" algn="ctr">
                        <a:lnSpc>
                          <a:spcPct val="115000"/>
                        </a:lnSpc>
                        <a:spcBef>
                          <a:spcPts val="600"/>
                        </a:spcBef>
                        <a:spcAft>
                          <a:spcPts val="600"/>
                        </a:spcAft>
                      </a:pPr>
                      <a:r>
                        <a:rPr lang="hu-HU" sz="2200" b="0" i="1" dirty="0">
                          <a:solidFill>
                            <a:schemeClr val="bg1"/>
                          </a:solidFill>
                          <a:latin typeface="Arial" panose="020B0604020202020204" pitchFamily="34" charset="0"/>
                          <a:cs typeface="Arial" panose="020B0604020202020204" pitchFamily="34" charset="0"/>
                        </a:rPr>
                        <a:t>A szabályos hőmérséklet 4</a:t>
                      </a:r>
                      <a:r>
                        <a:rPr lang="hu-HU" sz="2200" b="0" i="1" baseline="30000" dirty="0">
                          <a:solidFill>
                            <a:schemeClr val="bg1"/>
                          </a:solidFill>
                          <a:latin typeface="Arial" panose="020B0604020202020204" pitchFamily="34" charset="0"/>
                          <a:cs typeface="Arial" panose="020B0604020202020204" pitchFamily="34" charset="0"/>
                        </a:rPr>
                        <a:t>o</a:t>
                      </a:r>
                      <a:r>
                        <a:rPr lang="hu-HU" sz="2200" b="0" i="1" dirty="0">
                          <a:solidFill>
                            <a:schemeClr val="bg1"/>
                          </a:solidFill>
                          <a:latin typeface="Arial" panose="020B0604020202020204" pitchFamily="34" charset="0"/>
                          <a:cs typeface="Arial" panose="020B0604020202020204" pitchFamily="34" charset="0"/>
                        </a:rPr>
                        <a:t>C</a:t>
                      </a:r>
                      <a:endParaRPr lang="hu-HU" sz="2200" b="0" i="1" dirty="0">
                        <a:solidFill>
                          <a:schemeClr val="bg1"/>
                        </a:solidFill>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258514">
                <a:tc>
                  <a:txBody>
                    <a:bodyPr/>
                    <a:lstStyle/>
                    <a:p>
                      <a:pPr marL="180340" indent="-180340" algn="ctr">
                        <a:lnSpc>
                          <a:spcPct val="115000"/>
                        </a:lnSpc>
                        <a:spcBef>
                          <a:spcPts val="600"/>
                        </a:spcBef>
                        <a:spcAft>
                          <a:spcPts val="600"/>
                        </a:spcAft>
                      </a:pPr>
                      <a:r>
                        <a:rPr lang="hu-HU" sz="2200" smtClean="0">
                          <a:solidFill>
                            <a:schemeClr val="bg1"/>
                          </a:solidFill>
                          <a:latin typeface="Arial" panose="020B0604020202020204" pitchFamily="34" charset="0"/>
                          <a:cs typeface="Arial" panose="020B0604020202020204" pitchFamily="34" charset="0"/>
                        </a:rPr>
                        <a:t>2020.03.10</a:t>
                      </a:r>
                      <a:r>
                        <a:rPr lang="hu-HU" sz="2200">
                          <a:solidFill>
                            <a:schemeClr val="bg1"/>
                          </a:solidFill>
                          <a:latin typeface="Arial" panose="020B0604020202020204" pitchFamily="34" charset="0"/>
                          <a:cs typeface="Arial" panose="020B0604020202020204" pitchFamily="34" charset="0"/>
                        </a:rPr>
                        <a:t>.</a:t>
                      </a:r>
                      <a:endParaRPr lang="hu-HU" sz="220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200" dirty="0">
                          <a:solidFill>
                            <a:schemeClr val="bg1"/>
                          </a:solidFill>
                          <a:latin typeface="Arial" panose="020B0604020202020204" pitchFamily="34" charset="0"/>
                          <a:cs typeface="Arial" panose="020B0604020202020204" pitchFamily="34" charset="0"/>
                        </a:rPr>
                        <a:t>4</a:t>
                      </a:r>
                      <a:r>
                        <a:rPr lang="hu-HU" sz="2200" baseline="30000" dirty="0">
                          <a:solidFill>
                            <a:schemeClr val="bg1"/>
                          </a:solidFill>
                          <a:latin typeface="Arial" panose="020B0604020202020204" pitchFamily="34" charset="0"/>
                          <a:cs typeface="Arial" panose="020B0604020202020204" pitchFamily="34" charset="0"/>
                        </a:rPr>
                        <a:t>o</a:t>
                      </a:r>
                      <a:r>
                        <a:rPr lang="hu-HU" sz="2200" dirty="0">
                          <a:solidFill>
                            <a:schemeClr val="bg1"/>
                          </a:solidFill>
                          <a:latin typeface="Arial" panose="020B0604020202020204" pitchFamily="34" charset="0"/>
                          <a:cs typeface="Arial" panose="020B0604020202020204" pitchFamily="34" charset="0"/>
                        </a:rPr>
                        <a:t>C</a:t>
                      </a:r>
                      <a:endParaRPr lang="hu-HU" sz="22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200" dirty="0">
                          <a:solidFill>
                            <a:schemeClr val="bg1"/>
                          </a:solidFill>
                          <a:latin typeface="Arial" panose="020B0604020202020204" pitchFamily="34" charset="0"/>
                          <a:cs typeface="Arial" panose="020B0604020202020204" pitchFamily="34" charset="0"/>
                        </a:rPr>
                        <a:t>Rendben</a:t>
                      </a:r>
                      <a:endParaRPr lang="hu-HU" sz="22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xmlns="" val="10003"/>
                  </a:ext>
                </a:extLst>
              </a:tr>
              <a:tr h="540095">
                <a:tc>
                  <a:txBody>
                    <a:bodyPr/>
                    <a:lstStyle/>
                    <a:p>
                      <a:pPr marL="180340" indent="-180340" algn="ctr">
                        <a:lnSpc>
                          <a:spcPct val="115000"/>
                        </a:lnSpc>
                        <a:spcBef>
                          <a:spcPts val="600"/>
                        </a:spcBef>
                        <a:spcAft>
                          <a:spcPts val="600"/>
                        </a:spcAft>
                      </a:pPr>
                      <a:r>
                        <a:rPr lang="hu-HU" sz="2200" smtClean="0">
                          <a:solidFill>
                            <a:schemeClr val="bg1"/>
                          </a:solidFill>
                          <a:latin typeface="Arial" panose="020B0604020202020204" pitchFamily="34" charset="0"/>
                          <a:cs typeface="Arial" panose="020B0604020202020204" pitchFamily="34" charset="0"/>
                        </a:rPr>
                        <a:t>2020.03.11</a:t>
                      </a:r>
                      <a:r>
                        <a:rPr lang="hu-HU" sz="2200">
                          <a:solidFill>
                            <a:schemeClr val="bg1"/>
                          </a:solidFill>
                          <a:latin typeface="Arial" panose="020B0604020202020204" pitchFamily="34" charset="0"/>
                          <a:cs typeface="Arial" panose="020B0604020202020204" pitchFamily="34" charset="0"/>
                        </a:rPr>
                        <a:t>.</a:t>
                      </a:r>
                      <a:endParaRPr lang="hu-HU" sz="220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200" dirty="0">
                          <a:solidFill>
                            <a:schemeClr val="bg1"/>
                          </a:solidFill>
                          <a:latin typeface="Arial" panose="020B0604020202020204" pitchFamily="34" charset="0"/>
                          <a:cs typeface="Arial" panose="020B0604020202020204" pitchFamily="34" charset="0"/>
                        </a:rPr>
                        <a:t>8</a:t>
                      </a:r>
                      <a:r>
                        <a:rPr lang="hu-HU" sz="2200" baseline="30000" dirty="0">
                          <a:solidFill>
                            <a:schemeClr val="bg1"/>
                          </a:solidFill>
                          <a:latin typeface="Arial" panose="020B0604020202020204" pitchFamily="34" charset="0"/>
                          <a:cs typeface="Arial" panose="020B0604020202020204" pitchFamily="34" charset="0"/>
                        </a:rPr>
                        <a:t>o</a:t>
                      </a:r>
                      <a:r>
                        <a:rPr lang="hu-HU" sz="2200" dirty="0">
                          <a:solidFill>
                            <a:schemeClr val="bg1"/>
                          </a:solidFill>
                          <a:latin typeface="Arial" panose="020B0604020202020204" pitchFamily="34" charset="0"/>
                          <a:cs typeface="Arial" panose="020B0604020202020204" pitchFamily="34" charset="0"/>
                        </a:rPr>
                        <a:t>C</a:t>
                      </a:r>
                      <a:endParaRPr lang="hu-HU" sz="22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200" dirty="0">
                          <a:solidFill>
                            <a:srgbClr val="FF0000"/>
                          </a:solidFill>
                          <a:latin typeface="Arial" panose="020B0604020202020204" pitchFamily="34" charset="0"/>
                          <a:cs typeface="Arial" panose="020B0604020202020204" pitchFamily="34" charset="0"/>
                        </a:rPr>
                        <a:t>Túl meleg a hűtő! Hidegebbre!</a:t>
                      </a:r>
                      <a:endParaRPr lang="hu-HU" sz="2200" dirty="0">
                        <a:solidFill>
                          <a:srgbClr val="FF0000"/>
                        </a:solidFill>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xmlns="" val="10004"/>
                  </a:ext>
                </a:extLst>
              </a:tr>
              <a:tr h="258514">
                <a:tc>
                  <a:txBody>
                    <a:bodyPr/>
                    <a:lstStyle/>
                    <a:p>
                      <a:pPr marL="180340" indent="-180340" algn="ctr">
                        <a:lnSpc>
                          <a:spcPct val="115000"/>
                        </a:lnSpc>
                        <a:spcBef>
                          <a:spcPts val="600"/>
                        </a:spcBef>
                        <a:spcAft>
                          <a:spcPts val="600"/>
                        </a:spcAft>
                      </a:pPr>
                      <a:r>
                        <a:rPr lang="hu-HU" sz="2200" smtClean="0">
                          <a:solidFill>
                            <a:schemeClr val="bg1"/>
                          </a:solidFill>
                          <a:latin typeface="Arial" panose="020B0604020202020204" pitchFamily="34" charset="0"/>
                          <a:cs typeface="Arial" panose="020B0604020202020204" pitchFamily="34" charset="0"/>
                        </a:rPr>
                        <a:t>2020.03.12</a:t>
                      </a:r>
                      <a:r>
                        <a:rPr lang="hu-HU" sz="2200">
                          <a:solidFill>
                            <a:schemeClr val="bg1"/>
                          </a:solidFill>
                          <a:latin typeface="Arial" panose="020B0604020202020204" pitchFamily="34" charset="0"/>
                          <a:cs typeface="Arial" panose="020B0604020202020204" pitchFamily="34" charset="0"/>
                        </a:rPr>
                        <a:t>.</a:t>
                      </a:r>
                      <a:endParaRPr lang="hu-HU" sz="220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200" dirty="0">
                          <a:solidFill>
                            <a:schemeClr val="bg1"/>
                          </a:solidFill>
                          <a:latin typeface="Arial" panose="020B0604020202020204" pitchFamily="34" charset="0"/>
                          <a:cs typeface="Arial" panose="020B0604020202020204" pitchFamily="34" charset="0"/>
                        </a:rPr>
                        <a:t>4</a:t>
                      </a:r>
                      <a:r>
                        <a:rPr lang="hu-HU" sz="2200" baseline="30000" dirty="0">
                          <a:solidFill>
                            <a:schemeClr val="bg1"/>
                          </a:solidFill>
                          <a:latin typeface="Arial" panose="020B0604020202020204" pitchFamily="34" charset="0"/>
                          <a:cs typeface="Arial" panose="020B0604020202020204" pitchFamily="34" charset="0"/>
                        </a:rPr>
                        <a:t>o</a:t>
                      </a:r>
                      <a:r>
                        <a:rPr lang="hu-HU" sz="2200" dirty="0">
                          <a:solidFill>
                            <a:schemeClr val="bg1"/>
                          </a:solidFill>
                          <a:latin typeface="Arial" panose="020B0604020202020204" pitchFamily="34" charset="0"/>
                          <a:cs typeface="Arial" panose="020B0604020202020204" pitchFamily="34" charset="0"/>
                        </a:rPr>
                        <a:t>C</a:t>
                      </a:r>
                      <a:endParaRPr lang="hu-HU" sz="22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200" dirty="0">
                          <a:solidFill>
                            <a:schemeClr val="bg1"/>
                          </a:solidFill>
                          <a:latin typeface="Arial" panose="020B0604020202020204" pitchFamily="34" charset="0"/>
                          <a:cs typeface="Arial" panose="020B0604020202020204" pitchFamily="34" charset="0"/>
                        </a:rPr>
                        <a:t>Rendben</a:t>
                      </a:r>
                      <a:endParaRPr lang="hu-HU" sz="22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xmlns="" val="10005"/>
                  </a:ext>
                </a:extLst>
              </a:tr>
              <a:tr h="540095">
                <a:tc>
                  <a:txBody>
                    <a:bodyPr/>
                    <a:lstStyle/>
                    <a:p>
                      <a:pPr marL="180340" indent="-180340" algn="ctr">
                        <a:lnSpc>
                          <a:spcPct val="115000"/>
                        </a:lnSpc>
                        <a:spcBef>
                          <a:spcPts val="600"/>
                        </a:spcBef>
                        <a:spcAft>
                          <a:spcPts val="600"/>
                        </a:spcAft>
                      </a:pPr>
                      <a:r>
                        <a:rPr lang="hu-HU" sz="2200" smtClean="0">
                          <a:solidFill>
                            <a:schemeClr val="bg1"/>
                          </a:solidFill>
                          <a:latin typeface="Arial" panose="020B0604020202020204" pitchFamily="34" charset="0"/>
                          <a:cs typeface="Arial" panose="020B0604020202020204" pitchFamily="34" charset="0"/>
                        </a:rPr>
                        <a:t>2020.03.13</a:t>
                      </a:r>
                      <a:r>
                        <a:rPr lang="hu-HU" sz="2200">
                          <a:solidFill>
                            <a:schemeClr val="bg1"/>
                          </a:solidFill>
                          <a:latin typeface="Arial" panose="020B0604020202020204" pitchFamily="34" charset="0"/>
                          <a:cs typeface="Arial" panose="020B0604020202020204" pitchFamily="34" charset="0"/>
                        </a:rPr>
                        <a:t>.</a:t>
                      </a:r>
                      <a:endParaRPr lang="hu-HU" sz="220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200" dirty="0">
                          <a:solidFill>
                            <a:schemeClr val="bg1"/>
                          </a:solidFill>
                          <a:latin typeface="Arial" panose="020B0604020202020204" pitchFamily="34" charset="0"/>
                          <a:cs typeface="Arial" panose="020B0604020202020204" pitchFamily="34" charset="0"/>
                        </a:rPr>
                        <a:t>0</a:t>
                      </a:r>
                      <a:r>
                        <a:rPr lang="hu-HU" sz="2200" baseline="30000" dirty="0">
                          <a:solidFill>
                            <a:schemeClr val="bg1"/>
                          </a:solidFill>
                          <a:latin typeface="Arial" panose="020B0604020202020204" pitchFamily="34" charset="0"/>
                          <a:cs typeface="Arial" panose="020B0604020202020204" pitchFamily="34" charset="0"/>
                        </a:rPr>
                        <a:t>o</a:t>
                      </a:r>
                      <a:r>
                        <a:rPr lang="hu-HU" sz="2200" dirty="0">
                          <a:solidFill>
                            <a:schemeClr val="bg1"/>
                          </a:solidFill>
                          <a:latin typeface="Arial" panose="020B0604020202020204" pitchFamily="34" charset="0"/>
                          <a:cs typeface="Arial" panose="020B0604020202020204" pitchFamily="34" charset="0"/>
                        </a:rPr>
                        <a:t>C</a:t>
                      </a:r>
                      <a:endParaRPr lang="hu-HU" sz="22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r>
                        <a:rPr lang="hu-HU" sz="2200" dirty="0">
                          <a:solidFill>
                            <a:srgbClr val="FF0000"/>
                          </a:solidFill>
                          <a:latin typeface="Arial" panose="020B0604020202020204" pitchFamily="34" charset="0"/>
                          <a:cs typeface="Arial" panose="020B0604020202020204" pitchFamily="34" charset="0"/>
                        </a:rPr>
                        <a:t>Túl hideg, megfagyhat az étel!</a:t>
                      </a:r>
                      <a:endParaRPr lang="hu-HU" sz="2200" dirty="0">
                        <a:solidFill>
                          <a:srgbClr val="FF0000"/>
                        </a:solidFill>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xmlns="" val="10006"/>
                  </a:ext>
                </a:extLst>
              </a:tr>
              <a:tr h="281582">
                <a:tc>
                  <a:txBody>
                    <a:bodyPr/>
                    <a:lstStyle/>
                    <a:p>
                      <a:pPr marL="180340" indent="-180340" algn="ctr">
                        <a:lnSpc>
                          <a:spcPct val="115000"/>
                        </a:lnSpc>
                        <a:spcBef>
                          <a:spcPts val="600"/>
                        </a:spcBef>
                        <a:spcAft>
                          <a:spcPts val="600"/>
                        </a:spcAft>
                      </a:pPr>
                      <a:r>
                        <a:rPr lang="hu-HU" sz="2200">
                          <a:solidFill>
                            <a:schemeClr val="bg1"/>
                          </a:solidFill>
                          <a:latin typeface="Arial" panose="020B0604020202020204" pitchFamily="34" charset="0"/>
                          <a:cs typeface="Arial" panose="020B0604020202020204" pitchFamily="34" charset="0"/>
                        </a:rPr>
                        <a:t>Stb.</a:t>
                      </a:r>
                      <a:endParaRPr lang="hu-HU" sz="220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endParaRPr lang="hu-HU" sz="2200">
                        <a:solidFill>
                          <a:schemeClr val="bg1"/>
                        </a:solidFill>
                        <a:latin typeface="Arial" panose="020B0604020202020204" pitchFamily="34" charset="0"/>
                        <a:ea typeface="Calibri"/>
                        <a:cs typeface="Arial" panose="020B0604020202020204" pitchFamily="34" charset="0"/>
                      </a:endParaRPr>
                    </a:p>
                  </a:txBody>
                  <a:tcPr marL="68580" marR="68580" marT="0" marB="0" anchor="ctr"/>
                </a:tc>
                <a:tc>
                  <a:txBody>
                    <a:bodyPr/>
                    <a:lstStyle/>
                    <a:p>
                      <a:pPr marL="180340" indent="-180340" algn="ctr">
                        <a:lnSpc>
                          <a:spcPct val="115000"/>
                        </a:lnSpc>
                        <a:spcBef>
                          <a:spcPts val="600"/>
                        </a:spcBef>
                        <a:spcAft>
                          <a:spcPts val="600"/>
                        </a:spcAft>
                      </a:pPr>
                      <a:endParaRPr lang="hu-HU" sz="2200" dirty="0">
                        <a:solidFill>
                          <a:schemeClr val="bg1"/>
                        </a:solidFill>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xmlns="" val="10007"/>
                  </a:ext>
                </a:extLst>
              </a:tr>
            </a:tbl>
          </a:graphicData>
        </a:graphic>
      </p:graphicFrame>
      <p:sp>
        <p:nvSpPr>
          <p:cNvPr id="9" name="Szövegdoboz 8"/>
          <p:cNvSpPr txBox="1"/>
          <p:nvPr/>
        </p:nvSpPr>
        <p:spPr>
          <a:xfrm>
            <a:off x="2544928" y="4055872"/>
            <a:ext cx="9647072" cy="3077766"/>
          </a:xfrm>
          <a:prstGeom prst="rect">
            <a:avLst/>
          </a:prstGeom>
          <a:noFill/>
        </p:spPr>
        <p:txBody>
          <a:bodyPr wrap="square" rtlCol="0">
            <a:spAutoFit/>
          </a:bodyPr>
          <a:lstStyle/>
          <a:p>
            <a:r>
              <a:rPr lang="hu-HU" sz="2200" dirty="0">
                <a:solidFill>
                  <a:schemeClr val="bg1"/>
                </a:solidFill>
                <a:latin typeface="Arial" panose="020B0604020202020204" pitchFamily="34" charset="0"/>
                <a:cs typeface="Arial" panose="020B0604020202020204" pitchFamily="34" charset="0"/>
              </a:rPr>
              <a:t>Az </a:t>
            </a:r>
            <a:r>
              <a:rPr lang="hu-HU" sz="2200" b="1" dirty="0">
                <a:solidFill>
                  <a:schemeClr val="bg2"/>
                </a:solidFill>
                <a:latin typeface="Arial" panose="020B0604020202020204" pitchFamily="34" charset="0"/>
                <a:cs typeface="Arial" panose="020B0604020202020204" pitchFamily="34" charset="0"/>
              </a:rPr>
              <a:t>ellenőr</a:t>
            </a:r>
            <a:r>
              <a:rPr lang="hu-HU" sz="2200" dirty="0">
                <a:solidFill>
                  <a:schemeClr val="bg1"/>
                </a:solidFill>
                <a:latin typeface="Arial" panose="020B0604020202020204" pitchFamily="34" charset="0"/>
                <a:cs typeface="Arial" panose="020B0604020202020204" pitchFamily="34" charset="0"/>
              </a:rPr>
              <a:t>  ellenőrzi a hűtő hőmérsékletét.</a:t>
            </a:r>
          </a:p>
          <a:p>
            <a:r>
              <a:rPr lang="hu-HU" sz="2200" dirty="0">
                <a:solidFill>
                  <a:schemeClr val="bg1"/>
                </a:solidFill>
                <a:latin typeface="Arial" panose="020B0604020202020204" pitchFamily="34" charset="0"/>
                <a:cs typeface="Arial" panose="020B0604020202020204" pitchFamily="34" charset="0"/>
              </a:rPr>
              <a:t>A mért hőmérsékletet a szabályos hőmérséklethez hasonlítja. </a:t>
            </a:r>
          </a:p>
          <a:p>
            <a:r>
              <a:rPr lang="hu-HU" sz="2200" dirty="0">
                <a:solidFill>
                  <a:schemeClr val="bg1"/>
                </a:solidFill>
                <a:latin typeface="Arial" panose="020B0604020202020204" pitchFamily="34" charset="0"/>
                <a:cs typeface="Arial" panose="020B0604020202020204" pitchFamily="34" charset="0"/>
              </a:rPr>
              <a:t>Ha a kettő eltér, akkor intézkedik. </a:t>
            </a:r>
          </a:p>
          <a:p>
            <a:endParaRPr lang="hu-HU" sz="2200" dirty="0">
              <a:solidFill>
                <a:schemeClr val="bg1"/>
              </a:solidFill>
              <a:latin typeface="Arial" panose="020B0604020202020204" pitchFamily="34" charset="0"/>
              <a:cs typeface="Arial" panose="020B0604020202020204" pitchFamily="34" charset="0"/>
            </a:endParaRPr>
          </a:p>
          <a:p>
            <a:r>
              <a:rPr lang="hu-HU" sz="2200" dirty="0">
                <a:solidFill>
                  <a:schemeClr val="bg1"/>
                </a:solidFill>
                <a:latin typeface="Arial" panose="020B0604020202020204" pitchFamily="34" charset="0"/>
                <a:cs typeface="Arial" panose="020B0604020202020204" pitchFamily="34" charset="0"/>
              </a:rPr>
              <a:t>Például a hűtőszekrénynek 4 fokosnak kell lennie. </a:t>
            </a:r>
            <a:br>
              <a:rPr lang="hu-HU" sz="2200" dirty="0">
                <a:solidFill>
                  <a:schemeClr val="bg1"/>
                </a:solidFill>
                <a:latin typeface="Arial" panose="020B0604020202020204" pitchFamily="34" charset="0"/>
                <a:cs typeface="Arial" panose="020B0604020202020204" pitchFamily="34" charset="0"/>
              </a:rPr>
            </a:br>
            <a:r>
              <a:rPr lang="hu-HU" sz="2200" dirty="0">
                <a:solidFill>
                  <a:schemeClr val="bg1"/>
                </a:solidFill>
                <a:latin typeface="Arial" panose="020B0604020202020204" pitchFamily="34" charset="0"/>
                <a:cs typeface="Arial" panose="020B0604020202020204" pitchFamily="34" charset="0"/>
              </a:rPr>
              <a:t>Ha a hőmérő 7 fokot mutat, akkor a hűtő 4 fok helyett 7 fokos</a:t>
            </a:r>
            <a:r>
              <a:rPr lang="hu-HU" sz="2200">
                <a:solidFill>
                  <a:schemeClr val="bg1"/>
                </a:solidFill>
                <a:latin typeface="Arial" panose="020B0604020202020204" pitchFamily="34" charset="0"/>
                <a:cs typeface="Arial" panose="020B0604020202020204" pitchFamily="34" charset="0"/>
              </a:rPr>
              <a:t>. </a:t>
            </a:r>
            <a:r>
              <a:rPr lang="hu-HU" sz="2200" smtClean="0">
                <a:solidFill>
                  <a:schemeClr val="bg1"/>
                </a:solidFill>
                <a:latin typeface="Arial" panose="020B0604020202020204" pitchFamily="34" charset="0"/>
                <a:cs typeface="Arial" panose="020B0604020202020204" pitchFamily="34" charset="0"/>
              </a:rPr>
              <a:t/>
            </a:r>
            <a:br>
              <a:rPr lang="hu-HU" sz="2200" smtClean="0">
                <a:solidFill>
                  <a:schemeClr val="bg1"/>
                </a:solidFill>
                <a:latin typeface="Arial" panose="020B0604020202020204" pitchFamily="34" charset="0"/>
                <a:cs typeface="Arial" panose="020B0604020202020204" pitchFamily="34" charset="0"/>
              </a:rPr>
            </a:br>
            <a:r>
              <a:rPr lang="hu-HU" sz="2200" smtClean="0">
                <a:solidFill>
                  <a:schemeClr val="bg1"/>
                </a:solidFill>
                <a:latin typeface="Arial" panose="020B0604020202020204" pitchFamily="34" charset="0"/>
                <a:cs typeface="Arial" panose="020B0604020202020204" pitchFamily="34" charset="0"/>
              </a:rPr>
              <a:t>Vagyis </a:t>
            </a:r>
            <a:r>
              <a:rPr lang="hu-HU" sz="2200" dirty="0">
                <a:solidFill>
                  <a:schemeClr val="bg1"/>
                </a:solidFill>
                <a:latin typeface="Arial" panose="020B0604020202020204" pitchFamily="34" charset="0"/>
                <a:cs typeface="Arial" panose="020B0604020202020204" pitchFamily="34" charset="0"/>
              </a:rPr>
              <a:t>3 fokkal melegebb a megengedettnél. </a:t>
            </a:r>
            <a:br>
              <a:rPr lang="hu-HU" sz="2200" dirty="0">
                <a:solidFill>
                  <a:schemeClr val="bg1"/>
                </a:solidFill>
                <a:latin typeface="Arial" panose="020B0604020202020204" pitchFamily="34" charset="0"/>
                <a:cs typeface="Arial" panose="020B0604020202020204" pitchFamily="34" charset="0"/>
              </a:rPr>
            </a:br>
            <a:r>
              <a:rPr lang="hu-HU" sz="2200" dirty="0">
                <a:solidFill>
                  <a:schemeClr val="bg1"/>
                </a:solidFill>
                <a:latin typeface="Arial" panose="020B0604020202020204" pitchFamily="34" charset="0"/>
                <a:cs typeface="Arial" panose="020B0604020202020204" pitchFamily="34" charset="0"/>
              </a:rPr>
              <a:t>Intézkedni kell. A hűtőt hidegebbre kell állítani. </a:t>
            </a:r>
          </a:p>
          <a:p>
            <a:endParaRPr lang="hu-HU" dirty="0">
              <a:solidFill>
                <a:schemeClr val="bg1"/>
              </a:solidFill>
            </a:endParaRPr>
          </a:p>
        </p:txBody>
      </p:sp>
      <p:pic>
        <p:nvPicPr>
          <p:cNvPr id="12" name="Kép 11" descr="letöltés (1).jpg"/>
          <p:cNvPicPr>
            <a:picLocks noChangeAspect="1"/>
          </p:cNvPicPr>
          <p:nvPr/>
        </p:nvPicPr>
        <p:blipFill>
          <a:blip r:embed="rId4">
            <a:lum contrast="10000"/>
          </a:blip>
          <a:srcRect l="27644" t="15087" r="23414"/>
          <a:stretch>
            <a:fillRect/>
          </a:stretch>
        </p:blipFill>
        <p:spPr>
          <a:xfrm>
            <a:off x="221073" y="4281544"/>
            <a:ext cx="2006221" cy="2316277"/>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xmlns="" val="3653594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874828" y="0"/>
            <a:ext cx="1317171" cy="1235537"/>
          </a:xfrm>
          <a:prstGeom prst="rect">
            <a:avLst/>
          </a:prstGeom>
        </p:spPr>
      </p:pic>
      <p:sp>
        <p:nvSpPr>
          <p:cNvPr id="8" name="Téglalap 7"/>
          <p:cNvSpPr/>
          <p:nvPr/>
        </p:nvSpPr>
        <p:spPr>
          <a:xfrm>
            <a:off x="1778000" y="2655432"/>
            <a:ext cx="8115870" cy="2246769"/>
          </a:xfrm>
          <a:prstGeom prst="rect">
            <a:avLst/>
          </a:prstGeom>
        </p:spPr>
        <p:txBody>
          <a:bodyPr wrap="square">
            <a:spAutoFit/>
          </a:bodyPr>
          <a:lstStyle/>
          <a:p>
            <a:r>
              <a:rPr lang="hu-HU" sz="2800" dirty="0">
                <a:solidFill>
                  <a:schemeClr val="bg1"/>
                </a:solidFill>
                <a:latin typeface="Arial" pitchFamily="34" charset="0"/>
                <a:cs typeface="Arial" pitchFamily="34" charset="0"/>
              </a:rPr>
              <a:t>Ha ellenőrzéskor azt tapasztaljuk, </a:t>
            </a:r>
            <a:br>
              <a:rPr lang="hu-HU" sz="2800" dirty="0">
                <a:solidFill>
                  <a:schemeClr val="bg1"/>
                </a:solidFill>
                <a:latin typeface="Arial" pitchFamily="34" charset="0"/>
                <a:cs typeface="Arial" pitchFamily="34" charset="0"/>
              </a:rPr>
            </a:br>
            <a:r>
              <a:rPr lang="hu-HU" sz="2800" dirty="0">
                <a:solidFill>
                  <a:schemeClr val="bg1"/>
                </a:solidFill>
                <a:latin typeface="Arial" pitchFamily="34" charset="0"/>
                <a:cs typeface="Arial" pitchFamily="34" charset="0"/>
              </a:rPr>
              <a:t>hogy </a:t>
            </a:r>
            <a:r>
              <a:rPr lang="hu-HU" sz="2800" b="1" dirty="0">
                <a:solidFill>
                  <a:schemeClr val="bg2"/>
                </a:solidFill>
                <a:latin typeface="Arial" pitchFamily="34" charset="0"/>
                <a:cs typeface="Arial" pitchFamily="34" charset="0"/>
              </a:rPr>
              <a:t>az indikátor értéke eltér a szabályos értéktől</a:t>
            </a:r>
            <a:r>
              <a:rPr lang="hu-HU" sz="2800" dirty="0">
                <a:solidFill>
                  <a:schemeClr val="bg1"/>
                </a:solidFill>
                <a:latin typeface="Arial" pitchFamily="34" charset="0"/>
                <a:cs typeface="Arial" pitchFamily="34" charset="0"/>
              </a:rPr>
              <a:t>, akkor intézkedni kell.</a:t>
            </a:r>
          </a:p>
          <a:p>
            <a:r>
              <a:rPr lang="hu-HU" sz="2800" dirty="0">
                <a:solidFill>
                  <a:schemeClr val="bg1"/>
                </a:solidFill>
                <a:latin typeface="Arial" pitchFamily="34" charset="0"/>
                <a:cs typeface="Arial" pitchFamily="34" charset="0"/>
              </a:rPr>
              <a:t/>
            </a:r>
            <a:br>
              <a:rPr lang="hu-HU" sz="2800" dirty="0">
                <a:solidFill>
                  <a:schemeClr val="bg1"/>
                </a:solidFill>
                <a:latin typeface="Arial" pitchFamily="34" charset="0"/>
                <a:cs typeface="Arial" pitchFamily="34" charset="0"/>
              </a:rPr>
            </a:br>
            <a:endParaRPr lang="hu-HU" sz="2800" dirty="0">
              <a:solidFill>
                <a:schemeClr val="bg1"/>
              </a:solidFill>
              <a:latin typeface="Arial" pitchFamily="34" charset="0"/>
              <a:cs typeface="Arial" pitchFamily="34" charset="0"/>
            </a:endParaRPr>
          </a:p>
        </p:txBody>
      </p:sp>
      <p:pic>
        <p:nvPicPr>
          <p:cNvPr id="5" name="Kép 4" descr="HACCP kör.png"/>
          <p:cNvPicPr/>
          <p:nvPr/>
        </p:nvPicPr>
        <p:blipFill rotWithShape="1">
          <a:blip r:embed="rId4" cstate="print"/>
          <a:srcRect l="14491" t="37783" r="71018" b="54517"/>
          <a:stretch/>
        </p:blipFill>
        <p:spPr>
          <a:xfrm>
            <a:off x="8153400" y="4902201"/>
            <a:ext cx="3039849" cy="1454478"/>
          </a:xfrm>
          <a:prstGeom prst="rect">
            <a:avLst/>
          </a:prstGeom>
        </p:spPr>
      </p:pic>
      <p:sp>
        <p:nvSpPr>
          <p:cNvPr id="6" name="Ellipszis 5">
            <a:extLst>
              <a:ext uri="{FF2B5EF4-FFF2-40B4-BE49-F238E27FC236}">
                <a16:creationId xmlns:a16="http://schemas.microsoft.com/office/drawing/2014/main" xmlns="" id="{4C17393E-DF5A-498D-B323-072687BC19C5}"/>
              </a:ext>
            </a:extLst>
          </p:cNvPr>
          <p:cNvSpPr/>
          <p:nvPr/>
        </p:nvSpPr>
        <p:spPr>
          <a:xfrm>
            <a:off x="398060" y="617768"/>
            <a:ext cx="1073624" cy="1059785"/>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5400" b="1" dirty="0">
                <a:latin typeface="Arial" panose="020B0604020202020204" pitchFamily="34" charset="0"/>
                <a:cs typeface="Arial" panose="020B0604020202020204" pitchFamily="34" charset="0"/>
              </a:rPr>
              <a:t>6</a:t>
            </a:r>
          </a:p>
        </p:txBody>
      </p:sp>
      <p:sp>
        <p:nvSpPr>
          <p:cNvPr id="7" name="Szövegdoboz 6">
            <a:extLst>
              <a:ext uri="{FF2B5EF4-FFF2-40B4-BE49-F238E27FC236}">
                <a16:creationId xmlns:a16="http://schemas.microsoft.com/office/drawing/2014/main" xmlns="" id="{3592DAE3-6B5B-4085-8362-A1F794447B6A}"/>
              </a:ext>
            </a:extLst>
          </p:cNvPr>
          <p:cNvSpPr txBox="1"/>
          <p:nvPr/>
        </p:nvSpPr>
        <p:spPr>
          <a:xfrm>
            <a:off x="1778000" y="824494"/>
            <a:ext cx="2544286" cy="646331"/>
          </a:xfrm>
          <a:prstGeom prst="rect">
            <a:avLst/>
          </a:prstGeom>
          <a:noFill/>
        </p:spPr>
        <p:txBody>
          <a:bodyPr wrap="none" rtlCol="0">
            <a:spAutoFit/>
          </a:bodyPr>
          <a:lstStyle/>
          <a:p>
            <a:r>
              <a:rPr lang="hu-HU" sz="3600" b="1" dirty="0">
                <a:solidFill>
                  <a:schemeClr val="bg2"/>
                </a:solidFill>
                <a:latin typeface="Arial" panose="020B0604020202020204" pitchFamily="34" charset="0"/>
                <a:cs typeface="Arial" panose="020B0604020202020204" pitchFamily="34" charset="0"/>
              </a:rPr>
              <a:t>Intézkedés</a:t>
            </a:r>
          </a:p>
        </p:txBody>
      </p:sp>
    </p:spTree>
    <p:extLst>
      <p:ext uri="{BB962C8B-B14F-4D97-AF65-F5344CB8AC3E}">
        <p14:creationId xmlns:p14="http://schemas.microsoft.com/office/powerpoint/2010/main" xmlns="" val="3653594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xmlns="" val="20533206"/>
              </p:ext>
            </p:extLst>
          </p:nvPr>
        </p:nvGraphicFramePr>
        <p:xfrm>
          <a:off x="1132766" y="1098140"/>
          <a:ext cx="1064525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Szövegdoboz 6"/>
          <p:cNvSpPr txBox="1"/>
          <p:nvPr/>
        </p:nvSpPr>
        <p:spPr>
          <a:xfrm>
            <a:off x="7140050" y="411706"/>
            <a:ext cx="2154071" cy="523220"/>
          </a:xfrm>
          <a:prstGeom prst="rect">
            <a:avLst/>
          </a:prstGeom>
          <a:noFill/>
        </p:spPr>
        <p:txBody>
          <a:bodyPr wrap="square" rtlCol="0">
            <a:spAutoFit/>
          </a:bodyPr>
          <a:lstStyle/>
          <a:p>
            <a:pPr algn="ctr"/>
            <a:r>
              <a:rPr lang="hu-HU" sz="2800" b="1" dirty="0">
                <a:solidFill>
                  <a:schemeClr val="bg2"/>
                </a:solidFill>
                <a:latin typeface="Arial" pitchFamily="34" charset="0"/>
                <a:cs typeface="Arial" pitchFamily="34" charset="0"/>
              </a:rPr>
              <a:t>Intézkedés</a:t>
            </a:r>
            <a:r>
              <a:rPr lang="hu-HU" sz="2800" b="1" dirty="0">
                <a:solidFill>
                  <a:schemeClr val="accent1">
                    <a:lumMod val="75000"/>
                  </a:schemeClr>
                </a:solidFill>
                <a:latin typeface="Arial" pitchFamily="34" charset="0"/>
                <a:cs typeface="Arial" pitchFamily="34" charset="0"/>
              </a:rPr>
              <a:t>:</a:t>
            </a:r>
          </a:p>
        </p:txBody>
      </p:sp>
      <p:pic>
        <p:nvPicPr>
          <p:cNvPr id="8" name="Kép 7" descr="a-screw-found-in-you-breakfast-cereal-or-msli-could-be-dangerous-to-DCGAWK.jpg"/>
          <p:cNvPicPr>
            <a:picLocks noChangeAspect="1"/>
          </p:cNvPicPr>
          <p:nvPr/>
        </p:nvPicPr>
        <p:blipFill>
          <a:blip r:embed="rId8"/>
          <a:srcRect l="9354" t="4604" r="16590" b="13772"/>
          <a:stretch>
            <a:fillRect/>
          </a:stretch>
        </p:blipFill>
        <p:spPr>
          <a:xfrm>
            <a:off x="627796" y="1160060"/>
            <a:ext cx="1282890" cy="1039816"/>
          </a:xfrm>
          <a:prstGeom prst="rect">
            <a:avLst/>
          </a:prstGeom>
          <a:ln>
            <a:noFill/>
          </a:ln>
          <a:effectLst>
            <a:outerShdw blurRad="292100" dist="139700" dir="2700000" algn="tl" rotWithShape="0">
              <a:srgbClr val="333333">
                <a:alpha val="65000"/>
              </a:srgbClr>
            </a:outerShdw>
          </a:effectLst>
        </p:spPr>
      </p:pic>
      <p:pic>
        <p:nvPicPr>
          <p:cNvPr id="9" name="Kép 8" descr="foodfactsrefrigerator_thermometersmainimage.png"/>
          <p:cNvPicPr>
            <a:picLocks noChangeAspect="1"/>
          </p:cNvPicPr>
          <p:nvPr/>
        </p:nvPicPr>
        <p:blipFill>
          <a:blip r:embed="rId9"/>
          <a:srcRect t="20828" b="22282"/>
          <a:stretch>
            <a:fillRect/>
          </a:stretch>
        </p:blipFill>
        <p:spPr>
          <a:xfrm>
            <a:off x="714164" y="2497275"/>
            <a:ext cx="1169227" cy="1163522"/>
          </a:xfrm>
          <a:prstGeom prst="rect">
            <a:avLst/>
          </a:prstGeom>
          <a:ln>
            <a:noFill/>
          </a:ln>
          <a:effectLst>
            <a:outerShdw blurRad="292100" dist="139700" dir="2700000" algn="tl" rotWithShape="0">
              <a:srgbClr val="333333">
                <a:alpha val="65000"/>
              </a:srgbClr>
            </a:outerShdw>
          </a:effectLst>
        </p:spPr>
      </p:pic>
      <p:pic>
        <p:nvPicPr>
          <p:cNvPr id="10" name="Kép 9" descr="backed-on-grease.jpg"/>
          <p:cNvPicPr>
            <a:picLocks noChangeAspect="1"/>
          </p:cNvPicPr>
          <p:nvPr/>
        </p:nvPicPr>
        <p:blipFill>
          <a:blip r:embed="rId10"/>
          <a:srcRect l="14605" t="2816" r="12199"/>
          <a:stretch>
            <a:fillRect/>
          </a:stretch>
        </p:blipFill>
        <p:spPr>
          <a:xfrm>
            <a:off x="696035" y="3933887"/>
            <a:ext cx="1228299" cy="1218094"/>
          </a:xfrm>
          <a:prstGeom prst="rect">
            <a:avLst/>
          </a:prstGeom>
          <a:ln>
            <a:noFill/>
          </a:ln>
          <a:effectLst>
            <a:outerShdw blurRad="292100" dist="139700" dir="2700000" algn="tl" rotWithShape="0">
              <a:srgbClr val="333333">
                <a:alpha val="65000"/>
              </a:srgbClr>
            </a:outerShdw>
          </a:effectLst>
        </p:spPr>
      </p:pic>
      <p:pic>
        <p:nvPicPr>
          <p:cNvPr id="11" name="Kép 10" descr="chef-jacket-in-3-4th-sleeve-for-women_40021.jpg"/>
          <p:cNvPicPr/>
          <p:nvPr/>
        </p:nvPicPr>
        <p:blipFill rotWithShape="1">
          <a:blip r:embed="rId11" cstate="print">
            <a:clrChange>
              <a:clrFrom>
                <a:srgbClr val="FFFFFF"/>
              </a:clrFrom>
              <a:clrTo>
                <a:srgbClr val="FFFFFF">
                  <a:alpha val="0"/>
                </a:srgbClr>
              </a:clrTo>
            </a:clrChange>
          </a:blip>
          <a:srcRect l="10018" r="9620" b="27978"/>
          <a:stretch/>
        </p:blipFill>
        <p:spPr bwMode="auto">
          <a:xfrm>
            <a:off x="764272" y="5308979"/>
            <a:ext cx="1105470" cy="1255593"/>
          </a:xfrm>
          <a:prstGeom prst="rect">
            <a:avLst/>
          </a:prstGeom>
          <a:ln>
            <a:noFill/>
          </a:ln>
          <a:extLst>
            <a:ext uri="{53640926-AAD7-44D8-BBD7-CCE9431645EC}">
              <a14:shadowObscured xmlns:a14="http://schemas.microsoft.com/office/drawing/2010/main" xmlns=""/>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345657" y="1639125"/>
            <a:ext cx="10185943" cy="5218875"/>
          </a:xfrm>
        </p:spPr>
        <p:txBody>
          <a:bodyPr>
            <a:noAutofit/>
          </a:bodyPr>
          <a:lstStyle/>
          <a:p>
            <a:r>
              <a:rPr lang="hu-HU" sz="2400" dirty="0">
                <a:solidFill>
                  <a:schemeClr val="bg1"/>
                </a:solidFill>
                <a:latin typeface="Arial" pitchFamily="34" charset="0"/>
                <a:cs typeface="Arial" pitchFamily="34" charset="0"/>
              </a:rPr>
              <a:t>A HACCP szabályokat le kell írni.</a:t>
            </a:r>
          </a:p>
          <a:p>
            <a:pPr marL="0" indent="0">
              <a:buNone/>
            </a:pPr>
            <a:r>
              <a:rPr lang="hu-HU" sz="2400" b="1" dirty="0">
                <a:solidFill>
                  <a:schemeClr val="bg1"/>
                </a:solidFill>
                <a:latin typeface="Arial" pitchFamily="34" charset="0"/>
                <a:cs typeface="Arial" pitchFamily="34" charset="0"/>
              </a:rPr>
              <a:t>	</a:t>
            </a:r>
            <a:r>
              <a:rPr lang="hu-HU" sz="2400" b="1" dirty="0">
                <a:solidFill>
                  <a:schemeClr val="bg2"/>
                </a:solidFill>
                <a:latin typeface="Arial" pitchFamily="34" charset="0"/>
                <a:cs typeface="Arial" pitchFamily="34" charset="0"/>
              </a:rPr>
              <a:t>Meg kell tanítani a szabályokat a dolgozóknak. </a:t>
            </a:r>
          </a:p>
          <a:p>
            <a:endParaRPr lang="hu-HU" sz="2400" dirty="0">
              <a:solidFill>
                <a:schemeClr val="bg1"/>
              </a:solidFill>
              <a:latin typeface="Arial" pitchFamily="34" charset="0"/>
              <a:cs typeface="Arial" pitchFamily="34" charset="0"/>
            </a:endParaRPr>
          </a:p>
          <a:p>
            <a:pPr lvl="0"/>
            <a:r>
              <a:rPr lang="hu-HU" sz="2400" dirty="0">
                <a:solidFill>
                  <a:schemeClr val="bg1"/>
                </a:solidFill>
                <a:latin typeface="Arial" pitchFamily="34" charset="0"/>
                <a:cs typeface="Arial" pitchFamily="34" charset="0"/>
              </a:rPr>
              <a:t>A HACCP rendszert </a:t>
            </a:r>
            <a:r>
              <a:rPr lang="hu-HU" sz="2400" b="1" dirty="0">
                <a:solidFill>
                  <a:schemeClr val="bg2"/>
                </a:solidFill>
                <a:latin typeface="Arial" pitchFamily="34" charset="0"/>
                <a:cs typeface="Arial" pitchFamily="34" charset="0"/>
              </a:rPr>
              <a:t>rendszeresen ellenőrizni kell</a:t>
            </a:r>
            <a:r>
              <a:rPr lang="hu-HU" sz="2400" b="1" dirty="0">
                <a:solidFill>
                  <a:schemeClr val="bg1"/>
                </a:solidFill>
                <a:latin typeface="Arial" pitchFamily="34" charset="0"/>
                <a:cs typeface="Arial" pitchFamily="34" charset="0"/>
              </a:rPr>
              <a:t>.</a:t>
            </a:r>
            <a:r>
              <a:rPr lang="hu-HU" sz="2400" dirty="0">
                <a:solidFill>
                  <a:schemeClr val="bg1"/>
                </a:solidFill>
                <a:latin typeface="Arial" pitchFamily="34" charset="0"/>
                <a:cs typeface="Arial" pitchFamily="34" charset="0"/>
              </a:rPr>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Ez az éttermet vezető és a kinevezett felelős feladata. </a:t>
            </a:r>
          </a:p>
          <a:p>
            <a:pPr lvl="0"/>
            <a:endParaRPr lang="hu-HU" sz="2400" dirty="0">
              <a:solidFill>
                <a:schemeClr val="bg1"/>
              </a:solidFill>
              <a:latin typeface="Arial" pitchFamily="34" charset="0"/>
              <a:cs typeface="Arial" pitchFamily="34" charset="0"/>
            </a:endParaRPr>
          </a:p>
          <a:p>
            <a:pPr lvl="0"/>
            <a:r>
              <a:rPr lang="hu-HU" sz="2400" b="1" dirty="0">
                <a:solidFill>
                  <a:schemeClr val="bg2"/>
                </a:solidFill>
                <a:latin typeface="Arial" pitchFamily="34" charset="0"/>
                <a:cs typeface="Arial" pitchFamily="34" charset="0"/>
              </a:rPr>
              <a:t>Dokumentálni kell </a:t>
            </a:r>
            <a:r>
              <a:rPr lang="hu-HU" sz="2400" dirty="0">
                <a:solidFill>
                  <a:schemeClr val="bg1"/>
                </a:solidFill>
                <a:latin typeface="Arial" pitchFamily="34" charset="0"/>
                <a:cs typeface="Arial" pitchFamily="34" charset="0"/>
              </a:rPr>
              <a:t>a HACCP-rendszer működtetését. </a:t>
            </a:r>
            <a:r>
              <a:rPr lang="hu-HU" sz="2400">
                <a:solidFill>
                  <a:schemeClr val="bg1"/>
                </a:solidFill>
                <a:latin typeface="Arial" pitchFamily="34" charset="0"/>
                <a:cs typeface="Arial" pitchFamily="34" charset="0"/>
              </a:rPr>
              <a:t/>
            </a:r>
            <a:br>
              <a:rPr lang="hu-HU" sz="2400">
                <a:solidFill>
                  <a:schemeClr val="bg1"/>
                </a:solidFill>
                <a:latin typeface="Arial" pitchFamily="34" charset="0"/>
                <a:cs typeface="Arial" pitchFamily="34" charset="0"/>
              </a:rPr>
            </a:br>
            <a:r>
              <a:rPr lang="hu-HU" sz="2400" smtClean="0">
                <a:solidFill>
                  <a:schemeClr val="bg1"/>
                </a:solidFill>
                <a:latin typeface="Arial" pitchFamily="34" charset="0"/>
                <a:cs typeface="Arial" pitchFamily="34" charset="0"/>
              </a:rPr>
              <a:t>Feljegyzéseket </a:t>
            </a:r>
            <a:r>
              <a:rPr lang="hu-HU" sz="2400" dirty="0">
                <a:solidFill>
                  <a:schemeClr val="bg1"/>
                </a:solidFill>
                <a:latin typeface="Arial" pitchFamily="34" charset="0"/>
                <a:cs typeface="Arial" pitchFamily="34" charset="0"/>
              </a:rPr>
              <a:t>és nyilvántartásokat kell készíteni.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Mindenki a munkaköre szerint kötelező nyilvántartást vezeti.</a:t>
            </a:r>
          </a:p>
          <a:p>
            <a:pPr marL="0" lvl="0" indent="0">
              <a:buNone/>
            </a:pPr>
            <a:r>
              <a:rPr lang="hu-HU" sz="2400" dirty="0">
                <a:solidFill>
                  <a:schemeClr val="bg1"/>
                </a:solidFill>
                <a:latin typeface="Arial" pitchFamily="34" charset="0"/>
                <a:cs typeface="Arial" pitchFamily="34" charset="0"/>
              </a:rPr>
              <a:t>	Például a takarítók a takarítást és a vegyszerek használatát vezetik 	egy táblázatban, amit </a:t>
            </a:r>
            <a:r>
              <a:rPr lang="hu-HU" sz="2400">
                <a:solidFill>
                  <a:schemeClr val="bg1"/>
                </a:solidFill>
                <a:latin typeface="Arial" pitchFamily="34" charset="0"/>
                <a:cs typeface="Arial" pitchFamily="34" charset="0"/>
              </a:rPr>
              <a:t>aláírnak</a:t>
            </a:r>
            <a:r>
              <a:rPr lang="hu-HU" sz="2400" smtClean="0">
                <a:solidFill>
                  <a:schemeClr val="bg1"/>
                </a:solidFill>
                <a:latin typeface="Arial" pitchFamily="34" charset="0"/>
                <a:cs typeface="Arial" pitchFamily="34" charset="0"/>
              </a:rPr>
              <a:t>. </a:t>
            </a:r>
            <a:endParaRPr lang="hu-HU" sz="2400" dirty="0">
              <a:solidFill>
                <a:schemeClr val="bg1"/>
              </a:solidFill>
              <a:latin typeface="Arial" pitchFamily="34" charset="0"/>
              <a:cs typeface="Arial" pitchFamily="34" charset="0"/>
            </a:endParaRPr>
          </a:p>
          <a:p>
            <a:pPr lvl="0"/>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pic>
        <p:nvPicPr>
          <p:cNvPr id="5" name="Kép 4" descr="HACCP kör.png"/>
          <p:cNvPicPr/>
          <p:nvPr/>
        </p:nvPicPr>
        <p:blipFill>
          <a:blip r:embed="rId3" cstate="print"/>
          <a:srcRect l="30846" t="1038" r="58967" b="83178"/>
          <a:stretch>
            <a:fillRect/>
          </a:stretch>
        </p:blipFill>
        <p:spPr>
          <a:xfrm>
            <a:off x="10190968" y="1278996"/>
            <a:ext cx="1340632" cy="1253320"/>
          </a:xfrm>
          <a:prstGeom prst="rect">
            <a:avLst/>
          </a:prstGeom>
        </p:spPr>
      </p:pic>
      <p:sp>
        <p:nvSpPr>
          <p:cNvPr id="6" name="Téglalap 5"/>
          <p:cNvSpPr/>
          <p:nvPr/>
        </p:nvSpPr>
        <p:spPr>
          <a:xfrm>
            <a:off x="1650827" y="889993"/>
            <a:ext cx="4168101" cy="1015663"/>
          </a:xfrm>
          <a:prstGeom prst="rect">
            <a:avLst/>
          </a:prstGeom>
        </p:spPr>
        <p:txBody>
          <a:bodyPr wrap="square">
            <a:spAutoFit/>
          </a:bodyPr>
          <a:lstStyle/>
          <a:p>
            <a:pPr marL="0" lvl="2"/>
            <a:r>
              <a:rPr lang="hu-HU" sz="3600" b="1" dirty="0">
                <a:solidFill>
                  <a:schemeClr val="bg2"/>
                </a:solidFill>
                <a:latin typeface="Arial" panose="020B0604020202020204" pitchFamily="34" charset="0"/>
                <a:ea typeface="+mj-ea"/>
                <a:cs typeface="Arial" panose="020B0604020202020204" pitchFamily="34" charset="0"/>
              </a:rPr>
              <a:t>Egyéb feladatok</a:t>
            </a:r>
          </a:p>
          <a:p>
            <a:pPr marL="0" lvl="2"/>
            <a:endParaRPr lang="hu-HU" sz="2400" dirty="0">
              <a:solidFill>
                <a:schemeClr val="bg1"/>
              </a:solidFill>
            </a:endParaRPr>
          </a:p>
        </p:txBody>
      </p:sp>
      <p:sp>
        <p:nvSpPr>
          <p:cNvPr id="7" name="Ellipszis 6">
            <a:extLst>
              <a:ext uri="{FF2B5EF4-FFF2-40B4-BE49-F238E27FC236}">
                <a16:creationId xmlns:a16="http://schemas.microsoft.com/office/drawing/2014/main" xmlns="" id="{D3C8E738-26B0-446D-A0D4-EE41AD7EA92D}"/>
              </a:ext>
            </a:extLst>
          </p:cNvPr>
          <p:cNvSpPr/>
          <p:nvPr/>
        </p:nvSpPr>
        <p:spPr>
          <a:xfrm>
            <a:off x="398060" y="617768"/>
            <a:ext cx="1073624" cy="1059785"/>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5400" b="1" dirty="0">
                <a:latin typeface="Arial" panose="020B0604020202020204" pitchFamily="34" charset="0"/>
                <a:cs typeface="Arial" panose="020B0604020202020204" pitchFamily="34" charset="0"/>
              </a:rPr>
              <a:t>7</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a:xfrm>
            <a:off x="1154956" y="2861733"/>
            <a:ext cx="9049615" cy="1915647"/>
          </a:xfrm>
        </p:spPr>
        <p:txBody>
          <a:bodyPr/>
          <a:lstStyle/>
          <a:p>
            <a:pPr lvl="0"/>
            <a:r>
              <a:rPr lang="hu-HU" b="1" dirty="0">
                <a:solidFill>
                  <a:schemeClr val="bg1"/>
                </a:solidFill>
                <a:latin typeface="Arial" panose="020B0604020202020204" pitchFamily="34" charset="0"/>
                <a:cs typeface="Arial" panose="020B0604020202020204" pitchFamily="34" charset="0"/>
              </a:rPr>
              <a:t>2. A veszélyek bemutatása</a:t>
            </a:r>
          </a:p>
        </p:txBody>
      </p:sp>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2"/>
          <a:stretch>
            <a:fillRect/>
          </a:stretch>
        </p:blipFill>
        <p:spPr>
          <a:xfrm>
            <a:off x="10204571" y="93617"/>
            <a:ext cx="1823306" cy="1710304"/>
          </a:xfrm>
          <a:prstGeom prst="rect">
            <a:avLst/>
          </a:prstGeom>
        </p:spPr>
      </p:pic>
      <p:sp>
        <p:nvSpPr>
          <p:cNvPr id="3" name="Szövegdoboz 2">
            <a:extLst>
              <a:ext uri="{FF2B5EF4-FFF2-40B4-BE49-F238E27FC236}">
                <a16:creationId xmlns:a16="http://schemas.microsoft.com/office/drawing/2014/main" xmlns="" id="{2FA643D7-0A13-417D-9D9F-5089AB3A67A3}"/>
              </a:ext>
            </a:extLst>
          </p:cNvPr>
          <p:cNvSpPr txBox="1"/>
          <p:nvPr/>
        </p:nvSpPr>
        <p:spPr>
          <a:xfrm>
            <a:off x="1154955" y="4763487"/>
            <a:ext cx="9171073" cy="830997"/>
          </a:xfrm>
          <a:prstGeom prst="rect">
            <a:avLst/>
          </a:prstGeom>
          <a:noFill/>
        </p:spPr>
        <p:txBody>
          <a:bodyPr wrap="square" rtlCol="0">
            <a:spAutoFit/>
          </a:bodyPr>
          <a:lstStyle/>
          <a:p>
            <a:r>
              <a:rPr lang="hu-HU" sz="2400" b="1" dirty="0">
                <a:solidFill>
                  <a:schemeClr val="bg2"/>
                </a:solidFill>
                <a:latin typeface="Arial" panose="020B0604020202020204" pitchFamily="34" charset="0"/>
                <a:cs typeface="Arial" panose="020B0604020202020204" pitchFamily="34" charset="0"/>
              </a:rPr>
              <a:t>Veszélyfajták ismertetése</a:t>
            </a:r>
          </a:p>
          <a:p>
            <a:r>
              <a:rPr lang="hu-HU" sz="2400" b="1" dirty="0">
                <a:solidFill>
                  <a:schemeClr val="bg2"/>
                </a:solidFill>
                <a:latin typeface="Arial" panose="020B0604020202020204" pitchFamily="34" charset="0"/>
                <a:cs typeface="Arial" panose="020B0604020202020204" pitchFamily="34" charset="0"/>
              </a:rPr>
              <a:t>A fertőzött étel káros hatása az emberre</a:t>
            </a:r>
          </a:p>
        </p:txBody>
      </p:sp>
    </p:spTree>
    <p:extLst>
      <p:ext uri="{BB962C8B-B14F-4D97-AF65-F5344CB8AC3E}">
        <p14:creationId xmlns:p14="http://schemas.microsoft.com/office/powerpoint/2010/main" xmlns="" val="12567332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364851" y="93617"/>
            <a:ext cx="10247002" cy="1938992"/>
          </a:xfrm>
          <a:prstGeom prst="rect">
            <a:avLst/>
          </a:prstGeom>
        </p:spPr>
        <p:txBody>
          <a:bodyPr wrap="square">
            <a:spAutoFit/>
          </a:bodyPr>
          <a:lstStyle/>
          <a:p>
            <a:pPr marL="0" lvl="2"/>
            <a:r>
              <a:rPr lang="hu-HU" sz="2800" dirty="0">
                <a:solidFill>
                  <a:schemeClr val="bg1"/>
                </a:solidFill>
                <a:latin typeface="Arial" panose="020B0604020202020204" pitchFamily="34" charset="0"/>
                <a:ea typeface="+mj-ea"/>
                <a:cs typeface="Arial" panose="020B0604020202020204" pitchFamily="34" charset="0"/>
              </a:rPr>
              <a:t>Az alapanyag, az élelmiszer és az étel mindig </a:t>
            </a:r>
            <a:r>
              <a:rPr lang="hu-HU" sz="2800" b="1">
                <a:solidFill>
                  <a:schemeClr val="bg2"/>
                </a:solidFill>
                <a:latin typeface="Arial" panose="020B0604020202020204" pitchFamily="34" charset="0"/>
                <a:ea typeface="+mj-ea"/>
                <a:cs typeface="Arial" panose="020B0604020202020204" pitchFamily="34" charset="0"/>
              </a:rPr>
              <a:t>veszély</a:t>
            </a:r>
            <a:r>
              <a:rPr lang="hu-HU" sz="2800">
                <a:solidFill>
                  <a:schemeClr val="bg1"/>
                </a:solidFill>
                <a:latin typeface="Arial" panose="020B0604020202020204" pitchFamily="34" charset="0"/>
                <a:ea typeface="+mj-ea"/>
                <a:cs typeface="Arial" panose="020B0604020202020204" pitchFamily="34" charset="0"/>
              </a:rPr>
              <a:t>ben </a:t>
            </a:r>
            <a:r>
              <a:rPr lang="hu-HU" sz="2800" smtClean="0">
                <a:solidFill>
                  <a:schemeClr val="bg1"/>
                </a:solidFill>
                <a:latin typeface="Arial" panose="020B0604020202020204" pitchFamily="34" charset="0"/>
                <a:ea typeface="+mj-ea"/>
                <a:cs typeface="Arial" panose="020B0604020202020204" pitchFamily="34" charset="0"/>
              </a:rPr>
              <a:t>van, </a:t>
            </a:r>
            <a:r>
              <a:rPr lang="hu-HU" sz="2800" dirty="0">
                <a:solidFill>
                  <a:schemeClr val="bg1"/>
                </a:solidFill>
                <a:latin typeface="Arial" panose="020B0604020202020204" pitchFamily="34" charset="0"/>
                <a:ea typeface="+mj-ea"/>
                <a:cs typeface="Arial" panose="020B0604020202020204" pitchFamily="34" charset="0"/>
              </a:rPr>
              <a:t>pusztán attól, hogy </a:t>
            </a:r>
            <a:r>
              <a:rPr lang="hu-HU" sz="2800" b="1">
                <a:solidFill>
                  <a:schemeClr val="bg2"/>
                </a:solidFill>
                <a:latin typeface="Arial" panose="020B0604020202020204" pitchFamily="34" charset="0"/>
                <a:ea typeface="+mj-ea"/>
                <a:cs typeface="Arial" panose="020B0604020202020204" pitchFamily="34" charset="0"/>
              </a:rPr>
              <a:t>érintkezik </a:t>
            </a:r>
            <a:r>
              <a:rPr lang="hu-HU" sz="2800" b="1" smtClean="0">
                <a:solidFill>
                  <a:schemeClr val="bg2"/>
                </a:solidFill>
                <a:latin typeface="Arial" panose="020B0604020202020204" pitchFamily="34" charset="0"/>
                <a:ea typeface="+mj-ea"/>
                <a:cs typeface="Arial" panose="020B0604020202020204" pitchFamily="34" charset="0"/>
              </a:rPr>
              <a:t>a környezettel és emberekkel</a:t>
            </a:r>
            <a:r>
              <a:rPr lang="hu-HU" sz="2800" smtClean="0">
                <a:solidFill>
                  <a:schemeClr val="bg1"/>
                </a:solidFill>
                <a:latin typeface="Arial" panose="020B0604020202020204" pitchFamily="34" charset="0"/>
                <a:ea typeface="+mj-ea"/>
                <a:cs typeface="Arial" panose="020B0604020202020204" pitchFamily="34" charset="0"/>
              </a:rPr>
              <a:t>. </a:t>
            </a:r>
            <a:endParaRPr lang="hu-HU" sz="2800" dirty="0">
              <a:solidFill>
                <a:schemeClr val="bg1"/>
              </a:solidFill>
              <a:latin typeface="Arial" panose="020B0604020202020204" pitchFamily="34" charset="0"/>
              <a:ea typeface="+mj-ea"/>
              <a:cs typeface="Arial" panose="020B0604020202020204" pitchFamily="34" charset="0"/>
            </a:endParaRPr>
          </a:p>
          <a:p>
            <a:pPr marL="0" lvl="2"/>
            <a:endParaRPr lang="hu-HU" sz="2400" b="1" dirty="0">
              <a:solidFill>
                <a:schemeClr val="bg2"/>
              </a:solidFill>
              <a:latin typeface="Arial" panose="020B0604020202020204" pitchFamily="34" charset="0"/>
              <a:ea typeface="+mj-ea"/>
              <a:cs typeface="Arial" panose="020B0604020202020204" pitchFamily="34" charset="0"/>
            </a:endParaRPr>
          </a:p>
          <a:p>
            <a:pPr marL="0" lvl="2"/>
            <a:r>
              <a:rPr lang="hu-HU" sz="2400" b="1" dirty="0">
                <a:solidFill>
                  <a:schemeClr val="bg2"/>
                </a:solidFill>
                <a:latin typeface="Arial" panose="020B0604020202020204" pitchFamily="34" charset="0"/>
                <a:ea typeface="+mj-ea"/>
                <a:cs typeface="Arial" panose="020B0604020202020204" pitchFamily="34" charset="0"/>
              </a:rPr>
              <a:t>Mi mindennel érintkezhet az alapanyag?</a:t>
            </a:r>
          </a:p>
          <a:p>
            <a:pPr marL="0" lvl="2"/>
            <a:endParaRPr lang="hu-HU" sz="1600" dirty="0">
              <a:solidFill>
                <a:schemeClr val="bg1"/>
              </a:solidFill>
            </a:endParaRPr>
          </a:p>
        </p:txBody>
      </p:sp>
      <p:graphicFrame>
        <p:nvGraphicFramePr>
          <p:cNvPr id="8" name="Diagram 7"/>
          <p:cNvGraphicFramePr/>
          <p:nvPr>
            <p:extLst>
              <p:ext uri="{D42A27DB-BD31-4B8C-83A1-F6EECF244321}">
                <p14:modId xmlns:p14="http://schemas.microsoft.com/office/powerpoint/2010/main" xmlns="" val="1630899791"/>
              </p:ext>
            </p:extLst>
          </p:nvPr>
        </p:nvGraphicFramePr>
        <p:xfrm>
          <a:off x="1390552" y="1869740"/>
          <a:ext cx="8981746" cy="45788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Kép 3" descr="A képen rajz látható&#10;&#10;Automatikusan generált leírás">
            <a:extLst>
              <a:ext uri="{FF2B5EF4-FFF2-40B4-BE49-F238E27FC236}">
                <a16:creationId xmlns:a16="http://schemas.microsoft.com/office/drawing/2014/main" xmlns="" id="{FE879AC5-13CB-4C49-B0FC-E79CD54FE4E3}"/>
              </a:ext>
            </a:extLst>
          </p:cNvPr>
          <p:cNvPicPr>
            <a:picLocks noChangeAspect="1"/>
          </p:cNvPicPr>
          <p:nvPr/>
        </p:nvPicPr>
        <p:blipFill>
          <a:blip r:embed="rId8"/>
          <a:stretch>
            <a:fillRect/>
          </a:stretch>
        </p:blipFill>
        <p:spPr>
          <a:xfrm>
            <a:off x="10204571" y="93617"/>
            <a:ext cx="1823306" cy="1710304"/>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 7"/>
          <p:cNvGraphicFramePr/>
          <p:nvPr>
            <p:extLst>
              <p:ext uri="{D42A27DB-BD31-4B8C-83A1-F6EECF244321}">
                <p14:modId xmlns:p14="http://schemas.microsoft.com/office/powerpoint/2010/main" xmlns="" val="3128926746"/>
              </p:ext>
            </p:extLst>
          </p:nvPr>
        </p:nvGraphicFramePr>
        <p:xfrm>
          <a:off x="721625" y="1540680"/>
          <a:ext cx="9769912" cy="47289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églalap 3"/>
          <p:cNvSpPr/>
          <p:nvPr/>
        </p:nvSpPr>
        <p:spPr>
          <a:xfrm>
            <a:off x="555351" y="224040"/>
            <a:ext cx="9504376" cy="1077218"/>
          </a:xfrm>
          <a:prstGeom prst="rect">
            <a:avLst/>
          </a:prstGeom>
        </p:spPr>
        <p:txBody>
          <a:bodyPr wrap="square">
            <a:spAutoFit/>
          </a:bodyPr>
          <a:lstStyle/>
          <a:p>
            <a:pPr marL="0" lvl="2"/>
            <a:endParaRPr lang="hu-HU" sz="2400" b="1" dirty="0">
              <a:solidFill>
                <a:schemeClr val="bg2"/>
              </a:solidFill>
              <a:latin typeface="Arial" panose="020B0604020202020204" pitchFamily="34" charset="0"/>
              <a:ea typeface="+mj-ea"/>
              <a:cs typeface="Arial" panose="020B0604020202020204" pitchFamily="34" charset="0"/>
            </a:endParaRPr>
          </a:p>
          <a:p>
            <a:pPr marL="0" lvl="2"/>
            <a:r>
              <a:rPr lang="hu-HU" sz="2400" b="1" dirty="0">
                <a:solidFill>
                  <a:schemeClr val="bg2"/>
                </a:solidFill>
                <a:latin typeface="Arial" panose="020B0604020202020204" pitchFamily="34" charset="0"/>
                <a:ea typeface="+mj-ea"/>
                <a:cs typeface="Arial" panose="020B0604020202020204" pitchFamily="34" charset="0"/>
              </a:rPr>
              <a:t>Mi mindennel érintkezhet még az alapanyag?</a:t>
            </a:r>
          </a:p>
          <a:p>
            <a:pPr marL="0" lvl="2"/>
            <a:endParaRPr lang="hu-HU" sz="1600" dirty="0">
              <a:solidFill>
                <a:schemeClr val="bg1"/>
              </a:solidFill>
            </a:endParaRPr>
          </a:p>
        </p:txBody>
      </p:sp>
      <p:pic>
        <p:nvPicPr>
          <p:cNvPr id="5" name="Kép 4" descr="A képen rajz látható&#10;&#10;Automatikusan generált leírás">
            <a:extLst>
              <a:ext uri="{FF2B5EF4-FFF2-40B4-BE49-F238E27FC236}">
                <a16:creationId xmlns:a16="http://schemas.microsoft.com/office/drawing/2014/main" xmlns="" id="{4F5383B1-7347-4A6C-B4A6-ADF126A3B0B9}"/>
              </a:ext>
            </a:extLst>
          </p:cNvPr>
          <p:cNvPicPr>
            <a:picLocks noChangeAspect="1"/>
          </p:cNvPicPr>
          <p:nvPr/>
        </p:nvPicPr>
        <p:blipFill>
          <a:blip r:embed="rId8"/>
          <a:stretch>
            <a:fillRect/>
          </a:stretch>
        </p:blipFill>
        <p:spPr>
          <a:xfrm>
            <a:off x="10204571" y="93617"/>
            <a:ext cx="1823306" cy="1710304"/>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758741" y="304789"/>
            <a:ext cx="7580042" cy="1015663"/>
          </a:xfrm>
          <a:prstGeom prst="rect">
            <a:avLst/>
          </a:prstGeom>
        </p:spPr>
        <p:txBody>
          <a:bodyPr wrap="square">
            <a:spAutoFit/>
          </a:bodyPr>
          <a:lstStyle/>
          <a:p>
            <a:pPr marL="0" lvl="2"/>
            <a:r>
              <a:rPr lang="hu-HU" sz="3600" b="1" dirty="0">
                <a:solidFill>
                  <a:schemeClr val="bg2"/>
                </a:solidFill>
                <a:latin typeface="Arial" panose="020B0604020202020204" pitchFamily="34" charset="0"/>
                <a:ea typeface="+mj-ea"/>
                <a:cs typeface="Arial" panose="020B0604020202020204" pitchFamily="34" charset="0"/>
              </a:rPr>
              <a:t>Veszélyfajták</a:t>
            </a:r>
          </a:p>
          <a:p>
            <a:pPr marL="0" lvl="2"/>
            <a:endParaRPr lang="hu-HU" sz="2400" dirty="0">
              <a:solidFill>
                <a:schemeClr val="bg1"/>
              </a:solidFill>
            </a:endParaRPr>
          </a:p>
        </p:txBody>
      </p:sp>
      <p:sp>
        <p:nvSpPr>
          <p:cNvPr id="7" name="Tartalom helye 6"/>
          <p:cNvSpPr>
            <a:spLocks noGrp="1"/>
          </p:cNvSpPr>
          <p:nvPr>
            <p:ph idx="1"/>
          </p:nvPr>
        </p:nvSpPr>
        <p:spPr>
          <a:xfrm>
            <a:off x="1103312" y="1848202"/>
            <a:ext cx="8946541" cy="4195481"/>
          </a:xfrm>
        </p:spPr>
        <p:txBody>
          <a:bodyPr/>
          <a:lstStyle/>
          <a:p>
            <a:r>
              <a:rPr lang="hu-HU" sz="3200" dirty="0">
                <a:solidFill>
                  <a:schemeClr val="bg1"/>
                </a:solidFill>
                <a:latin typeface="Arial" pitchFamily="34" charset="0"/>
                <a:cs typeface="Arial" pitchFamily="34" charset="0"/>
              </a:rPr>
              <a:t>A veszélyek között megkülönböztetjük </a:t>
            </a:r>
          </a:p>
          <a:p>
            <a:pPr lvl="1"/>
            <a:r>
              <a:rPr lang="hu-HU" sz="3200" dirty="0">
                <a:solidFill>
                  <a:schemeClr val="bg1"/>
                </a:solidFill>
                <a:latin typeface="Arial" pitchFamily="34" charset="0"/>
                <a:cs typeface="Arial" pitchFamily="34" charset="0"/>
              </a:rPr>
              <a:t>a fizikai, </a:t>
            </a:r>
          </a:p>
          <a:p>
            <a:pPr lvl="1"/>
            <a:r>
              <a:rPr lang="hu-HU" sz="3200" dirty="0">
                <a:solidFill>
                  <a:schemeClr val="bg1"/>
                </a:solidFill>
                <a:latin typeface="Arial" pitchFamily="34" charset="0"/>
                <a:cs typeface="Arial" pitchFamily="34" charset="0"/>
              </a:rPr>
              <a:t>a kémiai </a:t>
            </a:r>
          </a:p>
          <a:p>
            <a:pPr lvl="1"/>
            <a:r>
              <a:rPr lang="hu-HU" sz="3200" dirty="0">
                <a:solidFill>
                  <a:schemeClr val="bg1"/>
                </a:solidFill>
                <a:latin typeface="Arial" pitchFamily="34" charset="0"/>
                <a:cs typeface="Arial" pitchFamily="34" charset="0"/>
              </a:rPr>
              <a:t>és a biológiai veszélyeket. </a:t>
            </a:r>
          </a:p>
          <a:p>
            <a:endParaRPr lang="hu-HU" dirty="0"/>
          </a:p>
        </p:txBody>
      </p:sp>
      <p:pic>
        <p:nvPicPr>
          <p:cNvPr id="4" name="Kép 3" descr="A képen rajz látható&#10;&#10;Automatikusan generált leírás">
            <a:extLst>
              <a:ext uri="{FF2B5EF4-FFF2-40B4-BE49-F238E27FC236}">
                <a16:creationId xmlns:a16="http://schemas.microsoft.com/office/drawing/2014/main" xmlns="" id="{1FFC1AB1-FF15-4764-83C4-EE8493010B57}"/>
              </a:ext>
            </a:extLst>
          </p:cNvPr>
          <p:cNvPicPr>
            <a:picLocks noChangeAspect="1"/>
          </p:cNvPicPr>
          <p:nvPr/>
        </p:nvPicPr>
        <p:blipFill>
          <a:blip r:embed="rId3"/>
          <a:stretch>
            <a:fillRect/>
          </a:stretch>
        </p:blipFill>
        <p:spPr>
          <a:xfrm>
            <a:off x="10204571" y="93617"/>
            <a:ext cx="1823306" cy="1710304"/>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567336" y="1056628"/>
            <a:ext cx="8946541" cy="4195481"/>
          </a:xfrm>
        </p:spPr>
        <p:txBody>
          <a:bodyPr>
            <a:noAutofit/>
          </a:bodyPr>
          <a:lstStyle/>
          <a:p>
            <a:r>
              <a:rPr lang="hu-HU" sz="2600" dirty="0">
                <a:solidFill>
                  <a:schemeClr val="bg1"/>
                </a:solidFill>
                <a:latin typeface="Arial" pitchFamily="34" charset="0"/>
                <a:cs typeface="Arial" pitchFamily="34" charset="0"/>
              </a:rPr>
              <a:t>Olyan idegen anyagok, melyek az élelmiszerbe kerülve sérülést vagy undort keltenek az ételt elfogyasztó emberben.</a:t>
            </a:r>
          </a:p>
          <a:p>
            <a:r>
              <a:rPr lang="hu-HU" sz="2600" dirty="0">
                <a:solidFill>
                  <a:schemeClr val="bg1"/>
                </a:solidFill>
                <a:latin typeface="Arial" pitchFamily="34" charset="0"/>
                <a:cs typeface="Arial" pitchFamily="34" charset="0"/>
              </a:rPr>
              <a:t>Ezek az idegen anyagok általában láthatóak, megkülönböztethetőek az élelmiszertől, pl. kavics, szálka, fadarab, hajszál, toll, rovarok.</a:t>
            </a:r>
          </a:p>
          <a:p>
            <a:endParaRPr lang="hu-HU" sz="2400" dirty="0">
              <a:solidFill>
                <a:schemeClr val="bg1"/>
              </a:solidFill>
              <a:latin typeface="Arial" pitchFamily="34" charset="0"/>
              <a:cs typeface="Arial" pitchFamily="34" charset="0"/>
            </a:endParaRPr>
          </a:p>
        </p:txBody>
      </p:sp>
      <p:sp>
        <p:nvSpPr>
          <p:cNvPr id="6" name="Téglalap 5"/>
          <p:cNvSpPr/>
          <p:nvPr/>
        </p:nvSpPr>
        <p:spPr>
          <a:xfrm>
            <a:off x="908865" y="291142"/>
            <a:ext cx="4168101" cy="1015663"/>
          </a:xfrm>
          <a:prstGeom prst="rect">
            <a:avLst/>
          </a:prstGeom>
        </p:spPr>
        <p:txBody>
          <a:bodyPr wrap="square">
            <a:spAutoFit/>
          </a:bodyPr>
          <a:lstStyle/>
          <a:p>
            <a:pPr marL="0" lvl="2"/>
            <a:r>
              <a:rPr lang="hu-HU" sz="3600" b="1" dirty="0">
                <a:solidFill>
                  <a:schemeClr val="bg2"/>
                </a:solidFill>
                <a:latin typeface="Arial" panose="020B0604020202020204" pitchFamily="34" charset="0"/>
                <a:ea typeface="+mj-ea"/>
                <a:cs typeface="Arial" panose="020B0604020202020204" pitchFamily="34" charset="0"/>
              </a:rPr>
              <a:t>Fizikai veszélyek</a:t>
            </a:r>
          </a:p>
          <a:p>
            <a:pPr marL="0" lvl="2"/>
            <a:endParaRPr lang="hu-HU" sz="2400" dirty="0">
              <a:solidFill>
                <a:schemeClr val="bg1"/>
              </a:solidFill>
            </a:endParaRPr>
          </a:p>
        </p:txBody>
      </p:sp>
      <p:grpSp>
        <p:nvGrpSpPr>
          <p:cNvPr id="14" name="Csoportba foglalás 13"/>
          <p:cNvGrpSpPr/>
          <p:nvPr/>
        </p:nvGrpSpPr>
        <p:grpSpPr>
          <a:xfrm>
            <a:off x="459475" y="3990786"/>
            <a:ext cx="11273049" cy="1746913"/>
            <a:chOff x="464024" y="3698543"/>
            <a:chExt cx="11273049" cy="1746913"/>
          </a:xfrm>
        </p:grpSpPr>
        <p:grpSp>
          <p:nvGrpSpPr>
            <p:cNvPr id="13" name="Csoportba foglalás 12"/>
            <p:cNvGrpSpPr/>
            <p:nvPr/>
          </p:nvGrpSpPr>
          <p:grpSpPr>
            <a:xfrm>
              <a:off x="464024" y="3724304"/>
              <a:ext cx="8884690" cy="1721152"/>
              <a:chOff x="1460311" y="3601474"/>
              <a:chExt cx="8884690" cy="1721152"/>
            </a:xfrm>
          </p:grpSpPr>
          <p:pic>
            <p:nvPicPr>
              <p:cNvPr id="7" name="Kép 6" descr="burger___Gallery.jpg"/>
              <p:cNvPicPr/>
              <p:nvPr/>
            </p:nvPicPr>
            <p:blipFill>
              <a:blip r:embed="rId3" cstate="print"/>
              <a:srcRect l="11033" t="35499" r="13670"/>
              <a:stretch>
                <a:fillRect/>
              </a:stretch>
            </p:blipFill>
            <p:spPr>
              <a:xfrm>
                <a:off x="5172501" y="3630304"/>
                <a:ext cx="2210937" cy="1651379"/>
              </a:xfrm>
              <a:prstGeom prst="rect">
                <a:avLst/>
              </a:prstGeom>
              <a:ln>
                <a:noFill/>
              </a:ln>
              <a:effectLst>
                <a:outerShdw blurRad="292100" dist="139700" dir="2700000" algn="tl" rotWithShape="0">
                  <a:srgbClr val="333333">
                    <a:alpha val="65000"/>
                  </a:srgbClr>
                </a:outerShdw>
              </a:effectLst>
            </p:spPr>
          </p:pic>
          <p:pic>
            <p:nvPicPr>
              <p:cNvPr id="8" name="Kép 7" descr="Hajszál a kaján.jpg"/>
              <p:cNvPicPr/>
              <p:nvPr/>
            </p:nvPicPr>
            <p:blipFill>
              <a:blip r:embed="rId4" cstate="print"/>
              <a:srcRect l="65640" t="63684" r="10792" b="5614"/>
              <a:stretch>
                <a:fillRect/>
              </a:stretch>
            </p:blipFill>
            <p:spPr>
              <a:xfrm>
                <a:off x="3256413" y="3618860"/>
                <a:ext cx="1656780" cy="1703766"/>
              </a:xfrm>
              <a:prstGeom prst="rect">
                <a:avLst/>
              </a:prstGeom>
              <a:ln>
                <a:noFill/>
              </a:ln>
              <a:effectLst>
                <a:outerShdw blurRad="292100" dist="139700" dir="2700000" algn="tl" rotWithShape="0">
                  <a:srgbClr val="333333">
                    <a:alpha val="65000"/>
                  </a:srgbClr>
                </a:outerShdw>
              </a:effectLst>
            </p:spPr>
          </p:pic>
          <p:pic>
            <p:nvPicPr>
              <p:cNvPr id="10" name="Kép 9" descr="idegen.jpg"/>
              <p:cNvPicPr/>
              <p:nvPr/>
            </p:nvPicPr>
            <p:blipFill>
              <a:blip r:embed="rId5" cstate="print"/>
              <a:stretch>
                <a:fillRect/>
              </a:stretch>
            </p:blipFill>
            <p:spPr>
              <a:xfrm>
                <a:off x="1460311" y="3650704"/>
                <a:ext cx="1528548" cy="1671922"/>
              </a:xfrm>
              <a:prstGeom prst="rect">
                <a:avLst/>
              </a:prstGeom>
              <a:ln>
                <a:noFill/>
              </a:ln>
              <a:effectLst>
                <a:outerShdw blurRad="292100" dist="139700" dir="2700000" algn="tl" rotWithShape="0">
                  <a:srgbClr val="333333">
                    <a:alpha val="65000"/>
                  </a:srgbClr>
                </a:outerShdw>
              </a:effectLst>
            </p:spPr>
          </p:pic>
          <p:pic>
            <p:nvPicPr>
              <p:cNvPr id="11" name="Kép 10" descr="toll.jpg"/>
              <p:cNvPicPr/>
              <p:nvPr/>
            </p:nvPicPr>
            <p:blipFill>
              <a:blip r:embed="rId6" cstate="print"/>
              <a:srcRect r="5320"/>
              <a:stretch>
                <a:fillRect/>
              </a:stretch>
            </p:blipFill>
            <p:spPr>
              <a:xfrm>
                <a:off x="8442398" y="3601474"/>
                <a:ext cx="1902603" cy="1693858"/>
              </a:xfrm>
              <a:prstGeom prst="rect">
                <a:avLst/>
              </a:prstGeom>
              <a:ln>
                <a:noFill/>
              </a:ln>
              <a:effectLst>
                <a:outerShdw blurRad="292100" dist="139700" dir="2700000" algn="tl" rotWithShape="0">
                  <a:srgbClr val="333333">
                    <a:alpha val="65000"/>
                  </a:srgbClr>
                </a:outerShdw>
              </a:effectLst>
            </p:spPr>
          </p:pic>
        </p:grpSp>
        <p:pic>
          <p:nvPicPr>
            <p:cNvPr id="12" name="Kép 11" descr="Contamination-detection-needs-to-improve-to-appease-retailers-says-Mettler-Toledo_wrbm_large.jpg"/>
            <p:cNvPicPr/>
            <p:nvPr/>
          </p:nvPicPr>
          <p:blipFill>
            <a:blip r:embed="rId7" cstate="print"/>
            <a:srcRect l="23130" r="4560"/>
            <a:stretch>
              <a:fillRect/>
            </a:stretch>
          </p:blipFill>
          <p:spPr>
            <a:xfrm>
              <a:off x="9608023" y="3698543"/>
              <a:ext cx="2129050" cy="1705969"/>
            </a:xfrm>
            <a:prstGeom prst="rect">
              <a:avLst/>
            </a:prstGeom>
            <a:ln>
              <a:noFill/>
            </a:ln>
            <a:effectLst>
              <a:outerShdw blurRad="292100" dist="139700" dir="2700000" algn="tl" rotWithShape="0">
                <a:srgbClr val="333333">
                  <a:alpha val="65000"/>
                </a:srgbClr>
              </a:outerShdw>
            </a:effectLst>
          </p:spPr>
        </p:pic>
      </p:grpSp>
      <p:sp>
        <p:nvSpPr>
          <p:cNvPr id="15" name="Téglalap 14"/>
          <p:cNvSpPr/>
          <p:nvPr/>
        </p:nvSpPr>
        <p:spPr>
          <a:xfrm>
            <a:off x="541361" y="5897640"/>
            <a:ext cx="5800298" cy="400110"/>
          </a:xfrm>
          <a:prstGeom prst="rect">
            <a:avLst/>
          </a:prstGeom>
        </p:spPr>
        <p:txBody>
          <a:bodyPr wrap="square">
            <a:spAutoFit/>
          </a:bodyPr>
          <a:lstStyle/>
          <a:p>
            <a:r>
              <a:rPr lang="hu-HU" sz="2000" b="1" dirty="0">
                <a:solidFill>
                  <a:schemeClr val="bg2"/>
                </a:solidFill>
                <a:latin typeface="Arial" panose="020B0604020202020204" pitchFamily="34" charset="0"/>
                <a:cs typeface="Arial" panose="020B0604020202020204" pitchFamily="34" charset="0"/>
              </a:rPr>
              <a:t>Fém kapocs, hajszál és biztosító tű az ételben</a:t>
            </a:r>
          </a:p>
        </p:txBody>
      </p:sp>
      <p:sp>
        <p:nvSpPr>
          <p:cNvPr id="16" name="Téglalap 15"/>
          <p:cNvSpPr/>
          <p:nvPr/>
        </p:nvSpPr>
        <p:spPr>
          <a:xfrm>
            <a:off x="7927077" y="5858972"/>
            <a:ext cx="3518847" cy="707886"/>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Toll a rosszul megtisztított csirkéről és csótány</a:t>
            </a:r>
          </a:p>
        </p:txBody>
      </p:sp>
      <p:pic>
        <p:nvPicPr>
          <p:cNvPr id="17" name="Kép 16" descr="A képen rajz látható&#10;&#10;Automatikusan generált leírás">
            <a:extLst>
              <a:ext uri="{FF2B5EF4-FFF2-40B4-BE49-F238E27FC236}">
                <a16:creationId xmlns:a16="http://schemas.microsoft.com/office/drawing/2014/main" xmlns="" id="{1530632D-47F7-402A-831C-A820676CD524}"/>
              </a:ext>
            </a:extLst>
          </p:cNvPr>
          <p:cNvPicPr>
            <a:picLocks noChangeAspect="1"/>
          </p:cNvPicPr>
          <p:nvPr/>
        </p:nvPicPr>
        <p:blipFill>
          <a:blip r:embed="rId8"/>
          <a:stretch>
            <a:fillRect/>
          </a:stretch>
        </p:blipFill>
        <p:spPr>
          <a:xfrm>
            <a:off x="10204571" y="93617"/>
            <a:ext cx="1823306" cy="1710304"/>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632891" y="1612584"/>
            <a:ext cx="10926217" cy="4826315"/>
          </a:xfrm>
        </p:spPr>
        <p:txBody>
          <a:bodyPr>
            <a:noAutofit/>
          </a:bodyPr>
          <a:lstStyle/>
          <a:p>
            <a:endParaRPr lang="hu-HU" sz="2600" dirty="0">
              <a:solidFill>
                <a:schemeClr val="bg1"/>
              </a:solidFill>
              <a:latin typeface="Arial" pitchFamily="34" charset="0"/>
              <a:cs typeface="Arial" pitchFamily="34" charset="0"/>
            </a:endParaRPr>
          </a:p>
          <a:p>
            <a:r>
              <a:rPr lang="hu-HU" sz="2600" dirty="0">
                <a:solidFill>
                  <a:schemeClr val="bg1"/>
                </a:solidFill>
                <a:latin typeface="Arial" pitchFamily="34" charset="0"/>
                <a:cs typeface="Arial" pitchFamily="34" charset="0"/>
              </a:rPr>
              <a:t>Az élelmiszerbe </a:t>
            </a:r>
            <a:r>
              <a:rPr lang="hu-HU" sz="2600">
                <a:solidFill>
                  <a:schemeClr val="bg1"/>
                </a:solidFill>
                <a:latin typeface="Arial" pitchFamily="34" charset="0"/>
                <a:cs typeface="Arial" pitchFamily="34" charset="0"/>
              </a:rPr>
              <a:t>kívülről </a:t>
            </a:r>
            <a:r>
              <a:rPr lang="hu-HU" sz="2600" smtClean="0">
                <a:solidFill>
                  <a:schemeClr val="bg1"/>
                </a:solidFill>
                <a:latin typeface="Arial" pitchFamily="34" charset="0"/>
                <a:cs typeface="Arial" pitchFamily="34" charset="0"/>
              </a:rPr>
              <a:t>bekerülő, </a:t>
            </a:r>
            <a:r>
              <a:rPr lang="hu-HU" sz="2600" dirty="0">
                <a:solidFill>
                  <a:schemeClr val="bg1"/>
                </a:solidFill>
                <a:latin typeface="Arial" pitchFamily="34" charset="0"/>
                <a:cs typeface="Arial" pitchFamily="34" charset="0"/>
              </a:rPr>
              <a:t>egészségre ártalmas vegyi anyagok.</a:t>
            </a:r>
          </a:p>
          <a:p>
            <a:endParaRPr lang="hu-HU" sz="2600" dirty="0">
              <a:solidFill>
                <a:schemeClr val="bg1"/>
              </a:solidFill>
              <a:latin typeface="Arial" pitchFamily="34" charset="0"/>
              <a:cs typeface="Arial" pitchFamily="34" charset="0"/>
            </a:endParaRPr>
          </a:p>
          <a:p>
            <a:r>
              <a:rPr lang="hu-HU" sz="2600" dirty="0">
                <a:solidFill>
                  <a:schemeClr val="bg1"/>
                </a:solidFill>
                <a:latin typeface="Arial" pitchFamily="34" charset="0"/>
                <a:cs typeface="Arial" pitchFamily="34" charset="0"/>
              </a:rPr>
              <a:t>Három nagy csoportba soroljuk ezeket:</a:t>
            </a:r>
          </a:p>
          <a:p>
            <a:pPr marL="0" indent="0">
              <a:buNone/>
            </a:pPr>
            <a:r>
              <a:rPr lang="hu-HU" sz="2600" dirty="0">
                <a:solidFill>
                  <a:schemeClr val="bg1"/>
                </a:solidFill>
                <a:latin typeface="Arial" pitchFamily="34" charset="0"/>
                <a:cs typeface="Arial" pitchFamily="34" charset="0"/>
              </a:rPr>
              <a:t>	1. </a:t>
            </a:r>
            <a:r>
              <a:rPr lang="hu-HU" sz="2600">
                <a:solidFill>
                  <a:schemeClr val="bg1"/>
                </a:solidFill>
                <a:latin typeface="Arial" pitchFamily="34" charset="0"/>
                <a:cs typeface="Arial" pitchFamily="34" charset="0"/>
              </a:rPr>
              <a:t>Természetes </a:t>
            </a:r>
            <a:r>
              <a:rPr lang="hu-HU" sz="2600" smtClean="0">
                <a:solidFill>
                  <a:schemeClr val="bg1"/>
                </a:solidFill>
                <a:latin typeface="Arial" pitchFamily="34" charset="0"/>
                <a:cs typeface="Arial" pitchFamily="34" charset="0"/>
              </a:rPr>
              <a:t>mérgezőanyagok </a:t>
            </a:r>
            <a:r>
              <a:rPr lang="hu-HU" sz="2600">
                <a:solidFill>
                  <a:schemeClr val="bg1"/>
                </a:solidFill>
                <a:latin typeface="Arial" pitchFamily="34" charset="0"/>
                <a:cs typeface="Arial" pitchFamily="34" charset="0"/>
              </a:rPr>
              <a:t>és </a:t>
            </a:r>
            <a:r>
              <a:rPr lang="hu-HU" sz="2600" smtClean="0">
                <a:solidFill>
                  <a:schemeClr val="bg1"/>
                </a:solidFill>
                <a:latin typeface="Arial" pitchFamily="34" charset="0"/>
                <a:cs typeface="Arial" pitchFamily="34" charset="0"/>
              </a:rPr>
              <a:t>allergének;</a:t>
            </a:r>
            <a:endParaRPr lang="hu-HU" sz="2600" dirty="0">
              <a:solidFill>
                <a:schemeClr val="bg1"/>
              </a:solidFill>
              <a:latin typeface="Arial" pitchFamily="34" charset="0"/>
              <a:cs typeface="Arial" pitchFamily="34" charset="0"/>
            </a:endParaRPr>
          </a:p>
          <a:p>
            <a:pPr marL="0" indent="0">
              <a:buNone/>
            </a:pPr>
            <a:r>
              <a:rPr lang="hu-HU" sz="2600" dirty="0">
                <a:solidFill>
                  <a:schemeClr val="bg1"/>
                </a:solidFill>
                <a:latin typeface="Arial" pitchFamily="34" charset="0"/>
                <a:cs typeface="Arial" pitchFamily="34" charset="0"/>
              </a:rPr>
              <a:t>	2. Szándékosan az alapanyagba vagy az </a:t>
            </a:r>
            <a:r>
              <a:rPr lang="hu-HU" sz="2600">
                <a:solidFill>
                  <a:schemeClr val="bg1"/>
                </a:solidFill>
                <a:latin typeface="Arial" pitchFamily="34" charset="0"/>
                <a:cs typeface="Arial" pitchFamily="34" charset="0"/>
              </a:rPr>
              <a:t>élelmiszerbe </a:t>
            </a:r>
            <a:r>
              <a:rPr lang="hu-HU" sz="2600" smtClean="0">
                <a:solidFill>
                  <a:schemeClr val="bg1"/>
                </a:solidFill>
                <a:latin typeface="Arial" pitchFamily="34" charset="0"/>
                <a:cs typeface="Arial" pitchFamily="34" charset="0"/>
              </a:rPr>
              <a:t>tett anyagok;</a:t>
            </a:r>
            <a:endParaRPr lang="hu-HU" sz="2600" dirty="0">
              <a:solidFill>
                <a:schemeClr val="bg1"/>
              </a:solidFill>
              <a:latin typeface="Arial" pitchFamily="34" charset="0"/>
              <a:cs typeface="Arial" pitchFamily="34" charset="0"/>
            </a:endParaRPr>
          </a:p>
          <a:p>
            <a:pPr marL="0" indent="0">
              <a:buNone/>
            </a:pPr>
            <a:r>
              <a:rPr lang="hu-HU" sz="2600" dirty="0">
                <a:solidFill>
                  <a:schemeClr val="bg1"/>
                </a:solidFill>
                <a:latin typeface="Arial" pitchFamily="34" charset="0"/>
                <a:cs typeface="Arial" pitchFamily="34" charset="0"/>
              </a:rPr>
              <a:t>	3</a:t>
            </a:r>
            <a:r>
              <a:rPr lang="hu-HU" sz="2600">
                <a:solidFill>
                  <a:schemeClr val="bg1"/>
                </a:solidFill>
                <a:latin typeface="Arial" pitchFamily="34" charset="0"/>
                <a:cs typeface="Arial" pitchFamily="34" charset="0"/>
              </a:rPr>
              <a:t>. </a:t>
            </a:r>
            <a:r>
              <a:rPr lang="hu-HU" sz="2600" smtClean="0">
                <a:solidFill>
                  <a:schemeClr val="bg1"/>
                </a:solidFill>
                <a:latin typeface="Arial" pitchFamily="34" charset="0"/>
                <a:cs typeface="Arial" pitchFamily="34" charset="0"/>
              </a:rPr>
              <a:t>Szennyezőanyagok.</a:t>
            </a:r>
            <a:endParaRPr lang="hu-HU" sz="26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sp>
        <p:nvSpPr>
          <p:cNvPr id="6" name="Téglalap 5"/>
          <p:cNvSpPr/>
          <p:nvPr/>
        </p:nvSpPr>
        <p:spPr>
          <a:xfrm>
            <a:off x="745083" y="596921"/>
            <a:ext cx="4168101" cy="1015663"/>
          </a:xfrm>
          <a:prstGeom prst="rect">
            <a:avLst/>
          </a:prstGeom>
        </p:spPr>
        <p:txBody>
          <a:bodyPr wrap="square">
            <a:spAutoFit/>
          </a:bodyPr>
          <a:lstStyle/>
          <a:p>
            <a:pPr marL="0" lvl="2"/>
            <a:r>
              <a:rPr lang="hu-HU" sz="3600" b="1" dirty="0">
                <a:solidFill>
                  <a:schemeClr val="bg2"/>
                </a:solidFill>
                <a:latin typeface="Arial" panose="020B0604020202020204" pitchFamily="34" charset="0"/>
                <a:ea typeface="+mj-ea"/>
                <a:cs typeface="Arial" panose="020B0604020202020204" pitchFamily="34" charset="0"/>
              </a:rPr>
              <a:t>Kémiai veszélyek</a:t>
            </a:r>
          </a:p>
          <a:p>
            <a:pPr marL="0" lvl="2"/>
            <a:endParaRPr lang="hu-HU" sz="2400" dirty="0">
              <a:solidFill>
                <a:schemeClr val="bg1"/>
              </a:solidFill>
            </a:endParaRPr>
          </a:p>
        </p:txBody>
      </p:sp>
      <p:pic>
        <p:nvPicPr>
          <p:cNvPr id="5" name="Kép 4" descr="A képen rajz látható&#10;&#10;Automatikusan generált leírás">
            <a:extLst>
              <a:ext uri="{FF2B5EF4-FFF2-40B4-BE49-F238E27FC236}">
                <a16:creationId xmlns:a16="http://schemas.microsoft.com/office/drawing/2014/main" xmlns="" id="{6FCC9C2D-F5C7-4A3C-84F0-6AA7D28B9FDA}"/>
              </a:ext>
            </a:extLst>
          </p:cNvPr>
          <p:cNvPicPr>
            <a:picLocks noChangeAspect="1"/>
          </p:cNvPicPr>
          <p:nvPr/>
        </p:nvPicPr>
        <p:blipFill>
          <a:blip r:embed="rId3"/>
          <a:stretch>
            <a:fillRect/>
          </a:stretch>
        </p:blipFill>
        <p:spPr>
          <a:xfrm>
            <a:off x="10204571" y="93617"/>
            <a:ext cx="1823306" cy="1710304"/>
          </a:xfrm>
          <a:prstGeom prst="rect">
            <a:avLst/>
          </a:prstGeom>
        </p:spPr>
      </p:pic>
    </p:spTree>
    <p:extLst>
      <p:ext uri="{BB962C8B-B14F-4D97-AF65-F5344CB8AC3E}">
        <p14:creationId xmlns:p14="http://schemas.microsoft.com/office/powerpoint/2010/main" xmlns="" val="33551884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468357" y="1736558"/>
            <a:ext cx="10701834" cy="4432299"/>
          </a:xfrm>
        </p:spPr>
        <p:txBody>
          <a:bodyPr>
            <a:noAutofit/>
          </a:bodyPr>
          <a:lstStyle/>
          <a:p>
            <a:pPr marL="457200" lvl="1" indent="-457200" algn="l" defTabSz="711200">
              <a:lnSpc>
                <a:spcPct val="90000"/>
              </a:lnSpc>
              <a:spcBef>
                <a:spcPct val="0"/>
              </a:spcBef>
              <a:spcAft>
                <a:spcPct val="15000"/>
              </a:spcAft>
              <a:buFont typeface="Wingdings" panose="05000000000000000000" pitchFamily="2" charset="2"/>
              <a:buChar char="v"/>
            </a:pPr>
            <a:r>
              <a:rPr lang="hu-HU" sz="2800" b="0" kern="1200" dirty="0">
                <a:solidFill>
                  <a:schemeClr val="bg1"/>
                </a:solidFill>
                <a:latin typeface="Arial" pitchFamily="34" charset="0"/>
                <a:cs typeface="Arial" pitchFamily="34" charset="0"/>
              </a:rPr>
              <a:t>Ezek már természetes módon benne vannak az alapanyagban.</a:t>
            </a:r>
          </a:p>
          <a:p>
            <a:pPr marL="457200" lvl="1" indent="-457200" algn="l" defTabSz="711200">
              <a:lnSpc>
                <a:spcPct val="90000"/>
              </a:lnSpc>
              <a:spcBef>
                <a:spcPct val="0"/>
              </a:spcBef>
              <a:spcAft>
                <a:spcPct val="15000"/>
              </a:spcAft>
              <a:buFont typeface="Wingdings" panose="05000000000000000000" pitchFamily="2" charset="2"/>
              <a:buChar char="v"/>
            </a:pPr>
            <a:endParaRPr lang="hu-HU" sz="2800" b="0" kern="1200" dirty="0">
              <a:solidFill>
                <a:schemeClr val="bg1"/>
              </a:solidFill>
              <a:latin typeface="Arial" pitchFamily="34" charset="0"/>
              <a:cs typeface="Arial" pitchFamily="34" charset="0"/>
            </a:endParaRPr>
          </a:p>
          <a:p>
            <a:pPr marL="457200" lvl="1" indent="-457200" algn="l" defTabSz="711200">
              <a:lnSpc>
                <a:spcPct val="90000"/>
              </a:lnSpc>
              <a:spcBef>
                <a:spcPct val="0"/>
              </a:spcBef>
              <a:spcAft>
                <a:spcPct val="15000"/>
              </a:spcAft>
              <a:buFont typeface="Wingdings" panose="05000000000000000000" pitchFamily="2" charset="2"/>
              <a:buChar char="v"/>
            </a:pPr>
            <a:r>
              <a:rPr lang="hu-HU" sz="2800" b="1" kern="1200" dirty="0">
                <a:solidFill>
                  <a:schemeClr val="bg2"/>
                </a:solidFill>
                <a:latin typeface="Arial" pitchFamily="34" charset="0"/>
                <a:cs typeface="Arial" pitchFamily="34" charset="0"/>
              </a:rPr>
              <a:t>Toxinok</a:t>
            </a:r>
            <a:r>
              <a:rPr lang="hu-HU" sz="2800" b="0" kern="1200" dirty="0">
                <a:solidFill>
                  <a:schemeClr val="bg1"/>
                </a:solidFill>
                <a:latin typeface="Arial" pitchFamily="34" charset="0"/>
                <a:cs typeface="Arial" pitchFamily="34" charset="0"/>
              </a:rPr>
              <a:t>: </a:t>
            </a:r>
            <a:r>
              <a:rPr lang="hu-HU" sz="2800" kern="1200" dirty="0">
                <a:solidFill>
                  <a:schemeClr val="bg1"/>
                </a:solidFill>
                <a:latin typeface="Arial" pitchFamily="34" charset="0"/>
                <a:cs typeface="Arial" pitchFamily="34" charset="0"/>
              </a:rPr>
              <a:t>mérgező hatású anyagok. P</a:t>
            </a:r>
            <a:r>
              <a:rPr lang="hu-HU" sz="2800" b="0" kern="1200" dirty="0">
                <a:solidFill>
                  <a:schemeClr val="bg1"/>
                </a:solidFill>
                <a:latin typeface="Arial" pitchFamily="34" charset="0"/>
                <a:cs typeface="Arial" pitchFamily="34" charset="0"/>
              </a:rPr>
              <a:t>éldául egyes kalapos gombák és penészgombák.</a:t>
            </a:r>
          </a:p>
          <a:p>
            <a:pPr marL="457200" lvl="1" indent="-457200" algn="l" defTabSz="711200">
              <a:lnSpc>
                <a:spcPct val="90000"/>
              </a:lnSpc>
              <a:spcBef>
                <a:spcPct val="0"/>
              </a:spcBef>
              <a:spcAft>
                <a:spcPct val="15000"/>
              </a:spcAft>
              <a:buFont typeface="Wingdings" panose="05000000000000000000" pitchFamily="2" charset="2"/>
              <a:buChar char="v"/>
            </a:pPr>
            <a:r>
              <a:rPr lang="hu-HU" sz="2800" i="1" kern="1200" dirty="0">
                <a:solidFill>
                  <a:schemeClr val="bg1"/>
                </a:solidFill>
                <a:latin typeface="Arial" pitchFamily="34" charset="0"/>
                <a:cs typeface="Arial" pitchFamily="34" charset="0"/>
              </a:rPr>
              <a:t>Védekezés: </a:t>
            </a:r>
            <a:r>
              <a:rPr lang="hu-HU" sz="2800" kern="1200" dirty="0">
                <a:solidFill>
                  <a:schemeClr val="bg1"/>
                </a:solidFill>
                <a:latin typeface="Arial" pitchFamily="34" charset="0"/>
                <a:cs typeface="Arial" pitchFamily="34" charset="0"/>
              </a:rPr>
              <a:t>csak engedélyezett alapanyagok felhasználása!</a:t>
            </a:r>
            <a:endParaRPr lang="hu-HU" sz="2800" b="0" kern="1200" dirty="0">
              <a:solidFill>
                <a:schemeClr val="bg1"/>
              </a:solidFill>
              <a:latin typeface="Arial" pitchFamily="34" charset="0"/>
              <a:cs typeface="Arial" pitchFamily="34" charset="0"/>
            </a:endParaRPr>
          </a:p>
          <a:p>
            <a:pPr marL="457200" lvl="1" indent="-457200" algn="l" defTabSz="711200">
              <a:lnSpc>
                <a:spcPct val="90000"/>
              </a:lnSpc>
              <a:spcBef>
                <a:spcPct val="0"/>
              </a:spcBef>
              <a:spcAft>
                <a:spcPct val="15000"/>
              </a:spcAft>
              <a:buFont typeface="Wingdings" panose="05000000000000000000" pitchFamily="2" charset="2"/>
              <a:buChar char="v"/>
            </a:pPr>
            <a:endParaRPr lang="hu-HU" sz="2800" b="0" kern="1200" dirty="0">
              <a:solidFill>
                <a:schemeClr val="bg1"/>
              </a:solidFill>
              <a:latin typeface="Arial" pitchFamily="34" charset="0"/>
              <a:cs typeface="Arial" pitchFamily="34" charset="0"/>
            </a:endParaRPr>
          </a:p>
          <a:p>
            <a:pPr marL="457200" lvl="1" indent="-457200" algn="l" defTabSz="711200">
              <a:lnSpc>
                <a:spcPct val="90000"/>
              </a:lnSpc>
              <a:spcBef>
                <a:spcPct val="0"/>
              </a:spcBef>
              <a:spcAft>
                <a:spcPct val="15000"/>
              </a:spcAft>
              <a:buFont typeface="Wingdings" panose="05000000000000000000" pitchFamily="2" charset="2"/>
              <a:buChar char="v"/>
            </a:pPr>
            <a:r>
              <a:rPr lang="hu-HU" sz="2800" b="1" kern="1200" dirty="0">
                <a:solidFill>
                  <a:schemeClr val="bg2"/>
                </a:solidFill>
                <a:latin typeface="Arial" pitchFamily="34" charset="0"/>
                <a:cs typeface="Arial" pitchFamily="34" charset="0"/>
              </a:rPr>
              <a:t>Allergének</a:t>
            </a:r>
            <a:r>
              <a:rPr lang="hu-HU" sz="2800" kern="1200" dirty="0">
                <a:solidFill>
                  <a:schemeClr val="bg1"/>
                </a:solidFill>
                <a:latin typeface="Arial" pitchFamily="34" charset="0"/>
                <a:cs typeface="Arial" pitchFamily="34" charset="0"/>
              </a:rPr>
              <a:t>: bizonyos </a:t>
            </a:r>
            <a:r>
              <a:rPr lang="hu-HU" sz="2800" kern="1200">
                <a:solidFill>
                  <a:schemeClr val="bg1"/>
                </a:solidFill>
                <a:latin typeface="Arial" pitchFamily="34" charset="0"/>
                <a:cs typeface="Arial" pitchFamily="34" charset="0"/>
              </a:rPr>
              <a:t>élelmiszerek </a:t>
            </a:r>
            <a:r>
              <a:rPr lang="hu-HU" sz="2800" smtClean="0">
                <a:solidFill>
                  <a:schemeClr val="bg1"/>
                </a:solidFill>
                <a:latin typeface="Arial" pitchFamily="34" charset="0"/>
                <a:cs typeface="Arial" pitchFamily="34" charset="0"/>
              </a:rPr>
              <a:t>egyes, érzékeny embereknél </a:t>
            </a:r>
            <a:r>
              <a:rPr lang="hu-HU" sz="2800" kern="1200" smtClean="0">
                <a:solidFill>
                  <a:schemeClr val="bg1"/>
                </a:solidFill>
                <a:latin typeface="Arial" pitchFamily="34" charset="0"/>
                <a:cs typeface="Arial" pitchFamily="34" charset="0"/>
              </a:rPr>
              <a:t>allergiát </a:t>
            </a:r>
            <a:r>
              <a:rPr lang="hu-HU" sz="2800" kern="1200" dirty="0">
                <a:solidFill>
                  <a:schemeClr val="bg1"/>
                </a:solidFill>
                <a:latin typeface="Arial" pitchFamily="34" charset="0"/>
                <a:cs typeface="Arial" pitchFamily="34" charset="0"/>
              </a:rPr>
              <a:t>okoznak</a:t>
            </a:r>
            <a:r>
              <a:rPr lang="hu-HU" sz="2800" kern="1200">
                <a:solidFill>
                  <a:schemeClr val="bg1"/>
                </a:solidFill>
                <a:latin typeface="Arial" pitchFamily="34" charset="0"/>
                <a:cs typeface="Arial" pitchFamily="34" charset="0"/>
              </a:rPr>
              <a:t>. </a:t>
            </a:r>
            <a:r>
              <a:rPr lang="hu-HU" sz="2800" kern="1200" smtClean="0">
                <a:solidFill>
                  <a:schemeClr val="bg1"/>
                </a:solidFill>
                <a:latin typeface="Arial" pitchFamily="34" charset="0"/>
                <a:cs typeface="Arial" pitchFamily="34" charset="0"/>
              </a:rPr>
              <a:t/>
            </a:r>
            <a:br>
              <a:rPr lang="hu-HU" sz="2800" kern="1200" smtClean="0">
                <a:solidFill>
                  <a:schemeClr val="bg1"/>
                </a:solidFill>
                <a:latin typeface="Arial" pitchFamily="34" charset="0"/>
                <a:cs typeface="Arial" pitchFamily="34" charset="0"/>
              </a:rPr>
            </a:br>
            <a:r>
              <a:rPr lang="hu-HU" sz="2800" kern="1200" smtClean="0">
                <a:solidFill>
                  <a:schemeClr val="bg1"/>
                </a:solidFill>
                <a:latin typeface="Arial" pitchFamily="34" charset="0"/>
                <a:cs typeface="Arial" pitchFamily="34" charset="0"/>
              </a:rPr>
              <a:t>Például </a:t>
            </a:r>
            <a:r>
              <a:rPr lang="hu-HU" sz="2800" kern="1200" dirty="0">
                <a:solidFill>
                  <a:schemeClr val="bg1"/>
                </a:solidFill>
                <a:latin typeface="Arial" pitchFamily="34" charset="0"/>
                <a:cs typeface="Arial" pitchFamily="34" charset="0"/>
              </a:rPr>
              <a:t>mogyoró, szója, tej, glutén. </a:t>
            </a:r>
            <a:br>
              <a:rPr lang="hu-HU" sz="2800" kern="1200" dirty="0">
                <a:solidFill>
                  <a:schemeClr val="bg1"/>
                </a:solidFill>
                <a:latin typeface="Arial" pitchFamily="34" charset="0"/>
                <a:cs typeface="Arial" pitchFamily="34" charset="0"/>
              </a:rPr>
            </a:br>
            <a:r>
              <a:rPr lang="hu-HU" sz="2800" i="1" kern="1200" dirty="0">
                <a:solidFill>
                  <a:schemeClr val="bg1"/>
                </a:solidFill>
                <a:latin typeface="Arial" pitchFamily="34" charset="0"/>
                <a:cs typeface="Arial" pitchFamily="34" charset="0"/>
              </a:rPr>
              <a:t>Védekezés: </a:t>
            </a:r>
            <a:r>
              <a:rPr lang="hu-HU" sz="2800" kern="1200" dirty="0">
                <a:solidFill>
                  <a:schemeClr val="bg1"/>
                </a:solidFill>
                <a:latin typeface="Arial" pitchFamily="34" charset="0"/>
                <a:cs typeface="Arial" pitchFamily="34" charset="0"/>
              </a:rPr>
              <a:t>Ezekre figyelmeztetni kell a vendéget!</a:t>
            </a:r>
          </a:p>
          <a:p>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sp>
        <p:nvSpPr>
          <p:cNvPr id="6" name="Téglalap 5"/>
          <p:cNvSpPr/>
          <p:nvPr/>
        </p:nvSpPr>
        <p:spPr>
          <a:xfrm>
            <a:off x="745083" y="647381"/>
            <a:ext cx="10519817" cy="1077218"/>
          </a:xfrm>
          <a:prstGeom prst="rect">
            <a:avLst/>
          </a:prstGeom>
        </p:spPr>
        <p:txBody>
          <a:bodyPr wrap="square">
            <a:spAutoFit/>
          </a:bodyPr>
          <a:lstStyle/>
          <a:p>
            <a:pPr lvl="0"/>
            <a:r>
              <a:rPr lang="hu-HU" sz="3200" b="1" dirty="0">
                <a:solidFill>
                  <a:schemeClr val="bg2"/>
                </a:solidFill>
                <a:latin typeface="Arial" pitchFamily="34" charset="0"/>
                <a:cs typeface="Arial" pitchFamily="34" charset="0"/>
              </a:rPr>
              <a:t>1. Természetes</a:t>
            </a:r>
            <a:r>
              <a:rPr lang="hu-HU" sz="3200" dirty="0">
                <a:solidFill>
                  <a:schemeClr val="bg2"/>
                </a:solidFill>
                <a:latin typeface="Arial" pitchFamily="34" charset="0"/>
                <a:cs typeface="Arial" pitchFamily="34" charset="0"/>
              </a:rPr>
              <a:t> </a:t>
            </a:r>
            <a:r>
              <a:rPr lang="hu-HU" sz="3200" b="1" dirty="0">
                <a:solidFill>
                  <a:schemeClr val="bg2"/>
                </a:solidFill>
                <a:latin typeface="Arial" pitchFamily="34" charset="0"/>
                <a:cs typeface="Arial" pitchFamily="34" charset="0"/>
              </a:rPr>
              <a:t>mérgező anyagok és allergének</a:t>
            </a:r>
          </a:p>
          <a:p>
            <a:pPr marL="0" lvl="2"/>
            <a:endParaRPr lang="hu-HU" sz="3200" dirty="0">
              <a:solidFill>
                <a:schemeClr val="bg2"/>
              </a:solidFill>
            </a:endParaRPr>
          </a:p>
        </p:txBody>
      </p:sp>
      <p:pic>
        <p:nvPicPr>
          <p:cNvPr id="15" name="Kép 14" descr="A képen rajz látható&#10;&#10;Automatikusan generált leírás">
            <a:extLst>
              <a:ext uri="{FF2B5EF4-FFF2-40B4-BE49-F238E27FC236}">
                <a16:creationId xmlns:a16="http://schemas.microsoft.com/office/drawing/2014/main" xmlns="" id="{8FF930F5-D3B4-4DFB-9BC3-0980174FF15E}"/>
              </a:ext>
            </a:extLst>
          </p:cNvPr>
          <p:cNvPicPr>
            <a:picLocks noChangeAspect="1"/>
          </p:cNvPicPr>
          <p:nvPr/>
        </p:nvPicPr>
        <p:blipFill>
          <a:blip r:embed="rId3"/>
          <a:stretch>
            <a:fillRect/>
          </a:stretch>
        </p:blipFill>
        <p:spPr>
          <a:xfrm>
            <a:off x="10204571" y="93617"/>
            <a:ext cx="1823306" cy="1710304"/>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96310" y="1816769"/>
            <a:ext cx="11005091" cy="4688974"/>
          </a:xfrm>
        </p:spPr>
        <p:txBody>
          <a:bodyPr>
            <a:noAutofit/>
          </a:bodyPr>
          <a:lstStyle/>
          <a:p>
            <a:pPr marL="457200" lvl="1" indent="-457200" algn="l" defTabSz="711200">
              <a:lnSpc>
                <a:spcPct val="90000"/>
              </a:lnSpc>
              <a:spcBef>
                <a:spcPct val="0"/>
              </a:spcBef>
              <a:spcAft>
                <a:spcPts val="1200"/>
              </a:spcAft>
              <a:buFont typeface="Wingdings" panose="05000000000000000000" pitchFamily="2" charset="2"/>
              <a:buChar char="v"/>
            </a:pPr>
            <a:r>
              <a:rPr lang="hu-HU" sz="2800" b="1" smtClean="0">
                <a:solidFill>
                  <a:schemeClr val="bg2"/>
                </a:solidFill>
                <a:latin typeface="Arial" pitchFamily="34" charset="0"/>
                <a:cs typeface="Arial" pitchFamily="34" charset="0"/>
              </a:rPr>
              <a:t>Permetezőszerek és műtrágyák: </a:t>
            </a:r>
            <a:r>
              <a:rPr lang="hu-HU" sz="2800" kern="1200" smtClean="0">
                <a:solidFill>
                  <a:schemeClr val="bg1"/>
                </a:solidFill>
                <a:latin typeface="Arial" pitchFamily="34" charset="0"/>
                <a:cs typeface="Arial" pitchFamily="34" charset="0"/>
              </a:rPr>
              <a:t>a </a:t>
            </a:r>
            <a:r>
              <a:rPr lang="hu-HU" sz="2800" kern="1200">
                <a:solidFill>
                  <a:schemeClr val="bg1"/>
                </a:solidFill>
                <a:latin typeface="Arial" pitchFamily="34" charset="0"/>
                <a:cs typeface="Arial" pitchFamily="34" charset="0"/>
              </a:rPr>
              <a:t>mezőgazdaságban </a:t>
            </a:r>
            <a:r>
              <a:rPr lang="hu-HU" sz="2800" kern="1200" smtClean="0">
                <a:solidFill>
                  <a:schemeClr val="bg1"/>
                </a:solidFill>
                <a:latin typeface="Arial" pitchFamily="34" charset="0"/>
                <a:cs typeface="Arial" pitchFamily="34" charset="0"/>
              </a:rPr>
              <a:t/>
            </a:r>
            <a:br>
              <a:rPr lang="hu-HU" sz="2800" kern="1200" smtClean="0">
                <a:solidFill>
                  <a:schemeClr val="bg1"/>
                </a:solidFill>
                <a:latin typeface="Arial" pitchFamily="34" charset="0"/>
                <a:cs typeface="Arial" pitchFamily="34" charset="0"/>
              </a:rPr>
            </a:br>
            <a:r>
              <a:rPr lang="hu-HU" sz="2800" kern="1200" smtClean="0">
                <a:solidFill>
                  <a:schemeClr val="bg1"/>
                </a:solidFill>
                <a:latin typeface="Arial" pitchFamily="34" charset="0"/>
                <a:cs typeface="Arial" pitchFamily="34" charset="0"/>
              </a:rPr>
              <a:t>használt </a:t>
            </a:r>
            <a:r>
              <a:rPr lang="hu-HU" sz="2800" kern="1200" dirty="0">
                <a:solidFill>
                  <a:schemeClr val="bg1"/>
                </a:solidFill>
                <a:latin typeface="Arial" pitchFamily="34" charset="0"/>
                <a:cs typeface="Arial" pitchFamily="34" charset="0"/>
              </a:rPr>
              <a:t>permetezőszerek és műtrágyák.  </a:t>
            </a:r>
            <a:r>
              <a:rPr lang="hu-HU" sz="2800" kern="1200">
                <a:solidFill>
                  <a:schemeClr val="bg1"/>
                </a:solidFill>
                <a:latin typeface="Arial" pitchFamily="34" charset="0"/>
                <a:cs typeface="Arial" pitchFamily="34" charset="0"/>
              </a:rPr>
              <a:t/>
            </a:r>
            <a:br>
              <a:rPr lang="hu-HU" sz="2800" kern="1200">
                <a:solidFill>
                  <a:schemeClr val="bg1"/>
                </a:solidFill>
                <a:latin typeface="Arial" pitchFamily="34" charset="0"/>
                <a:cs typeface="Arial" pitchFamily="34" charset="0"/>
              </a:rPr>
            </a:br>
            <a:r>
              <a:rPr lang="hu-HU" sz="2800" kern="1200" smtClean="0">
                <a:solidFill>
                  <a:schemeClr val="bg1"/>
                </a:solidFill>
                <a:latin typeface="Arial" pitchFamily="34" charset="0"/>
                <a:cs typeface="Arial" pitchFamily="34" charset="0"/>
              </a:rPr>
              <a:t>	</a:t>
            </a:r>
            <a:r>
              <a:rPr lang="hu-HU" sz="2800" i="1" kern="1200" smtClean="0">
                <a:solidFill>
                  <a:schemeClr val="bg1"/>
                </a:solidFill>
                <a:latin typeface="Arial" pitchFamily="34" charset="0"/>
                <a:cs typeface="Arial" pitchFamily="34" charset="0"/>
              </a:rPr>
              <a:t>V</a:t>
            </a:r>
            <a:r>
              <a:rPr lang="hu-HU" sz="2800" i="1" smtClean="0">
                <a:solidFill>
                  <a:schemeClr val="bg1"/>
                </a:solidFill>
                <a:latin typeface="Arial" pitchFamily="34" charset="0"/>
                <a:cs typeface="Arial" pitchFamily="34" charset="0"/>
              </a:rPr>
              <a:t>édekezés</a:t>
            </a:r>
            <a:r>
              <a:rPr lang="hu-HU" sz="2800" i="1" kern="1200" dirty="0">
                <a:solidFill>
                  <a:schemeClr val="bg1"/>
                </a:solidFill>
                <a:latin typeface="Arial" pitchFamily="34" charset="0"/>
                <a:cs typeface="Arial" pitchFamily="34" charset="0"/>
              </a:rPr>
              <a:t>: </a:t>
            </a:r>
            <a:r>
              <a:rPr lang="hu-HU" sz="2800" kern="1200" dirty="0">
                <a:solidFill>
                  <a:schemeClr val="bg1"/>
                </a:solidFill>
                <a:latin typeface="Arial" pitchFamily="34" charset="0"/>
                <a:cs typeface="Arial" pitchFamily="34" charset="0"/>
              </a:rPr>
              <a:t>Frissen permetezett növényt nem </a:t>
            </a:r>
            <a:r>
              <a:rPr lang="hu-HU" sz="2800" kern="1200">
                <a:solidFill>
                  <a:schemeClr val="bg1"/>
                </a:solidFill>
                <a:latin typeface="Arial" pitchFamily="34" charset="0"/>
                <a:cs typeface="Arial" pitchFamily="34" charset="0"/>
              </a:rPr>
              <a:t>szabad </a:t>
            </a:r>
            <a:r>
              <a:rPr lang="hu-HU" sz="2800" kern="1200" smtClean="0">
                <a:solidFill>
                  <a:schemeClr val="bg1"/>
                </a:solidFill>
                <a:latin typeface="Arial" pitchFamily="34" charset="0"/>
                <a:cs typeface="Arial" pitchFamily="34" charset="0"/>
              </a:rPr>
              <a:t>	felhasználni</a:t>
            </a:r>
            <a:r>
              <a:rPr lang="hu-HU" sz="2800" kern="1200" smtClean="0">
                <a:solidFill>
                  <a:schemeClr val="bg1"/>
                </a:solidFill>
                <a:latin typeface="Arial" pitchFamily="34" charset="0"/>
                <a:cs typeface="Arial" pitchFamily="34" charset="0"/>
              </a:rPr>
              <a:t>. Feldolgozás </a:t>
            </a:r>
            <a:r>
              <a:rPr lang="hu-HU" sz="2800" kern="1200" dirty="0">
                <a:solidFill>
                  <a:schemeClr val="bg1"/>
                </a:solidFill>
                <a:latin typeface="Arial" pitchFamily="34" charset="0"/>
                <a:cs typeface="Arial" pitchFamily="34" charset="0"/>
              </a:rPr>
              <a:t>előtt alaposan le kell mosni!</a:t>
            </a:r>
          </a:p>
          <a:p>
            <a:pPr marL="457200" lvl="1" indent="-457200" algn="l" defTabSz="711200">
              <a:lnSpc>
                <a:spcPct val="90000"/>
              </a:lnSpc>
              <a:spcBef>
                <a:spcPct val="0"/>
              </a:spcBef>
              <a:spcAft>
                <a:spcPts val="1200"/>
              </a:spcAft>
              <a:buFont typeface="Wingdings" panose="05000000000000000000" pitchFamily="2" charset="2"/>
              <a:buChar char="v"/>
            </a:pPr>
            <a:r>
              <a:rPr lang="hu-HU" sz="2800" b="1" kern="1200" smtClean="0">
                <a:solidFill>
                  <a:schemeClr val="bg2"/>
                </a:solidFill>
                <a:latin typeface="Arial" pitchFamily="34" charset="0"/>
                <a:cs typeface="Arial" pitchFamily="34" charset="0"/>
              </a:rPr>
              <a:t>Tartósítószerek</a:t>
            </a:r>
            <a:r>
              <a:rPr lang="hu-HU" sz="2800" kern="1200" dirty="0">
                <a:solidFill>
                  <a:schemeClr val="bg1"/>
                </a:solidFill>
                <a:latin typeface="Arial" pitchFamily="34" charset="0"/>
                <a:cs typeface="Arial" pitchFamily="34" charset="0"/>
              </a:rPr>
              <a:t>: </a:t>
            </a:r>
            <a:r>
              <a:rPr lang="hu-HU" sz="2800" kern="1200">
                <a:solidFill>
                  <a:schemeClr val="bg1"/>
                </a:solidFill>
                <a:latin typeface="Arial" pitchFamily="34" charset="0"/>
                <a:cs typeface="Arial" pitchFamily="34" charset="0"/>
              </a:rPr>
              <a:t>például </a:t>
            </a:r>
            <a:r>
              <a:rPr lang="hu-HU" sz="2800" kern="1200" smtClean="0">
                <a:solidFill>
                  <a:schemeClr val="bg1"/>
                </a:solidFill>
                <a:latin typeface="Arial" pitchFamily="34" charset="0"/>
                <a:cs typeface="Arial" pitchFamily="34" charset="0"/>
              </a:rPr>
              <a:t>só, ecet, pácok, füstölés</a:t>
            </a:r>
            <a:r>
              <a:rPr lang="hu-HU" sz="2800" kern="1200" dirty="0">
                <a:solidFill>
                  <a:schemeClr val="bg1"/>
                </a:solidFill>
                <a:latin typeface="Arial" pitchFamily="34" charset="0"/>
                <a:cs typeface="Arial" pitchFamily="34" charset="0"/>
              </a:rPr>
              <a:t>.</a:t>
            </a:r>
          </a:p>
          <a:p>
            <a:pPr marL="0" lvl="1" indent="0" algn="l" defTabSz="711200">
              <a:lnSpc>
                <a:spcPct val="90000"/>
              </a:lnSpc>
              <a:spcBef>
                <a:spcPct val="0"/>
              </a:spcBef>
              <a:spcAft>
                <a:spcPts val="1200"/>
              </a:spcAft>
              <a:buNone/>
            </a:pPr>
            <a:r>
              <a:rPr lang="hu-HU" sz="2800" i="1" dirty="0">
                <a:solidFill>
                  <a:schemeClr val="bg1"/>
                </a:solidFill>
                <a:latin typeface="Arial" pitchFamily="34" charset="0"/>
                <a:cs typeface="Arial" pitchFamily="34" charset="0"/>
              </a:rPr>
              <a:t>	</a:t>
            </a:r>
            <a:r>
              <a:rPr lang="hu-HU" sz="2800" i="1" kern="1200" dirty="0">
                <a:solidFill>
                  <a:schemeClr val="bg1"/>
                </a:solidFill>
                <a:latin typeface="Arial" pitchFamily="34" charset="0"/>
                <a:cs typeface="Arial" pitchFamily="34" charset="0"/>
              </a:rPr>
              <a:t>Védekezés: </a:t>
            </a:r>
            <a:r>
              <a:rPr lang="hu-HU" sz="2800" kern="1200" dirty="0">
                <a:solidFill>
                  <a:schemeClr val="bg1"/>
                </a:solidFill>
                <a:latin typeface="Arial" pitchFamily="34" charset="0"/>
                <a:cs typeface="Arial" pitchFamily="34" charset="0"/>
              </a:rPr>
              <a:t>Mértékre </a:t>
            </a:r>
            <a:r>
              <a:rPr lang="hu-HU" sz="2800" kern="1200">
                <a:solidFill>
                  <a:schemeClr val="bg1"/>
                </a:solidFill>
                <a:latin typeface="Arial" pitchFamily="34" charset="0"/>
                <a:cs typeface="Arial" pitchFamily="34" charset="0"/>
              </a:rPr>
              <a:t>kell </a:t>
            </a:r>
            <a:r>
              <a:rPr lang="hu-HU" sz="2800" kern="1200" smtClean="0">
                <a:solidFill>
                  <a:schemeClr val="bg1"/>
                </a:solidFill>
                <a:latin typeface="Arial" pitchFamily="34" charset="0"/>
                <a:cs typeface="Arial" pitchFamily="34" charset="0"/>
              </a:rPr>
              <a:t>figyelni: csak keveset mindenből!</a:t>
            </a:r>
            <a:endParaRPr lang="hu-HU" sz="2800" kern="1200" dirty="0">
              <a:solidFill>
                <a:schemeClr val="bg1"/>
              </a:solidFill>
              <a:latin typeface="Arial" pitchFamily="34" charset="0"/>
              <a:cs typeface="Arial" pitchFamily="34" charset="0"/>
            </a:endParaRPr>
          </a:p>
          <a:p>
            <a:pPr marL="457200" lvl="1" indent="-457200" algn="l" defTabSz="711200">
              <a:lnSpc>
                <a:spcPct val="90000"/>
              </a:lnSpc>
              <a:spcBef>
                <a:spcPct val="0"/>
              </a:spcBef>
              <a:spcAft>
                <a:spcPts val="1200"/>
              </a:spcAft>
              <a:buFont typeface="Wingdings" panose="05000000000000000000" pitchFamily="2" charset="2"/>
              <a:buChar char="v"/>
            </a:pPr>
            <a:r>
              <a:rPr lang="hu-HU" sz="2800" b="1" kern="1200" smtClean="0">
                <a:solidFill>
                  <a:schemeClr val="bg2"/>
                </a:solidFill>
                <a:latin typeface="Arial" pitchFamily="34" charset="0"/>
                <a:cs typeface="Arial" pitchFamily="34" charset="0"/>
              </a:rPr>
              <a:t>Állagjavítók, színezékek, íz- és illatanyagok</a:t>
            </a:r>
            <a:r>
              <a:rPr lang="hu-HU" sz="2800" kern="1200" smtClean="0">
                <a:solidFill>
                  <a:schemeClr val="bg1"/>
                </a:solidFill>
                <a:latin typeface="Arial" pitchFamily="34" charset="0"/>
                <a:cs typeface="Arial" pitchFamily="34" charset="0"/>
              </a:rPr>
              <a:t>: </a:t>
            </a:r>
            <a:r>
              <a:rPr lang="hu-HU" sz="2800" kern="1200">
                <a:solidFill>
                  <a:schemeClr val="bg1"/>
                </a:solidFill>
                <a:latin typeface="Arial" pitchFamily="34" charset="0"/>
                <a:cs typeface="Arial" pitchFamily="34" charset="0"/>
              </a:rPr>
              <a:t>például </a:t>
            </a:r>
            <a:r>
              <a:rPr lang="hu-HU" sz="2800" kern="1200" smtClean="0">
                <a:solidFill>
                  <a:schemeClr val="bg1"/>
                </a:solidFill>
                <a:latin typeface="Arial" pitchFamily="34" charset="0"/>
                <a:cs typeface="Arial" pitchFamily="34" charset="0"/>
              </a:rPr>
              <a:t/>
            </a:r>
            <a:br>
              <a:rPr lang="hu-HU" sz="2800" kern="1200" smtClean="0">
                <a:solidFill>
                  <a:schemeClr val="bg1"/>
                </a:solidFill>
                <a:latin typeface="Arial" pitchFamily="34" charset="0"/>
                <a:cs typeface="Arial" pitchFamily="34" charset="0"/>
              </a:rPr>
            </a:br>
            <a:r>
              <a:rPr lang="hu-HU" sz="2800" kern="1200" smtClean="0">
                <a:solidFill>
                  <a:schemeClr val="bg1"/>
                </a:solidFill>
                <a:latin typeface="Arial" pitchFamily="34" charset="0"/>
                <a:cs typeface="Arial" pitchFamily="34" charset="0"/>
              </a:rPr>
              <a:t>sűrítő-, habfixáló-, vagy édesítőszerek, fűszerek, színanyagok, aromák.</a:t>
            </a:r>
            <a:br>
              <a:rPr lang="hu-HU" sz="2800" kern="1200" smtClean="0">
                <a:solidFill>
                  <a:schemeClr val="bg1"/>
                </a:solidFill>
                <a:latin typeface="Arial" pitchFamily="34" charset="0"/>
                <a:cs typeface="Arial" pitchFamily="34" charset="0"/>
              </a:rPr>
            </a:br>
            <a:r>
              <a:rPr lang="hu-HU" sz="2800" kern="1200" smtClean="0">
                <a:solidFill>
                  <a:schemeClr val="bg1"/>
                </a:solidFill>
                <a:latin typeface="Arial" pitchFamily="34" charset="0"/>
                <a:cs typeface="Arial" pitchFamily="34" charset="0"/>
              </a:rPr>
              <a:t>	</a:t>
            </a:r>
            <a:r>
              <a:rPr lang="hu-HU" sz="2800" i="1" kern="1200" smtClean="0">
                <a:solidFill>
                  <a:schemeClr val="bg1"/>
                </a:solidFill>
                <a:latin typeface="Arial" pitchFamily="34" charset="0"/>
                <a:cs typeface="Arial" pitchFamily="34" charset="0"/>
              </a:rPr>
              <a:t>Védekezés</a:t>
            </a:r>
            <a:r>
              <a:rPr lang="hu-HU" sz="2800" i="1" kern="1200" dirty="0">
                <a:solidFill>
                  <a:schemeClr val="bg1"/>
                </a:solidFill>
                <a:latin typeface="Arial" pitchFamily="34" charset="0"/>
                <a:cs typeface="Arial" pitchFamily="34" charset="0"/>
              </a:rPr>
              <a:t>: </a:t>
            </a:r>
            <a:r>
              <a:rPr lang="hu-HU" sz="2800" kern="1200" dirty="0">
                <a:solidFill>
                  <a:schemeClr val="bg1"/>
                </a:solidFill>
                <a:latin typeface="Arial" pitchFamily="34" charset="0"/>
                <a:cs typeface="Arial" pitchFamily="34" charset="0"/>
              </a:rPr>
              <a:t>Mértékre </a:t>
            </a:r>
            <a:r>
              <a:rPr lang="hu-HU" sz="2800" kern="1200">
                <a:solidFill>
                  <a:schemeClr val="bg1"/>
                </a:solidFill>
                <a:latin typeface="Arial" pitchFamily="34" charset="0"/>
                <a:cs typeface="Arial" pitchFamily="34" charset="0"/>
              </a:rPr>
              <a:t>kell </a:t>
            </a:r>
            <a:r>
              <a:rPr lang="hu-HU" sz="2800" kern="1200" smtClean="0">
                <a:solidFill>
                  <a:schemeClr val="bg1"/>
                </a:solidFill>
                <a:latin typeface="Arial" pitchFamily="34" charset="0"/>
                <a:cs typeface="Arial" pitchFamily="34" charset="0"/>
              </a:rPr>
              <a:t>figyelni: csak keveset mindenből</a:t>
            </a:r>
            <a:r>
              <a:rPr lang="hu-HU" sz="2800" kern="1200" smtClean="0">
                <a:solidFill>
                  <a:schemeClr val="bg1"/>
                </a:solidFill>
                <a:latin typeface="Arial" pitchFamily="34" charset="0"/>
                <a:cs typeface="Arial" pitchFamily="34" charset="0"/>
              </a:rPr>
              <a:t>!</a:t>
            </a:r>
            <a:endParaRPr lang="hu-HU" sz="2800" dirty="0">
              <a:solidFill>
                <a:schemeClr val="bg1"/>
              </a:solidFill>
              <a:latin typeface="Arial" pitchFamily="34" charset="0"/>
              <a:cs typeface="Arial" pitchFamily="34" charset="0"/>
            </a:endParaRPr>
          </a:p>
        </p:txBody>
      </p:sp>
      <p:sp>
        <p:nvSpPr>
          <p:cNvPr id="10" name="Ellipszis 9">
            <a:extLst>
              <a:ext uri="{FF2B5EF4-FFF2-40B4-BE49-F238E27FC236}">
                <a16:creationId xmlns:a16="http://schemas.microsoft.com/office/drawing/2014/main" xmlns="" id="{A8A662F9-2C7B-4C3E-8DDD-297B399D85B4}"/>
              </a:ext>
            </a:extLst>
          </p:cNvPr>
          <p:cNvSpPr/>
          <p:nvPr/>
        </p:nvSpPr>
        <p:spPr>
          <a:xfrm>
            <a:off x="10433183" y="1608059"/>
            <a:ext cx="1520595" cy="1569660"/>
          </a:xfrm>
          <a:prstGeom prst="ellipse">
            <a:avLst/>
          </a:prstGeom>
          <a:blipFill dpi="0" rotWithShape="0">
            <a:blip r:embed="rId3"/>
            <a:srcRect/>
            <a:stretch>
              <a:fillRect l="10000" t="8000" r="16000" b="3000"/>
            </a:stretch>
          </a:blipFill>
        </p:spPr>
        <p:style>
          <a:lnRef idx="2">
            <a:schemeClr val="accent4">
              <a:alpha val="90000"/>
              <a:hueOff val="0"/>
              <a:satOff val="0"/>
              <a:lumOff val="0"/>
              <a:alphaOff val="0"/>
            </a:schemeClr>
          </a:lnRef>
          <a:fillRef idx="1">
            <a:scrgbClr r="0" g="0" b="0"/>
          </a:fillRef>
          <a:effectRef idx="0">
            <a:schemeClr val="lt1">
              <a:alpha val="90000"/>
              <a:tint val="40000"/>
              <a:hueOff val="0"/>
              <a:satOff val="0"/>
              <a:lumOff val="0"/>
              <a:alphaOff val="0"/>
            </a:schemeClr>
          </a:effectRef>
          <a:fontRef idx="minor">
            <a:schemeClr val="dk1">
              <a:hueOff val="0"/>
              <a:satOff val="0"/>
              <a:lumOff val="0"/>
              <a:alphaOff val="0"/>
            </a:schemeClr>
          </a:fontRef>
        </p:style>
      </p:sp>
      <p:pic>
        <p:nvPicPr>
          <p:cNvPr id="15" name="Kép 14" descr="A képen rajz látható&#10;&#10;Automatikusan generált leírás">
            <a:extLst>
              <a:ext uri="{FF2B5EF4-FFF2-40B4-BE49-F238E27FC236}">
                <a16:creationId xmlns:a16="http://schemas.microsoft.com/office/drawing/2014/main" xmlns="" id="{A19BE21D-B0FC-4DBD-9021-B1D474507218}"/>
              </a:ext>
            </a:extLst>
          </p:cNvPr>
          <p:cNvPicPr>
            <a:picLocks noChangeAspect="1"/>
          </p:cNvPicPr>
          <p:nvPr/>
        </p:nvPicPr>
        <p:blipFill>
          <a:blip r:embed="rId4"/>
          <a:stretch>
            <a:fillRect/>
          </a:stretch>
        </p:blipFill>
        <p:spPr>
          <a:xfrm>
            <a:off x="10729589" y="93617"/>
            <a:ext cx="1298288" cy="1217825"/>
          </a:xfrm>
          <a:prstGeom prst="rect">
            <a:avLst/>
          </a:prstGeom>
        </p:spPr>
      </p:pic>
      <p:sp>
        <p:nvSpPr>
          <p:cNvPr id="16" name="Téglalap 15">
            <a:extLst>
              <a:ext uri="{FF2B5EF4-FFF2-40B4-BE49-F238E27FC236}">
                <a16:creationId xmlns:a16="http://schemas.microsoft.com/office/drawing/2014/main" xmlns="" id="{0F075314-F320-4E9E-843E-6670D5138629}"/>
              </a:ext>
            </a:extLst>
          </p:cNvPr>
          <p:cNvSpPr/>
          <p:nvPr/>
        </p:nvSpPr>
        <p:spPr>
          <a:xfrm>
            <a:off x="192505" y="563722"/>
            <a:ext cx="10519817" cy="1077218"/>
          </a:xfrm>
          <a:prstGeom prst="rect">
            <a:avLst/>
          </a:prstGeom>
        </p:spPr>
        <p:txBody>
          <a:bodyPr wrap="square">
            <a:spAutoFit/>
          </a:bodyPr>
          <a:lstStyle/>
          <a:p>
            <a:pPr lvl="0"/>
            <a:r>
              <a:rPr lang="hu-HU" sz="3200" b="1" dirty="0">
                <a:solidFill>
                  <a:schemeClr val="bg2"/>
                </a:solidFill>
                <a:latin typeface="Arial" pitchFamily="34" charset="0"/>
                <a:cs typeface="Arial" pitchFamily="34" charset="0"/>
              </a:rPr>
              <a:t>2</a:t>
            </a:r>
            <a:r>
              <a:rPr lang="hu-HU" sz="3200" b="1">
                <a:solidFill>
                  <a:schemeClr val="bg2"/>
                </a:solidFill>
                <a:latin typeface="Arial" pitchFamily="34" charset="0"/>
                <a:cs typeface="Arial" pitchFamily="34" charset="0"/>
              </a:rPr>
              <a:t>. </a:t>
            </a:r>
            <a:r>
              <a:rPr lang="hu-HU" sz="3200" b="1" smtClean="0">
                <a:solidFill>
                  <a:schemeClr val="bg2"/>
                </a:solidFill>
                <a:latin typeface="Arial" pitchFamily="34" charset="0"/>
                <a:cs typeface="Arial" pitchFamily="34" charset="0"/>
              </a:rPr>
              <a:t>Tudatosan </a:t>
            </a:r>
            <a:r>
              <a:rPr lang="hu-HU" sz="3200" b="1" dirty="0">
                <a:solidFill>
                  <a:schemeClr val="bg2"/>
                </a:solidFill>
                <a:latin typeface="Arial" pitchFamily="34" charset="0"/>
                <a:cs typeface="Arial" pitchFamily="34" charset="0"/>
              </a:rPr>
              <a:t>az alapanyagba vagy az </a:t>
            </a:r>
            <a:r>
              <a:rPr lang="hu-HU" sz="3200" b="1">
                <a:solidFill>
                  <a:schemeClr val="bg2"/>
                </a:solidFill>
                <a:latin typeface="Arial" pitchFamily="34" charset="0"/>
                <a:cs typeface="Arial" pitchFamily="34" charset="0"/>
              </a:rPr>
              <a:t>élelmiszerbe </a:t>
            </a:r>
            <a:r>
              <a:rPr lang="hu-HU" sz="3200" b="1" smtClean="0">
                <a:solidFill>
                  <a:schemeClr val="bg2"/>
                </a:solidFill>
                <a:latin typeface="Arial" pitchFamily="34" charset="0"/>
                <a:cs typeface="Arial" pitchFamily="34" charset="0"/>
              </a:rPr>
              <a:t>	tett </a:t>
            </a:r>
            <a:r>
              <a:rPr lang="hu-HU" sz="3200" b="1" smtClean="0">
                <a:solidFill>
                  <a:schemeClr val="bg2"/>
                </a:solidFill>
                <a:latin typeface="Arial" pitchFamily="34" charset="0"/>
                <a:cs typeface="Arial" pitchFamily="34" charset="0"/>
              </a:rPr>
              <a:t>anyagok</a:t>
            </a:r>
            <a:endParaRPr lang="hu-HU" sz="3200" dirty="0">
              <a:solidFill>
                <a:schemeClr val="bg2"/>
              </a:solidFill>
            </a:endParaRPr>
          </a:p>
        </p:txBody>
      </p:sp>
      <p:pic>
        <p:nvPicPr>
          <p:cNvPr id="6" name="Kép 5" descr="knorr-befott-tartosito-min.jpg"/>
          <p:cNvPicPr/>
          <p:nvPr/>
        </p:nvPicPr>
        <p:blipFill>
          <a:blip r:embed="rId5" cstate="print"/>
          <a:stretch>
            <a:fillRect/>
          </a:stretch>
        </p:blipFill>
        <p:spPr>
          <a:xfrm>
            <a:off x="11110182" y="3382294"/>
            <a:ext cx="1081818" cy="1080000"/>
          </a:xfrm>
          <a:prstGeom prst="rect">
            <a:avLst/>
          </a:prstGeom>
        </p:spPr>
      </p:pic>
      <p:pic>
        <p:nvPicPr>
          <p:cNvPr id="7" name="Kép 6" descr="szalicil.jpg"/>
          <p:cNvPicPr/>
          <p:nvPr/>
        </p:nvPicPr>
        <p:blipFill>
          <a:blip r:embed="rId6" cstate="print"/>
          <a:stretch>
            <a:fillRect/>
          </a:stretch>
        </p:blipFill>
        <p:spPr>
          <a:xfrm>
            <a:off x="10389911" y="3394326"/>
            <a:ext cx="772745" cy="1080000"/>
          </a:xfrm>
          <a:prstGeom prst="rect">
            <a:avLst/>
          </a:prstGeom>
        </p:spPr>
      </p:pic>
      <p:pic>
        <p:nvPicPr>
          <p:cNvPr id="8" name="Kép 7" descr="d01503a_edesito_11_nagyitott.jpg"/>
          <p:cNvPicPr>
            <a:picLocks noChangeAspect="1"/>
          </p:cNvPicPr>
          <p:nvPr/>
        </p:nvPicPr>
        <p:blipFill>
          <a:blip r:embed="rId7"/>
          <a:stretch>
            <a:fillRect/>
          </a:stretch>
        </p:blipFill>
        <p:spPr>
          <a:xfrm>
            <a:off x="10548957" y="4860758"/>
            <a:ext cx="1321147" cy="1251284"/>
          </a:xfrm>
          <a:prstGeom prst="rect">
            <a:avLst/>
          </a:prstGeom>
        </p:spPr>
      </p:pic>
    </p:spTree>
    <p:extLst>
      <p:ext uri="{BB962C8B-B14F-4D97-AF65-F5344CB8AC3E}">
        <p14:creationId xmlns:p14="http://schemas.microsoft.com/office/powerpoint/2010/main" xmlns="" val="28744312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681583" y="1538213"/>
            <a:ext cx="8946541" cy="4159408"/>
          </a:xfrm>
        </p:spPr>
        <p:txBody>
          <a:bodyPr>
            <a:noAutofit/>
          </a:bodyPr>
          <a:lstStyle/>
          <a:p>
            <a:pPr lvl="0"/>
            <a:r>
              <a:rPr lang="hu-HU" sz="2800" dirty="0">
                <a:solidFill>
                  <a:schemeClr val="bg1"/>
                </a:solidFill>
                <a:latin typeface="Arial" pitchFamily="34" charset="0"/>
                <a:cs typeface="Arial" pitchFamily="34" charset="0"/>
              </a:rPr>
              <a:t>A környezetből kerülnek az élelmiszerbe.</a:t>
            </a:r>
          </a:p>
          <a:p>
            <a:pPr lvl="0"/>
            <a:endParaRPr lang="hu-HU" sz="2800" dirty="0">
              <a:solidFill>
                <a:schemeClr val="bg1"/>
              </a:solidFill>
              <a:latin typeface="Arial" pitchFamily="34" charset="0"/>
              <a:cs typeface="Arial" pitchFamily="34" charset="0"/>
            </a:endParaRPr>
          </a:p>
          <a:p>
            <a:pPr lvl="0"/>
            <a:r>
              <a:rPr lang="hu-HU" sz="2800">
                <a:solidFill>
                  <a:schemeClr val="bg1"/>
                </a:solidFill>
                <a:latin typeface="Arial" pitchFamily="34" charset="0"/>
                <a:cs typeface="Arial" pitchFamily="34" charset="0"/>
              </a:rPr>
              <a:t>Például </a:t>
            </a:r>
            <a:r>
              <a:rPr lang="hu-HU" sz="2800" smtClean="0">
                <a:solidFill>
                  <a:schemeClr val="bg1"/>
                </a:solidFill>
                <a:latin typeface="Arial" pitchFamily="34" charset="0"/>
                <a:cs typeface="Arial" pitchFamily="34" charset="0"/>
              </a:rPr>
              <a:t>fémek, oldószerek, bezin, gázolaj, tisztítószerek</a:t>
            </a:r>
            <a:r>
              <a:rPr lang="hu-HU" sz="2800" dirty="0">
                <a:solidFill>
                  <a:schemeClr val="bg1"/>
                </a:solidFill>
                <a:latin typeface="Arial" pitchFamily="34" charset="0"/>
                <a:cs typeface="Arial" pitchFamily="34" charset="0"/>
              </a:rPr>
              <a:t>, fertőtlenítőszerek, festékek,  műanyag csomagolóanyagok, ragasztó.</a:t>
            </a:r>
          </a:p>
          <a:p>
            <a:pPr lvl="0"/>
            <a:endParaRPr lang="hu-HU" sz="2800" dirty="0">
              <a:solidFill>
                <a:schemeClr val="bg1"/>
              </a:solidFill>
              <a:latin typeface="Arial" pitchFamily="34" charset="0"/>
              <a:cs typeface="Arial" pitchFamily="34" charset="0"/>
            </a:endParaRPr>
          </a:p>
          <a:p>
            <a:r>
              <a:rPr lang="hu-HU" sz="2800" i="1" dirty="0">
                <a:solidFill>
                  <a:schemeClr val="bg1"/>
                </a:solidFill>
                <a:effectLst/>
                <a:latin typeface="Arial" panose="020B0604020202020204" pitchFamily="34" charset="0"/>
                <a:ea typeface="Calibri" panose="020F0502020204030204" pitchFamily="34" charset="0"/>
                <a:cs typeface="Arial" panose="020B0604020202020204" pitchFamily="34" charset="0"/>
              </a:rPr>
              <a:t>Védekezés:</a:t>
            </a:r>
            <a:r>
              <a:rPr lang="hu-HU" sz="2800" dirty="0">
                <a:solidFill>
                  <a:schemeClr val="bg1"/>
                </a:solidFill>
                <a:effectLst/>
                <a:latin typeface="Arial" panose="020B0604020202020204" pitchFamily="34" charset="0"/>
                <a:ea typeface="Calibri" panose="020F0502020204030204" pitchFamily="34" charset="0"/>
                <a:cs typeface="Arial" panose="020B0604020202020204" pitchFamily="34" charset="0"/>
              </a:rPr>
              <a:t> A szennyezőanyagok élelmiszerbe kerülése gondossággal, a szabályok betartásával elkerülhető.</a:t>
            </a:r>
          </a:p>
          <a:p>
            <a:pPr lvl="0"/>
            <a:endParaRPr lang="hu-HU" sz="2800" dirty="0">
              <a:solidFill>
                <a:schemeClr val="bg1"/>
              </a:solidFill>
              <a:latin typeface="Arial" pitchFamily="34" charset="0"/>
              <a:cs typeface="Arial" pitchFamily="34" charset="0"/>
            </a:endParaRPr>
          </a:p>
          <a:p>
            <a:endParaRPr lang="hu-HU" sz="2800" dirty="0">
              <a:solidFill>
                <a:schemeClr val="bg1"/>
              </a:solidFill>
              <a:latin typeface="Arial" pitchFamily="34" charset="0"/>
              <a:cs typeface="Arial" pitchFamily="34" charset="0"/>
            </a:endParaRPr>
          </a:p>
        </p:txBody>
      </p:sp>
      <p:sp>
        <p:nvSpPr>
          <p:cNvPr id="13" name="Ellipszis 12">
            <a:extLst>
              <a:ext uri="{FF2B5EF4-FFF2-40B4-BE49-F238E27FC236}">
                <a16:creationId xmlns:a16="http://schemas.microsoft.com/office/drawing/2014/main" xmlns="" id="{0D266F41-58EA-40C7-BC14-B62A97E48C8A}"/>
              </a:ext>
            </a:extLst>
          </p:cNvPr>
          <p:cNvSpPr/>
          <p:nvPr/>
        </p:nvSpPr>
        <p:spPr>
          <a:xfrm>
            <a:off x="9958805" y="4647532"/>
            <a:ext cx="1898143" cy="1742999"/>
          </a:xfrm>
          <a:prstGeom prst="ellipse">
            <a:avLst/>
          </a:prstGeom>
          <a:blipFill dpi="0" rotWithShape="0">
            <a:blip r:embed="rId3"/>
            <a:srcRect/>
            <a:stretch>
              <a:fillRect l="-2000" t="-3000" r="-1000" b="-7000"/>
            </a:stretch>
          </a:blipFill>
        </p:spPr>
        <p:style>
          <a:lnRef idx="2">
            <a:schemeClr val="accent4">
              <a:alpha val="90000"/>
              <a:hueOff val="0"/>
              <a:satOff val="0"/>
              <a:lumOff val="0"/>
              <a:alphaOff val="0"/>
            </a:schemeClr>
          </a:lnRef>
          <a:fillRef idx="1">
            <a:scrgbClr r="0" g="0" b="0"/>
          </a:fillRef>
          <a:effectRef idx="0">
            <a:schemeClr val="lt1">
              <a:alpha val="90000"/>
              <a:tint val="40000"/>
              <a:hueOff val="0"/>
              <a:satOff val="0"/>
              <a:lumOff val="0"/>
              <a:alphaOff val="0"/>
            </a:schemeClr>
          </a:effectRef>
          <a:fontRef idx="minor">
            <a:schemeClr val="dk1">
              <a:hueOff val="0"/>
              <a:satOff val="0"/>
              <a:lumOff val="0"/>
              <a:alphaOff val="0"/>
            </a:schemeClr>
          </a:fontRef>
        </p:style>
        <p:txBody>
          <a:bodyPr/>
          <a:lstStyle/>
          <a:p>
            <a:endParaRPr lang="hu-HU" dirty="0"/>
          </a:p>
        </p:txBody>
      </p:sp>
      <p:sp>
        <p:nvSpPr>
          <p:cNvPr id="15" name="Téglalap 14">
            <a:extLst>
              <a:ext uri="{FF2B5EF4-FFF2-40B4-BE49-F238E27FC236}">
                <a16:creationId xmlns:a16="http://schemas.microsoft.com/office/drawing/2014/main" xmlns="" id="{37050B76-0046-42AC-AD24-6754BB82BF56}"/>
              </a:ext>
            </a:extLst>
          </p:cNvPr>
          <p:cNvSpPr/>
          <p:nvPr/>
        </p:nvSpPr>
        <p:spPr>
          <a:xfrm>
            <a:off x="164123" y="479501"/>
            <a:ext cx="10519817" cy="1077218"/>
          </a:xfrm>
          <a:prstGeom prst="rect">
            <a:avLst/>
          </a:prstGeom>
        </p:spPr>
        <p:txBody>
          <a:bodyPr wrap="square">
            <a:spAutoFit/>
          </a:bodyPr>
          <a:lstStyle/>
          <a:p>
            <a:pPr lvl="0"/>
            <a:r>
              <a:rPr lang="hu-HU" sz="3200" b="1" dirty="0">
                <a:solidFill>
                  <a:schemeClr val="bg2"/>
                </a:solidFill>
                <a:latin typeface="Arial" pitchFamily="34" charset="0"/>
                <a:cs typeface="Arial" pitchFamily="34" charset="0"/>
              </a:rPr>
              <a:t>3. Szennyező vegyi anyagok</a:t>
            </a:r>
          </a:p>
          <a:p>
            <a:pPr marL="0" lvl="2"/>
            <a:endParaRPr lang="hu-HU" sz="3200" dirty="0">
              <a:solidFill>
                <a:schemeClr val="bg2"/>
              </a:solidFill>
            </a:endParaRPr>
          </a:p>
        </p:txBody>
      </p:sp>
      <p:pic>
        <p:nvPicPr>
          <p:cNvPr id="16" name="Kép 15" descr="A képen rajz látható&#10;&#10;Automatikusan generált leírás">
            <a:extLst>
              <a:ext uri="{FF2B5EF4-FFF2-40B4-BE49-F238E27FC236}">
                <a16:creationId xmlns:a16="http://schemas.microsoft.com/office/drawing/2014/main" xmlns="" id="{9353FCD6-ED0F-45D4-BE24-CE320F39D142}"/>
              </a:ext>
            </a:extLst>
          </p:cNvPr>
          <p:cNvPicPr>
            <a:picLocks noChangeAspect="1"/>
          </p:cNvPicPr>
          <p:nvPr/>
        </p:nvPicPr>
        <p:blipFill>
          <a:blip r:embed="rId4"/>
          <a:stretch>
            <a:fillRect/>
          </a:stretch>
        </p:blipFill>
        <p:spPr>
          <a:xfrm>
            <a:off x="10204571" y="93617"/>
            <a:ext cx="1823306" cy="1710304"/>
          </a:xfrm>
          <a:prstGeom prst="rect">
            <a:avLst/>
          </a:prstGeom>
        </p:spPr>
      </p:pic>
      <p:pic>
        <p:nvPicPr>
          <p:cNvPr id="6" name="Kép 5" descr="hipo-2.jpg"/>
          <p:cNvPicPr/>
          <p:nvPr/>
        </p:nvPicPr>
        <p:blipFill>
          <a:blip r:embed="rId5" cstate="print"/>
          <a:stretch>
            <a:fillRect/>
          </a:stretch>
        </p:blipFill>
        <p:spPr>
          <a:xfrm>
            <a:off x="10766617" y="2925569"/>
            <a:ext cx="1136625" cy="1440000"/>
          </a:xfrm>
          <a:prstGeom prst="rect">
            <a:avLst/>
          </a:prstGeom>
        </p:spPr>
      </p:pic>
      <p:pic>
        <p:nvPicPr>
          <p:cNvPr id="7" name="Kép 6" descr="30560517-2dec56.jpg"/>
          <p:cNvPicPr/>
          <p:nvPr/>
        </p:nvPicPr>
        <p:blipFill>
          <a:blip r:embed="rId6" cstate="print"/>
          <a:stretch>
            <a:fillRect/>
          </a:stretch>
        </p:blipFill>
        <p:spPr>
          <a:xfrm>
            <a:off x="9694235" y="2925568"/>
            <a:ext cx="1442203" cy="1440000"/>
          </a:xfrm>
          <a:prstGeom prst="rect">
            <a:avLst/>
          </a:prstGeom>
        </p:spPr>
      </p:pic>
    </p:spTree>
    <p:extLst>
      <p:ext uri="{BB962C8B-B14F-4D97-AF65-F5344CB8AC3E}">
        <p14:creationId xmlns:p14="http://schemas.microsoft.com/office/powerpoint/2010/main" xmlns="" val="40089771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579986" y="1087749"/>
            <a:ext cx="10837982" cy="4195481"/>
          </a:xfrm>
        </p:spPr>
        <p:txBody>
          <a:bodyPr>
            <a:noAutofit/>
          </a:bodyPr>
          <a:lstStyle/>
          <a:p>
            <a:pPr>
              <a:buNone/>
            </a:pPr>
            <a:r>
              <a:rPr lang="hu-HU" sz="2800" dirty="0">
                <a:solidFill>
                  <a:schemeClr val="bg1"/>
                </a:solidFill>
                <a:latin typeface="Arial" pitchFamily="34" charset="0"/>
                <a:cs typeface="Arial" pitchFamily="34" charset="0"/>
              </a:rPr>
              <a:t>A biológiai veszélyek forrása lehet:</a:t>
            </a:r>
          </a:p>
          <a:p>
            <a:r>
              <a:rPr lang="hu-HU" sz="2800" b="1" dirty="0">
                <a:solidFill>
                  <a:schemeClr val="bg2"/>
                </a:solidFill>
                <a:latin typeface="Arial" pitchFamily="34" charset="0"/>
                <a:cs typeface="Arial" pitchFamily="34" charset="0"/>
              </a:rPr>
              <a:t>mikroba</a:t>
            </a:r>
            <a:r>
              <a:rPr lang="hu-HU" sz="2800" dirty="0">
                <a:solidFill>
                  <a:schemeClr val="bg1"/>
                </a:solidFill>
                <a:latin typeface="Arial" pitchFamily="34" charset="0"/>
                <a:cs typeface="Arial" pitchFamily="34" charset="0"/>
              </a:rPr>
              <a:t>: vírus, baktérium, élesztőgomba vagy penészgomba;</a:t>
            </a:r>
          </a:p>
          <a:p>
            <a:r>
              <a:rPr lang="hu-HU" sz="2800" b="1">
                <a:solidFill>
                  <a:schemeClr val="bg2"/>
                </a:solidFill>
                <a:latin typeface="Arial" pitchFamily="34" charset="0"/>
                <a:cs typeface="Arial" pitchFamily="34" charset="0"/>
              </a:rPr>
              <a:t>mérgező </a:t>
            </a:r>
            <a:r>
              <a:rPr lang="hu-HU" sz="2800" b="1" smtClean="0">
                <a:solidFill>
                  <a:schemeClr val="bg2"/>
                </a:solidFill>
                <a:latin typeface="Arial" pitchFamily="34" charset="0"/>
                <a:cs typeface="Arial" pitchFamily="34" charset="0"/>
              </a:rPr>
              <a:t>növény vagy gomba</a:t>
            </a:r>
            <a:r>
              <a:rPr lang="hu-HU" sz="2800" b="1" smtClean="0">
                <a:solidFill>
                  <a:schemeClr val="bg1"/>
                </a:solidFill>
                <a:latin typeface="Arial" pitchFamily="34" charset="0"/>
                <a:cs typeface="Arial" pitchFamily="34" charset="0"/>
              </a:rPr>
              <a:t>;</a:t>
            </a:r>
            <a:endParaRPr lang="hu-HU" sz="2800" b="1" dirty="0">
              <a:solidFill>
                <a:schemeClr val="bg1"/>
              </a:solidFill>
              <a:latin typeface="Arial" pitchFamily="34" charset="0"/>
              <a:cs typeface="Arial" pitchFamily="34" charset="0"/>
            </a:endParaRPr>
          </a:p>
          <a:p>
            <a:r>
              <a:rPr lang="hu-HU" sz="2800" b="1" dirty="0">
                <a:solidFill>
                  <a:schemeClr val="bg2"/>
                </a:solidFill>
                <a:latin typeface="Arial" pitchFamily="34" charset="0"/>
                <a:cs typeface="Arial" pitchFamily="34" charset="0"/>
              </a:rPr>
              <a:t>kártékony állat</a:t>
            </a:r>
            <a:r>
              <a:rPr lang="hu-HU" sz="2800" b="1" dirty="0">
                <a:solidFill>
                  <a:schemeClr val="bg1"/>
                </a:solidFill>
                <a:latin typeface="Arial" pitchFamily="34" charset="0"/>
                <a:cs typeface="Arial" pitchFamily="34" charset="0"/>
              </a:rPr>
              <a:t>: </a:t>
            </a:r>
            <a:r>
              <a:rPr lang="hu-HU" sz="2800" dirty="0">
                <a:solidFill>
                  <a:schemeClr val="bg1"/>
                </a:solidFill>
                <a:latin typeface="Arial" pitchFamily="34" charset="0"/>
                <a:cs typeface="Arial" pitchFamily="34" charset="0"/>
              </a:rPr>
              <a:t>féreg, rovar, puhatestű, rágcsáló;</a:t>
            </a:r>
          </a:p>
          <a:p>
            <a:r>
              <a:rPr lang="hu-HU" sz="2800" dirty="0">
                <a:solidFill>
                  <a:schemeClr val="bg1"/>
                </a:solidFill>
                <a:latin typeface="Arial" pitchFamily="34" charset="0"/>
                <a:cs typeface="Arial" pitchFamily="34" charset="0"/>
              </a:rPr>
              <a:t>ezekből az élőlényekből származó </a:t>
            </a:r>
            <a:r>
              <a:rPr lang="hu-HU" sz="2800" b="1" dirty="0">
                <a:solidFill>
                  <a:schemeClr val="bg2"/>
                </a:solidFill>
                <a:latin typeface="Arial" pitchFamily="34" charset="0"/>
                <a:cs typeface="Arial" pitchFamily="34" charset="0"/>
              </a:rPr>
              <a:t>káros anyag</a:t>
            </a:r>
            <a:r>
              <a:rPr lang="hu-HU" sz="2800" dirty="0">
                <a:solidFill>
                  <a:schemeClr val="bg1"/>
                </a:solidFill>
                <a:latin typeface="Arial" pitchFamily="34" charset="0"/>
                <a:cs typeface="Arial" pitchFamily="34" charset="0"/>
              </a:rPr>
              <a:t>.</a:t>
            </a:r>
          </a:p>
          <a:p>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sp>
        <p:nvSpPr>
          <p:cNvPr id="6" name="Téglalap 5"/>
          <p:cNvSpPr/>
          <p:nvPr/>
        </p:nvSpPr>
        <p:spPr>
          <a:xfrm>
            <a:off x="462421" y="321922"/>
            <a:ext cx="5205331" cy="1015663"/>
          </a:xfrm>
          <a:prstGeom prst="rect">
            <a:avLst/>
          </a:prstGeom>
        </p:spPr>
        <p:txBody>
          <a:bodyPr wrap="square">
            <a:spAutoFit/>
          </a:bodyPr>
          <a:lstStyle/>
          <a:p>
            <a:pPr marL="0" lvl="2"/>
            <a:r>
              <a:rPr lang="hu-HU" sz="3600" b="1" dirty="0">
                <a:solidFill>
                  <a:schemeClr val="bg2"/>
                </a:solidFill>
                <a:latin typeface="Arial" panose="020B0604020202020204" pitchFamily="34" charset="0"/>
                <a:ea typeface="+mj-ea"/>
                <a:cs typeface="Arial" panose="020B0604020202020204" pitchFamily="34" charset="0"/>
              </a:rPr>
              <a:t>Biológiai veszélyek</a:t>
            </a:r>
          </a:p>
          <a:p>
            <a:pPr marL="0" lvl="2"/>
            <a:endParaRPr lang="hu-HU" sz="2400" dirty="0">
              <a:solidFill>
                <a:schemeClr val="bg1"/>
              </a:solidFill>
            </a:endParaRPr>
          </a:p>
        </p:txBody>
      </p:sp>
      <p:grpSp>
        <p:nvGrpSpPr>
          <p:cNvPr id="14" name="Csoportba foglalás 13"/>
          <p:cNvGrpSpPr/>
          <p:nvPr/>
        </p:nvGrpSpPr>
        <p:grpSpPr>
          <a:xfrm>
            <a:off x="462421" y="4289361"/>
            <a:ext cx="11433670" cy="2568639"/>
            <a:chOff x="153280" y="4071867"/>
            <a:chExt cx="11433670" cy="2568639"/>
          </a:xfrm>
        </p:grpSpPr>
        <p:sp>
          <p:nvSpPr>
            <p:cNvPr id="8" name="Téglalap 7"/>
            <p:cNvSpPr/>
            <p:nvPr/>
          </p:nvSpPr>
          <p:spPr>
            <a:xfrm>
              <a:off x="3411937" y="6238122"/>
              <a:ext cx="2238233"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Mérgező gomba</a:t>
              </a:r>
            </a:p>
          </p:txBody>
        </p:sp>
        <p:sp>
          <p:nvSpPr>
            <p:cNvPr id="9" name="Téglalap 8"/>
            <p:cNvSpPr/>
            <p:nvPr/>
          </p:nvSpPr>
          <p:spPr>
            <a:xfrm>
              <a:off x="6252945" y="6199453"/>
              <a:ext cx="2238233"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Egér az ételben</a:t>
              </a:r>
            </a:p>
          </p:txBody>
        </p:sp>
        <p:sp>
          <p:nvSpPr>
            <p:cNvPr id="10" name="Téglalap 9"/>
            <p:cNvSpPr/>
            <p:nvPr/>
          </p:nvSpPr>
          <p:spPr>
            <a:xfrm>
              <a:off x="8971124" y="6215376"/>
              <a:ext cx="2615826"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Légy beköpi a húst</a:t>
              </a:r>
            </a:p>
          </p:txBody>
        </p:sp>
        <p:grpSp>
          <p:nvGrpSpPr>
            <p:cNvPr id="13" name="Csoportba foglalás 12"/>
            <p:cNvGrpSpPr/>
            <p:nvPr/>
          </p:nvGrpSpPr>
          <p:grpSpPr>
            <a:xfrm>
              <a:off x="153280" y="4071867"/>
              <a:ext cx="11233501" cy="2072197"/>
              <a:chOff x="153280" y="4071867"/>
              <a:chExt cx="11233501" cy="2072197"/>
            </a:xfrm>
          </p:grpSpPr>
          <p:pic>
            <p:nvPicPr>
              <p:cNvPr id="4" name="Kép 3" descr="7Glefu2x7pmcKeFUs.jpeg"/>
              <p:cNvPicPr>
                <a:picLocks noChangeAspect="1"/>
              </p:cNvPicPr>
              <p:nvPr/>
            </p:nvPicPr>
            <p:blipFill>
              <a:blip r:embed="rId3"/>
              <a:stretch>
                <a:fillRect/>
              </a:stretch>
            </p:blipFill>
            <p:spPr>
              <a:xfrm>
                <a:off x="3416488" y="4162566"/>
                <a:ext cx="2602175" cy="1951631"/>
              </a:xfrm>
              <a:prstGeom prst="rect">
                <a:avLst/>
              </a:prstGeom>
              <a:ln>
                <a:noFill/>
              </a:ln>
              <a:effectLst>
                <a:outerShdw blurRad="292100" dist="139700" dir="2700000" algn="tl" rotWithShape="0">
                  <a:srgbClr val="333333">
                    <a:alpha val="65000"/>
                  </a:srgbClr>
                </a:outerShdw>
              </a:effectLst>
            </p:spPr>
          </p:pic>
          <p:pic>
            <p:nvPicPr>
              <p:cNvPr id="5" name="Kép 4" descr="icon2-5dc9acbe023f2.png"/>
              <p:cNvPicPr>
                <a:picLocks noChangeAspect="1"/>
              </p:cNvPicPr>
              <p:nvPr/>
            </p:nvPicPr>
            <p:blipFill>
              <a:blip r:embed="rId4"/>
              <a:srcRect r="11828" b="21696"/>
              <a:stretch>
                <a:fillRect/>
              </a:stretch>
            </p:blipFill>
            <p:spPr>
              <a:xfrm>
                <a:off x="6318914" y="4071867"/>
                <a:ext cx="2238233" cy="1987739"/>
              </a:xfrm>
              <a:prstGeom prst="rect">
                <a:avLst/>
              </a:prstGeom>
            </p:spPr>
          </p:pic>
          <p:pic>
            <p:nvPicPr>
              <p:cNvPr id="7" name="Kép 6" descr="shutterstock_139455335.jpg"/>
              <p:cNvPicPr>
                <a:picLocks noChangeAspect="1"/>
              </p:cNvPicPr>
              <p:nvPr/>
            </p:nvPicPr>
            <p:blipFill>
              <a:blip r:embed="rId5"/>
              <a:srcRect l="20597" t="-203"/>
              <a:stretch>
                <a:fillRect/>
              </a:stretch>
            </p:blipFill>
            <p:spPr>
              <a:xfrm>
                <a:off x="9060756" y="4121624"/>
                <a:ext cx="2326025" cy="2022440"/>
              </a:xfrm>
              <a:prstGeom prst="rect">
                <a:avLst/>
              </a:prstGeom>
              <a:ln>
                <a:noFill/>
              </a:ln>
              <a:effectLst>
                <a:outerShdw blurRad="292100" dist="139700" dir="2700000" algn="tl" rotWithShape="0">
                  <a:srgbClr val="333333">
                    <a:alpha val="65000"/>
                  </a:srgbClr>
                </a:outerShdw>
              </a:effectLst>
            </p:spPr>
          </p:pic>
          <p:pic>
            <p:nvPicPr>
              <p:cNvPr id="11" name="Kép 10" descr="letöltés (2).jpg"/>
              <p:cNvPicPr>
                <a:picLocks noChangeAspect="1"/>
              </p:cNvPicPr>
              <p:nvPr/>
            </p:nvPicPr>
            <p:blipFill>
              <a:blip r:embed="rId6"/>
              <a:stretch>
                <a:fillRect/>
              </a:stretch>
            </p:blipFill>
            <p:spPr>
              <a:xfrm>
                <a:off x="153280" y="4148919"/>
                <a:ext cx="2994305" cy="1992574"/>
              </a:xfrm>
              <a:prstGeom prst="rect">
                <a:avLst/>
              </a:prstGeom>
              <a:ln>
                <a:noFill/>
              </a:ln>
              <a:effectLst>
                <a:outerShdw blurRad="292100" dist="139700" dir="2700000" algn="tl" rotWithShape="0">
                  <a:srgbClr val="333333">
                    <a:alpha val="65000"/>
                  </a:srgbClr>
                </a:outerShdw>
              </a:effectLst>
            </p:spPr>
          </p:pic>
        </p:grpSp>
        <p:sp>
          <p:nvSpPr>
            <p:cNvPr id="12" name="Téglalap 11"/>
            <p:cNvSpPr/>
            <p:nvPr/>
          </p:nvSpPr>
          <p:spPr>
            <a:xfrm>
              <a:off x="411708" y="6240396"/>
              <a:ext cx="2238233"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Penészgomba</a:t>
              </a:r>
            </a:p>
          </p:txBody>
        </p:sp>
      </p:grpSp>
      <p:pic>
        <p:nvPicPr>
          <p:cNvPr id="15" name="Kép 14" descr="A képen rajz látható&#10;&#10;Automatikusan generált leírás">
            <a:extLst>
              <a:ext uri="{FF2B5EF4-FFF2-40B4-BE49-F238E27FC236}">
                <a16:creationId xmlns:a16="http://schemas.microsoft.com/office/drawing/2014/main" xmlns="" id="{3C22BD8D-00B7-47D8-8FB9-DD8ACA0A321D}"/>
              </a:ext>
            </a:extLst>
          </p:cNvPr>
          <p:cNvPicPr>
            <a:picLocks noChangeAspect="1"/>
          </p:cNvPicPr>
          <p:nvPr/>
        </p:nvPicPr>
        <p:blipFill>
          <a:blip r:embed="rId7"/>
          <a:stretch>
            <a:fillRect/>
          </a:stretch>
        </p:blipFill>
        <p:spPr>
          <a:xfrm>
            <a:off x="10204571" y="93617"/>
            <a:ext cx="1823306" cy="1710304"/>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018047" y="1434405"/>
            <a:ext cx="10818353" cy="4940995"/>
          </a:xfrm>
        </p:spPr>
        <p:txBody>
          <a:bodyPr>
            <a:noAutofit/>
          </a:bodyPr>
          <a:lstStyle/>
          <a:p>
            <a:pPr>
              <a:buNone/>
            </a:pPr>
            <a:r>
              <a:rPr lang="hu-HU" sz="2800" b="1" dirty="0">
                <a:solidFill>
                  <a:schemeClr val="bg2"/>
                </a:solidFill>
                <a:latin typeface="Arial" pitchFamily="34" charset="0"/>
                <a:cs typeface="Arial" pitchFamily="34" charset="0"/>
              </a:rPr>
              <a:t>A legtöbb mikroba hasznos, nélkülük nem lenne élet. </a:t>
            </a:r>
          </a:p>
          <a:p>
            <a:r>
              <a:rPr lang="hu-HU" sz="2800" dirty="0">
                <a:solidFill>
                  <a:schemeClr val="bg1"/>
                </a:solidFill>
                <a:latin typeface="Arial" pitchFamily="34" charset="0"/>
                <a:cs typeface="Arial" pitchFamily="34" charset="0"/>
              </a:rPr>
              <a:t>Az ember szervezetében </a:t>
            </a:r>
          </a:p>
          <a:p>
            <a:pPr lvl="1"/>
            <a:r>
              <a:rPr lang="hu-HU" sz="2800" dirty="0">
                <a:solidFill>
                  <a:schemeClr val="bg1"/>
                </a:solidFill>
                <a:latin typeface="Arial" pitchFamily="34" charset="0"/>
                <a:cs typeface="Arial" pitchFamily="34" charset="0"/>
              </a:rPr>
              <a:t>segítik az emésztést,</a:t>
            </a:r>
          </a:p>
          <a:p>
            <a:pPr lvl="1"/>
            <a:r>
              <a:rPr lang="hu-HU" sz="2800" dirty="0">
                <a:solidFill>
                  <a:schemeClr val="bg1"/>
                </a:solidFill>
                <a:latin typeface="Arial" pitchFamily="34" charset="0"/>
                <a:cs typeface="Arial" pitchFamily="34" charset="0"/>
              </a:rPr>
              <a:t>vitaminokat termelnek,</a:t>
            </a:r>
          </a:p>
          <a:p>
            <a:pPr lvl="1"/>
            <a:r>
              <a:rPr lang="hu-HU" sz="2800" dirty="0">
                <a:solidFill>
                  <a:schemeClr val="bg1"/>
                </a:solidFill>
                <a:latin typeface="Arial" pitchFamily="34" charset="0"/>
                <a:cs typeface="Arial" pitchFamily="34" charset="0"/>
              </a:rPr>
              <a:t>védik a bőrünket a kórokozóktól. </a:t>
            </a:r>
          </a:p>
          <a:p>
            <a:pPr lvl="1"/>
            <a:endParaRPr lang="hu-HU" sz="2800" dirty="0">
              <a:solidFill>
                <a:schemeClr val="bg1"/>
              </a:solidFill>
              <a:latin typeface="Arial" pitchFamily="34" charset="0"/>
              <a:cs typeface="Arial" pitchFamily="34" charset="0"/>
            </a:endParaRPr>
          </a:p>
          <a:p>
            <a:r>
              <a:rPr lang="hu-HU" sz="2800" smtClean="0">
                <a:solidFill>
                  <a:schemeClr val="bg1"/>
                </a:solidFill>
                <a:latin typeface="Arial" pitchFamily="34" charset="0"/>
                <a:cs typeface="Arial" pitchFamily="34" charset="0"/>
              </a:rPr>
              <a:t>De van </a:t>
            </a:r>
            <a:r>
              <a:rPr lang="hu-HU" sz="2800" dirty="0">
                <a:solidFill>
                  <a:schemeClr val="bg1"/>
                </a:solidFill>
                <a:latin typeface="Arial" pitchFamily="34" charset="0"/>
                <a:cs typeface="Arial" pitchFamily="34" charset="0"/>
              </a:rPr>
              <a:t>néhány mikroba, mely betegséget okoz az emberben. Ezek a </a:t>
            </a:r>
            <a:r>
              <a:rPr lang="hu-HU" sz="2800" b="1" dirty="0">
                <a:solidFill>
                  <a:schemeClr val="bg2"/>
                </a:solidFill>
                <a:latin typeface="Arial" pitchFamily="34" charset="0"/>
                <a:cs typeface="Arial" pitchFamily="34" charset="0"/>
              </a:rPr>
              <a:t>kórokozó mikrobák</a:t>
            </a:r>
            <a:r>
              <a:rPr lang="hu-HU" sz="2800" dirty="0">
                <a:solidFill>
                  <a:schemeClr val="bg1"/>
                </a:solidFill>
                <a:latin typeface="Arial" pitchFamily="34" charset="0"/>
                <a:cs typeface="Arial" pitchFamily="34" charset="0"/>
              </a:rPr>
              <a:t>. Ezek közül sok az élelmiszerrel, az ételekkel kerül az emberi szervezetbe.</a:t>
            </a:r>
          </a:p>
          <a:p>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sp>
        <p:nvSpPr>
          <p:cNvPr id="6" name="Téglalap 5"/>
          <p:cNvSpPr/>
          <p:nvPr/>
        </p:nvSpPr>
        <p:spPr>
          <a:xfrm>
            <a:off x="1018047" y="277494"/>
            <a:ext cx="5205331" cy="954107"/>
          </a:xfrm>
          <a:prstGeom prst="rect">
            <a:avLst/>
          </a:prstGeom>
        </p:spPr>
        <p:txBody>
          <a:bodyPr wrap="square">
            <a:spAutoFit/>
          </a:bodyPr>
          <a:lstStyle/>
          <a:p>
            <a:pPr marL="0" lvl="2"/>
            <a:r>
              <a:rPr lang="hu-HU" sz="3200" b="1" dirty="0">
                <a:solidFill>
                  <a:schemeClr val="bg2"/>
                </a:solidFill>
                <a:latin typeface="Arial" panose="020B0604020202020204" pitchFamily="34" charset="0"/>
                <a:ea typeface="+mj-ea"/>
                <a:cs typeface="Arial" panose="020B0604020202020204" pitchFamily="34" charset="0"/>
              </a:rPr>
              <a:t>Mikroba </a:t>
            </a:r>
            <a:endParaRPr lang="hu-HU" sz="3600" b="1" dirty="0">
              <a:solidFill>
                <a:schemeClr val="bg2"/>
              </a:solidFill>
              <a:latin typeface="Arial" panose="020B0604020202020204" pitchFamily="34" charset="0"/>
              <a:ea typeface="+mj-ea"/>
              <a:cs typeface="Arial" panose="020B0604020202020204" pitchFamily="34" charset="0"/>
            </a:endParaRPr>
          </a:p>
          <a:p>
            <a:pPr marL="0" lvl="2"/>
            <a:endParaRPr lang="hu-HU" sz="2400" dirty="0">
              <a:solidFill>
                <a:schemeClr val="bg1"/>
              </a:solidFill>
            </a:endParaRPr>
          </a:p>
        </p:txBody>
      </p:sp>
      <p:pic>
        <p:nvPicPr>
          <p:cNvPr id="4" name="Kép 3" descr="A képen rajz látható&#10;&#10;Automatikusan generált leírás">
            <a:extLst>
              <a:ext uri="{FF2B5EF4-FFF2-40B4-BE49-F238E27FC236}">
                <a16:creationId xmlns:a16="http://schemas.microsoft.com/office/drawing/2014/main" xmlns="" id="{540D87D8-585C-4254-B18E-4E661C78E371}"/>
              </a:ext>
            </a:extLst>
          </p:cNvPr>
          <p:cNvPicPr>
            <a:picLocks noChangeAspect="1"/>
          </p:cNvPicPr>
          <p:nvPr/>
        </p:nvPicPr>
        <p:blipFill>
          <a:blip r:embed="rId3"/>
          <a:stretch>
            <a:fillRect/>
          </a:stretch>
        </p:blipFill>
        <p:spPr>
          <a:xfrm>
            <a:off x="10204571" y="93617"/>
            <a:ext cx="1823306" cy="1710304"/>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2755900" y="1473000"/>
            <a:ext cx="8923913" cy="4538955"/>
          </a:xfrm>
        </p:spPr>
        <p:txBody>
          <a:bodyPr>
            <a:noAutofit/>
          </a:bodyPr>
          <a:lstStyle/>
          <a:p>
            <a:r>
              <a:rPr lang="hu-HU" sz="2800" dirty="0">
                <a:solidFill>
                  <a:schemeClr val="bg1"/>
                </a:solidFill>
                <a:latin typeface="Arial" pitchFamily="34" charset="0"/>
                <a:cs typeface="Arial" pitchFamily="34" charset="0"/>
              </a:rPr>
              <a:t>Nem látjuk őket, mert nagyon picik! </a:t>
            </a:r>
          </a:p>
          <a:p>
            <a:r>
              <a:rPr lang="hu-HU" sz="2800" dirty="0">
                <a:solidFill>
                  <a:schemeClr val="bg1"/>
                </a:solidFill>
                <a:latin typeface="Arial" pitchFamily="34" charset="0"/>
                <a:cs typeface="Arial" pitchFamily="34" charset="0"/>
              </a:rPr>
              <a:t>Csak </a:t>
            </a:r>
            <a:r>
              <a:rPr lang="hu-HU" sz="2800">
                <a:solidFill>
                  <a:schemeClr val="bg1"/>
                </a:solidFill>
                <a:latin typeface="Arial" pitchFamily="34" charset="0"/>
                <a:cs typeface="Arial" pitchFamily="34" charset="0"/>
              </a:rPr>
              <a:t>mikroszkóppal </a:t>
            </a:r>
            <a:r>
              <a:rPr lang="hu-HU" sz="2800" smtClean="0">
                <a:solidFill>
                  <a:schemeClr val="bg1"/>
                </a:solidFill>
                <a:latin typeface="Arial" pitchFamily="34" charset="0"/>
                <a:cs typeface="Arial" pitchFamily="34" charset="0"/>
              </a:rPr>
              <a:t>láthatóak</a:t>
            </a:r>
            <a:r>
              <a:rPr lang="hu-HU" sz="2800" dirty="0">
                <a:solidFill>
                  <a:schemeClr val="bg1"/>
                </a:solidFill>
                <a:latin typeface="Arial" pitchFamily="34" charset="0"/>
                <a:cs typeface="Arial" pitchFamily="34" charset="0"/>
              </a:rPr>
              <a:t>.</a:t>
            </a:r>
          </a:p>
          <a:p>
            <a:r>
              <a:rPr lang="hu-HU" sz="2800" dirty="0">
                <a:solidFill>
                  <a:schemeClr val="bg1"/>
                </a:solidFill>
                <a:latin typeface="Arial" pitchFamily="34" charset="0"/>
                <a:cs typeface="Arial" pitchFamily="34" charset="0"/>
              </a:rPr>
              <a:t>Nagyon gyorsan szaporodnak! </a:t>
            </a:r>
          </a:p>
          <a:p>
            <a:r>
              <a:rPr lang="hu-HU" sz="2800" dirty="0">
                <a:solidFill>
                  <a:schemeClr val="bg1"/>
                </a:solidFill>
                <a:latin typeface="Arial" pitchFamily="34" charset="0"/>
                <a:cs typeface="Arial" pitchFamily="34" charset="0"/>
              </a:rPr>
              <a:t>Megbetegedést okozhatnak!</a:t>
            </a:r>
          </a:p>
          <a:p>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sp>
        <p:nvSpPr>
          <p:cNvPr id="6" name="Téglalap 5"/>
          <p:cNvSpPr/>
          <p:nvPr/>
        </p:nvSpPr>
        <p:spPr>
          <a:xfrm>
            <a:off x="497346" y="491647"/>
            <a:ext cx="7566395" cy="892552"/>
          </a:xfrm>
          <a:prstGeom prst="rect">
            <a:avLst/>
          </a:prstGeom>
        </p:spPr>
        <p:txBody>
          <a:bodyPr wrap="square">
            <a:spAutoFit/>
          </a:bodyPr>
          <a:lstStyle/>
          <a:p>
            <a:pPr marL="0" lvl="2"/>
            <a:r>
              <a:rPr lang="hu-HU" sz="3200" b="1" dirty="0">
                <a:solidFill>
                  <a:schemeClr val="bg2"/>
                </a:solidFill>
                <a:latin typeface="Arial" panose="020B0604020202020204" pitchFamily="34" charset="0"/>
                <a:ea typeface="+mj-ea"/>
                <a:cs typeface="Arial" panose="020B0604020202020204" pitchFamily="34" charset="0"/>
              </a:rPr>
              <a:t>Kórokozó mikrobák jellemzői</a:t>
            </a:r>
          </a:p>
          <a:p>
            <a:pPr marL="0" lvl="2"/>
            <a:endParaRPr lang="hu-HU" sz="2000" dirty="0">
              <a:solidFill>
                <a:schemeClr val="bg1"/>
              </a:solidFill>
            </a:endParaRPr>
          </a:p>
        </p:txBody>
      </p:sp>
      <p:pic>
        <p:nvPicPr>
          <p:cNvPr id="9" name="Kép 8" descr="microbes on hand.jpg"/>
          <p:cNvPicPr/>
          <p:nvPr/>
        </p:nvPicPr>
        <p:blipFill>
          <a:blip r:embed="rId3" cstate="print"/>
          <a:stretch>
            <a:fillRect/>
          </a:stretch>
        </p:blipFill>
        <p:spPr>
          <a:xfrm>
            <a:off x="8268270" y="3429925"/>
            <a:ext cx="2129050" cy="2351254"/>
          </a:xfrm>
          <a:prstGeom prst="rect">
            <a:avLst/>
          </a:prstGeom>
        </p:spPr>
      </p:pic>
      <p:sp>
        <p:nvSpPr>
          <p:cNvPr id="10" name="Téglalap 9"/>
          <p:cNvSpPr/>
          <p:nvPr/>
        </p:nvSpPr>
        <p:spPr>
          <a:xfrm>
            <a:off x="7493853" y="5993369"/>
            <a:ext cx="3956945" cy="707886"/>
          </a:xfrm>
          <a:prstGeom prst="rect">
            <a:avLst/>
          </a:prstGeom>
        </p:spPr>
        <p:txBody>
          <a:bodyPr wrap="square">
            <a:spAutoFit/>
          </a:bodyPr>
          <a:lstStyle/>
          <a:p>
            <a:r>
              <a:rPr lang="hu-HU" sz="2000" b="1" dirty="0">
                <a:solidFill>
                  <a:schemeClr val="bg2"/>
                </a:solidFill>
                <a:latin typeface="Arial" pitchFamily="34" charset="0"/>
                <a:cs typeface="Arial" pitchFamily="34" charset="0"/>
              </a:rPr>
              <a:t>Baktériumsejtek a kezünkön – Így nézne ki, ha látnánk őket</a:t>
            </a:r>
          </a:p>
        </p:txBody>
      </p:sp>
      <p:pic>
        <p:nvPicPr>
          <p:cNvPr id="11" name="Kép 10" descr="images.jpg"/>
          <p:cNvPicPr/>
          <p:nvPr/>
        </p:nvPicPr>
        <p:blipFill>
          <a:blip r:embed="rId4" cstate="print">
            <a:clrChange>
              <a:clrFrom>
                <a:srgbClr val="FFFFFF"/>
              </a:clrFrom>
              <a:clrTo>
                <a:srgbClr val="FFFFFF">
                  <a:alpha val="0"/>
                </a:srgbClr>
              </a:clrTo>
            </a:clrChange>
          </a:blip>
          <a:stretch>
            <a:fillRect/>
          </a:stretch>
        </p:blipFill>
        <p:spPr>
          <a:xfrm>
            <a:off x="2914712" y="3709730"/>
            <a:ext cx="2461501" cy="2506142"/>
          </a:xfrm>
          <a:prstGeom prst="rect">
            <a:avLst/>
          </a:prstGeom>
        </p:spPr>
      </p:pic>
      <p:sp>
        <p:nvSpPr>
          <p:cNvPr id="12" name="Téglalap 11"/>
          <p:cNvSpPr/>
          <p:nvPr/>
        </p:nvSpPr>
        <p:spPr>
          <a:xfrm>
            <a:off x="251916" y="6283844"/>
            <a:ext cx="6326684" cy="400110"/>
          </a:xfrm>
          <a:prstGeom prst="rect">
            <a:avLst/>
          </a:prstGeom>
        </p:spPr>
        <p:txBody>
          <a:bodyPr wrap="square">
            <a:spAutoFit/>
          </a:bodyPr>
          <a:lstStyle/>
          <a:p>
            <a:r>
              <a:rPr lang="hu-HU" sz="2000" b="1" dirty="0">
                <a:solidFill>
                  <a:schemeClr val="bg2"/>
                </a:solidFill>
                <a:latin typeface="Arial" pitchFamily="34" charset="0"/>
                <a:cs typeface="Arial" pitchFamily="34" charset="0"/>
              </a:rPr>
              <a:t>Mikroszkóp és baktériumsejtek a mikroszkóp alatt</a:t>
            </a:r>
          </a:p>
        </p:txBody>
      </p:sp>
      <p:pic>
        <p:nvPicPr>
          <p:cNvPr id="13" name="Kép 12" descr="asztali-mikroszkop-keszlet-40x-1024x-bresser-set-8855001-e0da_1_big.jpg"/>
          <p:cNvPicPr>
            <a:picLocks noChangeAspect="1"/>
          </p:cNvPicPr>
          <p:nvPr/>
        </p:nvPicPr>
        <p:blipFill>
          <a:blip r:embed="rId5">
            <a:clrChange>
              <a:clrFrom>
                <a:srgbClr val="FFFFFF"/>
              </a:clrFrom>
              <a:clrTo>
                <a:srgbClr val="FFFFFF">
                  <a:alpha val="0"/>
                </a:srgbClr>
              </a:clrTo>
            </a:clrChange>
          </a:blip>
          <a:srcRect l="22130" t="-902" r="17419"/>
          <a:stretch>
            <a:fillRect/>
          </a:stretch>
        </p:blipFill>
        <p:spPr>
          <a:xfrm flipH="1">
            <a:off x="512187" y="2838318"/>
            <a:ext cx="2060811" cy="3309582"/>
          </a:xfrm>
          <a:prstGeom prst="rect">
            <a:avLst/>
          </a:prstGeom>
        </p:spPr>
      </p:pic>
      <p:pic>
        <p:nvPicPr>
          <p:cNvPr id="14" name="Kép 13" descr="A képen rajz látható&#10;&#10;Automatikusan generált leírás">
            <a:extLst>
              <a:ext uri="{FF2B5EF4-FFF2-40B4-BE49-F238E27FC236}">
                <a16:creationId xmlns:a16="http://schemas.microsoft.com/office/drawing/2014/main" xmlns="" id="{B4BA841F-AD04-4230-936E-0FE928169ADF}"/>
              </a:ext>
            </a:extLst>
          </p:cNvPr>
          <p:cNvPicPr>
            <a:picLocks noChangeAspect="1"/>
          </p:cNvPicPr>
          <p:nvPr/>
        </p:nvPicPr>
        <p:blipFill>
          <a:blip r:embed="rId6"/>
          <a:stretch>
            <a:fillRect/>
          </a:stretch>
        </p:blipFill>
        <p:spPr>
          <a:xfrm>
            <a:off x="10204571" y="93617"/>
            <a:ext cx="1823306" cy="1710304"/>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64123" y="421121"/>
            <a:ext cx="11863754" cy="4538955"/>
          </a:xfrm>
        </p:spPr>
        <p:txBody>
          <a:bodyPr>
            <a:noAutofit/>
          </a:bodyPr>
          <a:lstStyle/>
          <a:p>
            <a:pPr>
              <a:buNone/>
            </a:pPr>
            <a:r>
              <a:rPr lang="hu-HU" sz="3200" b="1" dirty="0">
                <a:solidFill>
                  <a:schemeClr val="bg2"/>
                </a:solidFill>
                <a:latin typeface="Arial" pitchFamily="34" charset="0"/>
                <a:cs typeface="Arial" pitchFamily="34" charset="0"/>
              </a:rPr>
              <a:t>Honnan származnak az élelmiszerbe </a:t>
            </a:r>
          </a:p>
          <a:p>
            <a:pPr>
              <a:buNone/>
            </a:pPr>
            <a:r>
              <a:rPr lang="hu-HU" sz="3200" b="1" dirty="0">
                <a:solidFill>
                  <a:schemeClr val="bg2"/>
                </a:solidFill>
                <a:latin typeface="Arial" pitchFamily="34" charset="0"/>
                <a:cs typeface="Arial" pitchFamily="34" charset="0"/>
              </a:rPr>
              <a:t>kerülő mikrobák? </a:t>
            </a:r>
          </a:p>
          <a:p>
            <a:r>
              <a:rPr lang="hu-HU" sz="2400" dirty="0">
                <a:solidFill>
                  <a:schemeClr val="bg1"/>
                </a:solidFill>
                <a:latin typeface="Arial" pitchFamily="34" charset="0"/>
                <a:cs typeface="Arial" pitchFamily="34" charset="0"/>
              </a:rPr>
              <a:t>A környezetből: a levegőből, vízből, talajból;</a:t>
            </a:r>
          </a:p>
          <a:p>
            <a:r>
              <a:rPr lang="hu-HU" sz="2400" dirty="0">
                <a:solidFill>
                  <a:schemeClr val="bg1"/>
                </a:solidFill>
                <a:latin typeface="Arial" pitchFamily="34" charset="0"/>
                <a:cs typeface="Arial" pitchFamily="34" charset="0"/>
              </a:rPr>
              <a:t>Az alapanyagból: ha az szennyezett vagy romlott;</a:t>
            </a:r>
          </a:p>
          <a:p>
            <a:r>
              <a:rPr lang="hu-HU" sz="2400" dirty="0">
                <a:solidFill>
                  <a:schemeClr val="bg1"/>
                </a:solidFill>
                <a:latin typeface="Arial" pitchFamily="34" charset="0"/>
                <a:cs typeface="Arial" pitchFamily="34" charset="0"/>
              </a:rPr>
              <a:t>Az emberből, aki hozzáér az élelmiszerhez; </a:t>
            </a:r>
          </a:p>
          <a:p>
            <a:r>
              <a:rPr lang="hu-HU" sz="2400" dirty="0">
                <a:solidFill>
                  <a:schemeClr val="bg1"/>
                </a:solidFill>
                <a:latin typeface="Arial" pitchFamily="34" charset="0"/>
                <a:cs typeface="Arial" pitchFamily="34" charset="0"/>
              </a:rPr>
              <a:t>Állatból: például rovarok, vagy rágcsálók szennyezik az élelmiszert, ha hozzáérnek;</a:t>
            </a:r>
          </a:p>
          <a:p>
            <a:r>
              <a:rPr lang="hu-HU" sz="2400" dirty="0">
                <a:solidFill>
                  <a:schemeClr val="bg1"/>
                </a:solidFill>
                <a:latin typeface="Arial" pitchFamily="34" charset="0"/>
                <a:cs typeface="Arial" pitchFamily="34" charset="0"/>
              </a:rPr>
              <a:t>Hulladékból: ha nincs a hulladék külön kezelve az élelmiszertől.</a:t>
            </a:r>
          </a:p>
          <a:p>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grpSp>
        <p:nvGrpSpPr>
          <p:cNvPr id="12" name="Csoportba foglalás 11"/>
          <p:cNvGrpSpPr/>
          <p:nvPr/>
        </p:nvGrpSpPr>
        <p:grpSpPr>
          <a:xfrm>
            <a:off x="464022" y="4225165"/>
            <a:ext cx="11394269" cy="1850410"/>
            <a:chOff x="532261" y="4689189"/>
            <a:chExt cx="11394269" cy="1850410"/>
          </a:xfrm>
        </p:grpSpPr>
        <p:pic>
          <p:nvPicPr>
            <p:cNvPr id="4" name="Kép 3" descr="depositphotos_130426544-stockafbeelding-rotte-appel-met-een-grote.jpg"/>
            <p:cNvPicPr/>
            <p:nvPr/>
          </p:nvPicPr>
          <p:blipFill>
            <a:blip r:embed="rId3" cstate="print">
              <a:extLst>
                <a:ext uri="{28A0092B-C50C-407E-A947-70E740481C1C}">
                  <a14:useLocalDpi xmlns:a14="http://schemas.microsoft.com/office/drawing/2010/main" xmlns="" val="0"/>
                </a:ext>
              </a:extLst>
            </a:blip>
            <a:srcRect l="17730" r="16414"/>
            <a:stretch>
              <a:fillRect/>
            </a:stretch>
          </p:blipFill>
          <p:spPr>
            <a:xfrm>
              <a:off x="6347464" y="4894451"/>
              <a:ext cx="1581078" cy="1636807"/>
            </a:xfrm>
            <a:prstGeom prst="rect">
              <a:avLst/>
            </a:prstGeom>
          </p:spPr>
        </p:pic>
        <p:pic>
          <p:nvPicPr>
            <p:cNvPr id="5" name="Kép 4" descr="6376176e119196c92e8478d3ef0c69eb_XL.jpg"/>
            <p:cNvPicPr/>
            <p:nvPr/>
          </p:nvPicPr>
          <p:blipFill>
            <a:blip r:embed="rId4" cstate="print">
              <a:extLst>
                <a:ext uri="{28A0092B-C50C-407E-A947-70E740481C1C}">
                  <a14:useLocalDpi xmlns:a14="http://schemas.microsoft.com/office/drawing/2010/main" xmlns="" val="0"/>
                </a:ext>
              </a:extLst>
            </a:blip>
            <a:stretch>
              <a:fillRect/>
            </a:stretch>
          </p:blipFill>
          <p:spPr>
            <a:xfrm>
              <a:off x="3029803" y="4954137"/>
              <a:ext cx="1158567" cy="1569492"/>
            </a:xfrm>
            <a:prstGeom prst="rect">
              <a:avLst/>
            </a:prstGeom>
          </p:spPr>
        </p:pic>
        <p:pic>
          <p:nvPicPr>
            <p:cNvPr id="7" name="Kép 6" descr="spoiled.jpg"/>
            <p:cNvPicPr/>
            <p:nvPr/>
          </p:nvPicPr>
          <p:blipFill>
            <a:blip r:embed="rId5" cstate="print">
              <a:extLst>
                <a:ext uri="{28A0092B-C50C-407E-A947-70E740481C1C}">
                  <a14:useLocalDpi xmlns:a14="http://schemas.microsoft.com/office/drawing/2010/main" xmlns="" val="0"/>
                </a:ext>
              </a:extLst>
            </a:blip>
            <a:stretch>
              <a:fillRect/>
            </a:stretch>
          </p:blipFill>
          <p:spPr>
            <a:xfrm>
              <a:off x="532261" y="5036023"/>
              <a:ext cx="2169995" cy="1323834"/>
            </a:xfrm>
            <a:prstGeom prst="rect">
              <a:avLst/>
            </a:prstGeom>
          </p:spPr>
        </p:pic>
        <p:pic>
          <p:nvPicPr>
            <p:cNvPr id="8" name="Kép 7" descr="2018_04_16_spoiled-food.jpg"/>
            <p:cNvPicPr/>
            <p:nvPr/>
          </p:nvPicPr>
          <p:blipFill>
            <a:blip r:embed="rId6" cstate="print">
              <a:extLst>
                <a:ext uri="{28A0092B-C50C-407E-A947-70E740481C1C}">
                  <a14:useLocalDpi xmlns:a14="http://schemas.microsoft.com/office/drawing/2010/main" xmlns="" val="0"/>
                </a:ext>
              </a:extLst>
            </a:blip>
            <a:stretch>
              <a:fillRect/>
            </a:stretch>
          </p:blipFill>
          <p:spPr>
            <a:xfrm>
              <a:off x="9947605" y="5070165"/>
              <a:ext cx="1978925" cy="1316087"/>
            </a:xfrm>
            <a:prstGeom prst="rect">
              <a:avLst/>
            </a:prstGeom>
          </p:spPr>
        </p:pic>
        <p:pic>
          <p:nvPicPr>
            <p:cNvPr id="9" name="Kép 8" descr="icon2-5dc9acbe023f2.png"/>
            <p:cNvPicPr>
              <a:picLocks noChangeAspect="1"/>
            </p:cNvPicPr>
            <p:nvPr/>
          </p:nvPicPr>
          <p:blipFill>
            <a:blip r:embed="rId7"/>
            <a:stretch>
              <a:fillRect/>
            </a:stretch>
          </p:blipFill>
          <p:spPr>
            <a:xfrm>
              <a:off x="7975303" y="4689189"/>
              <a:ext cx="1850410" cy="1850410"/>
            </a:xfrm>
            <a:prstGeom prst="rect">
              <a:avLst/>
            </a:prstGeom>
          </p:spPr>
        </p:pic>
        <p:pic>
          <p:nvPicPr>
            <p:cNvPr id="10" name="Kép 9" descr="A képen személy, beltéri, férfi, konyha látható&#10;&#10;Automatikusan generált leírás">
              <a:extLst>
                <a:ext uri="{FF2B5EF4-FFF2-40B4-BE49-F238E27FC236}">
                  <a16:creationId xmlns:a16="http://schemas.microsoft.com/office/drawing/2014/main" xmlns="" id="{3CCED701-C35C-49C8-94BE-539293A4BB6B}"/>
                </a:ext>
              </a:extLst>
            </p:cNvPr>
            <p:cNvPicPr>
              <a:picLocks noChangeAspect="1"/>
            </p:cNvPicPr>
            <p:nvPr/>
          </p:nvPicPr>
          <p:blipFill rotWithShape="1">
            <a:blip r:embed="rId8"/>
            <a:srcRect l="-3961" t="62204" r="-608" b="1"/>
            <a:stretch/>
          </p:blipFill>
          <p:spPr>
            <a:xfrm>
              <a:off x="4460753" y="5057404"/>
              <a:ext cx="1798210" cy="1202664"/>
            </a:xfrm>
            <a:prstGeom prst="rect">
              <a:avLst/>
            </a:prstGeom>
            <a:ln>
              <a:noFill/>
            </a:ln>
            <a:effectLst>
              <a:outerShdw blurRad="292100" dist="139700" dir="2700000" algn="tl" rotWithShape="0">
                <a:srgbClr val="333333">
                  <a:alpha val="65000"/>
                </a:srgbClr>
              </a:outerShdw>
            </a:effectLst>
          </p:spPr>
        </p:pic>
      </p:grpSp>
      <p:sp>
        <p:nvSpPr>
          <p:cNvPr id="11" name="Téglalap 10"/>
          <p:cNvSpPr/>
          <p:nvPr/>
        </p:nvSpPr>
        <p:spPr>
          <a:xfrm>
            <a:off x="1897035" y="5986338"/>
            <a:ext cx="8516203" cy="707886"/>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Az élelmiszerbe kerülő mikrobák forrásai: penészes élelmiszer, idegen anyag, koszos munkaruha, rovarok, rágcsálók és hulladék</a:t>
            </a:r>
          </a:p>
        </p:txBody>
      </p:sp>
      <p:pic>
        <p:nvPicPr>
          <p:cNvPr id="13" name="Kép 12" descr="A képen rajz látható&#10;&#10;Automatikusan generált leírás">
            <a:extLst>
              <a:ext uri="{FF2B5EF4-FFF2-40B4-BE49-F238E27FC236}">
                <a16:creationId xmlns:a16="http://schemas.microsoft.com/office/drawing/2014/main" xmlns="" id="{767ED439-E884-4549-AF5C-73BF38F5C6C8}"/>
              </a:ext>
            </a:extLst>
          </p:cNvPr>
          <p:cNvPicPr>
            <a:picLocks noChangeAspect="1"/>
          </p:cNvPicPr>
          <p:nvPr/>
        </p:nvPicPr>
        <p:blipFill>
          <a:blip r:embed="rId9"/>
          <a:stretch>
            <a:fillRect/>
          </a:stretch>
        </p:blipFill>
        <p:spPr>
          <a:xfrm>
            <a:off x="10204571" y="163776"/>
            <a:ext cx="1823306" cy="1710304"/>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141746" y="1072971"/>
            <a:ext cx="10386553" cy="1200329"/>
          </a:xfrm>
          <a:prstGeom prst="rect">
            <a:avLst/>
          </a:prstGeom>
        </p:spPr>
        <p:txBody>
          <a:bodyPr wrap="square">
            <a:spAutoFit/>
          </a:bodyPr>
          <a:lstStyle/>
          <a:p>
            <a:pPr marL="0" lvl="2"/>
            <a:r>
              <a:rPr lang="hu-HU" sz="3200" b="1" dirty="0">
                <a:solidFill>
                  <a:schemeClr val="bg2"/>
                </a:solidFill>
                <a:latin typeface="Arial" pitchFamily="34" charset="0"/>
                <a:cs typeface="Arial" pitchFamily="34" charset="0"/>
              </a:rPr>
              <a:t>Hogyan védekezhetünk a kórokozó mikrobák ellen?</a:t>
            </a:r>
          </a:p>
          <a:p>
            <a:pPr marL="0" lvl="2"/>
            <a:endParaRPr lang="hu-HU" sz="2400" b="1" dirty="0">
              <a:solidFill>
                <a:schemeClr val="bg2"/>
              </a:solidFill>
              <a:latin typeface="Arial" panose="020B0604020202020204" pitchFamily="34" charset="0"/>
              <a:ea typeface="+mj-ea"/>
              <a:cs typeface="Arial" panose="020B0604020202020204" pitchFamily="34" charset="0"/>
            </a:endParaRPr>
          </a:p>
          <a:p>
            <a:pPr marL="0" lvl="2"/>
            <a:endParaRPr lang="hu-HU" sz="1600" b="1" dirty="0">
              <a:solidFill>
                <a:schemeClr val="bg2"/>
              </a:solidFill>
            </a:endParaRPr>
          </a:p>
        </p:txBody>
      </p:sp>
      <p:sp>
        <p:nvSpPr>
          <p:cNvPr id="2" name="Szövegdoboz 1">
            <a:extLst>
              <a:ext uri="{FF2B5EF4-FFF2-40B4-BE49-F238E27FC236}">
                <a16:creationId xmlns:a16="http://schemas.microsoft.com/office/drawing/2014/main" xmlns="" id="{06458B54-6C81-4991-B1FC-2BA722365EE7}"/>
              </a:ext>
            </a:extLst>
          </p:cNvPr>
          <p:cNvSpPr txBox="1"/>
          <p:nvPr/>
        </p:nvSpPr>
        <p:spPr>
          <a:xfrm>
            <a:off x="698500" y="2273300"/>
            <a:ext cx="10896600" cy="3062377"/>
          </a:xfrm>
          <a:prstGeom prst="rect">
            <a:avLst/>
          </a:prstGeom>
          <a:noFill/>
        </p:spPr>
        <p:txBody>
          <a:bodyPr wrap="square" rtlCol="0">
            <a:spAutoFit/>
          </a:bodyPr>
          <a:lstStyle/>
          <a:p>
            <a:pPr marL="514350" indent="-514350">
              <a:spcAft>
                <a:spcPts val="600"/>
              </a:spcAft>
              <a:buFont typeface="+mj-lt"/>
              <a:buAutoNum type="arabicPeriod"/>
            </a:pPr>
            <a:r>
              <a:rPr lang="hu-HU" sz="2400" b="0" dirty="0">
                <a:solidFill>
                  <a:schemeClr val="bg1"/>
                </a:solidFill>
                <a:latin typeface="Arial" pitchFamily="34" charset="0"/>
                <a:cs typeface="Arial" pitchFamily="34" charset="0"/>
              </a:rPr>
              <a:t>Hibátlan alapanyagból dolgozzunk!</a:t>
            </a:r>
          </a:p>
          <a:p>
            <a:pPr marL="514350" indent="-514350">
              <a:spcAft>
                <a:spcPts val="600"/>
              </a:spcAft>
              <a:buFont typeface="+mj-lt"/>
              <a:buAutoNum type="arabicPeriod"/>
            </a:pPr>
            <a:r>
              <a:rPr lang="hu-HU" sz="2400" b="0" dirty="0">
                <a:solidFill>
                  <a:schemeClr val="bg1"/>
                </a:solidFill>
                <a:latin typeface="Arial" pitchFamily="34" charset="0"/>
                <a:cs typeface="Arial" pitchFamily="34" charset="0"/>
              </a:rPr>
              <a:t>Az étel minél kevesebbet érintkezzen a környezettel és az ételkészítő emberrel!</a:t>
            </a:r>
          </a:p>
          <a:p>
            <a:pPr marL="514350" indent="-514350">
              <a:spcAft>
                <a:spcPts val="600"/>
              </a:spcAft>
              <a:buFont typeface="+mj-lt"/>
              <a:buAutoNum type="arabicPeriod"/>
            </a:pPr>
            <a:r>
              <a:rPr lang="hu-HU" sz="2400" b="0" dirty="0">
                <a:solidFill>
                  <a:schemeClr val="bg1"/>
                </a:solidFill>
                <a:latin typeface="Arial" pitchFamily="34" charset="0"/>
                <a:cs typeface="Arial" pitchFamily="34" charset="0"/>
              </a:rPr>
              <a:t>A környezet, ahol az étel készül, legyen tiszta!</a:t>
            </a:r>
          </a:p>
          <a:p>
            <a:pPr marL="514350" indent="-514350">
              <a:spcAft>
                <a:spcPts val="600"/>
              </a:spcAft>
              <a:buFont typeface="+mj-lt"/>
              <a:buAutoNum type="arabicPeriod"/>
            </a:pPr>
            <a:r>
              <a:rPr lang="hu-HU" sz="2400" b="0" dirty="0">
                <a:solidFill>
                  <a:schemeClr val="bg1"/>
                </a:solidFill>
                <a:latin typeface="Arial" pitchFamily="34" charset="0"/>
                <a:cs typeface="Arial" pitchFamily="34" charset="0"/>
              </a:rPr>
              <a:t>A dolgozó legyen tiszta!</a:t>
            </a:r>
          </a:p>
          <a:p>
            <a:pPr marL="514350" indent="-514350">
              <a:spcAft>
                <a:spcPts val="600"/>
              </a:spcAft>
              <a:buFont typeface="+mj-lt"/>
              <a:buAutoNum type="arabicPeriod"/>
            </a:pPr>
            <a:r>
              <a:rPr lang="hu-HU" sz="2400" b="0" smtClean="0">
                <a:solidFill>
                  <a:schemeClr val="bg1"/>
                </a:solidFill>
                <a:latin typeface="Arial" pitchFamily="34" charset="0"/>
                <a:cs typeface="Arial" pitchFamily="34" charset="0"/>
              </a:rPr>
              <a:t>A különféle </a:t>
            </a:r>
            <a:r>
              <a:rPr lang="hu-HU" sz="2400" b="0" dirty="0">
                <a:solidFill>
                  <a:schemeClr val="bg1"/>
                </a:solidFill>
                <a:latin typeface="Arial" pitchFamily="34" charset="0"/>
                <a:cs typeface="Arial" pitchFamily="34" charset="0"/>
              </a:rPr>
              <a:t>élelmiszerek </a:t>
            </a:r>
            <a:r>
              <a:rPr lang="hu-HU" sz="2400" b="0">
                <a:solidFill>
                  <a:schemeClr val="bg1"/>
                </a:solidFill>
                <a:latin typeface="Arial" pitchFamily="34" charset="0"/>
                <a:cs typeface="Arial" pitchFamily="34" charset="0"/>
              </a:rPr>
              <a:t>egymással </a:t>
            </a:r>
            <a:r>
              <a:rPr lang="hu-HU" sz="2400" b="0" smtClean="0">
                <a:solidFill>
                  <a:schemeClr val="bg1"/>
                </a:solidFill>
                <a:latin typeface="Arial" pitchFamily="34" charset="0"/>
                <a:cs typeface="Arial" pitchFamily="34" charset="0"/>
              </a:rPr>
              <a:t>ne érintkezzenek!</a:t>
            </a:r>
            <a:endParaRPr lang="hu-HU" sz="2400" b="0" dirty="0">
              <a:solidFill>
                <a:schemeClr val="bg1"/>
              </a:solidFill>
              <a:latin typeface="Arial" pitchFamily="34" charset="0"/>
              <a:cs typeface="Arial" pitchFamily="34" charset="0"/>
            </a:endParaRPr>
          </a:p>
          <a:p>
            <a:pPr marL="514350" indent="-514350">
              <a:spcAft>
                <a:spcPts val="600"/>
              </a:spcAft>
              <a:buFont typeface="+mj-lt"/>
              <a:buAutoNum type="arabicPeriod"/>
            </a:pPr>
            <a:r>
              <a:rPr lang="hu-HU" sz="2400" b="0" dirty="0">
                <a:solidFill>
                  <a:schemeClr val="bg1"/>
                </a:solidFill>
                <a:latin typeface="Arial" pitchFamily="34" charset="0"/>
                <a:cs typeface="Arial" pitchFamily="34" charset="0"/>
              </a:rPr>
              <a:t>Tároljuk az élelmiszert hidegben. Hidegben nem szaporodnak a mikrobák.</a:t>
            </a:r>
            <a:endParaRPr lang="hu-HU" sz="2400" dirty="0"/>
          </a:p>
        </p:txBody>
      </p:sp>
      <p:pic>
        <p:nvPicPr>
          <p:cNvPr id="5" name="Kép 4" descr="A képen rajz látható&#10;&#10;Automatikusan generált leírás">
            <a:extLst>
              <a:ext uri="{FF2B5EF4-FFF2-40B4-BE49-F238E27FC236}">
                <a16:creationId xmlns:a16="http://schemas.microsoft.com/office/drawing/2014/main" xmlns="" id="{7B65A619-4F2A-47B7-94FF-444DD90609FE}"/>
              </a:ext>
            </a:extLst>
          </p:cNvPr>
          <p:cNvPicPr>
            <a:picLocks noChangeAspect="1"/>
          </p:cNvPicPr>
          <p:nvPr/>
        </p:nvPicPr>
        <p:blipFill>
          <a:blip r:embed="rId3"/>
          <a:stretch>
            <a:fillRect/>
          </a:stretch>
        </p:blipFill>
        <p:spPr>
          <a:xfrm>
            <a:off x="10204571" y="163776"/>
            <a:ext cx="1823306" cy="1710304"/>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103646" y="490120"/>
            <a:ext cx="10386553" cy="1200329"/>
          </a:xfrm>
          <a:prstGeom prst="rect">
            <a:avLst/>
          </a:prstGeom>
        </p:spPr>
        <p:txBody>
          <a:bodyPr wrap="square">
            <a:spAutoFit/>
          </a:bodyPr>
          <a:lstStyle/>
          <a:p>
            <a:pPr marL="0" lvl="2"/>
            <a:r>
              <a:rPr lang="hu-HU" sz="3200" b="1" dirty="0">
                <a:solidFill>
                  <a:schemeClr val="bg2"/>
                </a:solidFill>
                <a:latin typeface="Arial" pitchFamily="34" charset="0"/>
                <a:cs typeface="Arial" pitchFamily="34" charset="0"/>
              </a:rPr>
              <a:t>Hogyan védekezhetünk a kórokozó mikrobák ellen?</a:t>
            </a:r>
          </a:p>
          <a:p>
            <a:pPr marL="0" lvl="2"/>
            <a:endParaRPr lang="hu-HU" sz="2400" b="1" dirty="0">
              <a:solidFill>
                <a:schemeClr val="bg2"/>
              </a:solidFill>
              <a:latin typeface="Arial" panose="020B0604020202020204" pitchFamily="34" charset="0"/>
              <a:ea typeface="+mj-ea"/>
              <a:cs typeface="Arial" panose="020B0604020202020204" pitchFamily="34" charset="0"/>
            </a:endParaRPr>
          </a:p>
          <a:p>
            <a:pPr marL="0" lvl="2"/>
            <a:endParaRPr lang="hu-HU" sz="1600" b="1" dirty="0">
              <a:solidFill>
                <a:schemeClr val="bg2"/>
              </a:solidFill>
            </a:endParaRPr>
          </a:p>
        </p:txBody>
      </p:sp>
      <p:sp>
        <p:nvSpPr>
          <p:cNvPr id="2" name="Szövegdoboz 1">
            <a:extLst>
              <a:ext uri="{FF2B5EF4-FFF2-40B4-BE49-F238E27FC236}">
                <a16:creationId xmlns:a16="http://schemas.microsoft.com/office/drawing/2014/main" xmlns="" id="{06458B54-6C81-4991-B1FC-2BA722365EE7}"/>
              </a:ext>
            </a:extLst>
          </p:cNvPr>
          <p:cNvSpPr txBox="1"/>
          <p:nvPr/>
        </p:nvSpPr>
        <p:spPr>
          <a:xfrm>
            <a:off x="438150" y="1104901"/>
            <a:ext cx="11315700" cy="5062924"/>
          </a:xfrm>
          <a:prstGeom prst="rect">
            <a:avLst/>
          </a:prstGeom>
          <a:noFill/>
        </p:spPr>
        <p:txBody>
          <a:bodyPr wrap="square" rtlCol="0">
            <a:spAutoFit/>
          </a:bodyPr>
          <a:lstStyle/>
          <a:p>
            <a:pPr>
              <a:spcAft>
                <a:spcPts val="600"/>
              </a:spcAft>
            </a:pPr>
            <a:endParaRPr lang="hu-HU" sz="2400" dirty="0">
              <a:latin typeface="Arial" panose="020B0604020202020204" pitchFamily="34" charset="0"/>
              <a:cs typeface="Arial" panose="020B0604020202020204" pitchFamily="34" charset="0"/>
            </a:endParaRPr>
          </a:p>
          <a:p>
            <a:pPr marL="514350" indent="-514350">
              <a:spcAft>
                <a:spcPts val="600"/>
              </a:spcAft>
              <a:buAutoNum type="arabicPeriod" startAt="7"/>
            </a:pPr>
            <a:r>
              <a:rPr lang="hu-HU" sz="2400" b="0" dirty="0">
                <a:solidFill>
                  <a:schemeClr val="bg1"/>
                </a:solidFill>
                <a:latin typeface="Arial" panose="020B0604020202020204" pitchFamily="34" charset="0"/>
                <a:cs typeface="Arial" pitchFamily="34" charset="0"/>
              </a:rPr>
              <a:t>Főzzük és süssük meg </a:t>
            </a:r>
            <a:r>
              <a:rPr lang="hu-HU" sz="2400" b="0">
                <a:solidFill>
                  <a:schemeClr val="bg1"/>
                </a:solidFill>
                <a:latin typeface="Arial" panose="020B0604020202020204" pitchFamily="34" charset="0"/>
                <a:cs typeface="Arial" pitchFamily="34" charset="0"/>
              </a:rPr>
              <a:t>az </a:t>
            </a:r>
            <a:r>
              <a:rPr lang="hu-HU" sz="2400" b="0" smtClean="0">
                <a:solidFill>
                  <a:schemeClr val="bg1"/>
                </a:solidFill>
                <a:latin typeface="Arial" panose="020B0604020202020204" pitchFamily="34" charset="0"/>
                <a:cs typeface="Arial" pitchFamily="34" charset="0"/>
              </a:rPr>
              <a:t>ételt</a:t>
            </a:r>
            <a:r>
              <a:rPr lang="hu-HU" sz="2400" b="0" dirty="0">
                <a:solidFill>
                  <a:schemeClr val="bg1"/>
                </a:solidFill>
                <a:latin typeface="Arial" panose="020B0604020202020204" pitchFamily="34" charset="0"/>
                <a:cs typeface="Arial" pitchFamily="34" charset="0"/>
              </a:rPr>
              <a:t>, hogy elpusztítsuk </a:t>
            </a:r>
            <a:r>
              <a:rPr lang="hu-HU" sz="2400" b="0">
                <a:solidFill>
                  <a:schemeClr val="bg1"/>
                </a:solidFill>
                <a:latin typeface="Arial" panose="020B0604020202020204" pitchFamily="34" charset="0"/>
                <a:cs typeface="Arial" pitchFamily="34" charset="0"/>
              </a:rPr>
              <a:t>a </a:t>
            </a:r>
            <a:r>
              <a:rPr lang="hu-HU" sz="2400" b="0" smtClean="0">
                <a:solidFill>
                  <a:schemeClr val="bg1"/>
                </a:solidFill>
                <a:latin typeface="Arial" panose="020B0604020202020204" pitchFamily="34" charset="0"/>
                <a:cs typeface="Arial" pitchFamily="34" charset="0"/>
              </a:rPr>
              <a:t>mikrobákat</a:t>
            </a:r>
            <a:r>
              <a:rPr lang="hu-HU" sz="2400" b="0">
                <a:solidFill>
                  <a:schemeClr val="bg1"/>
                </a:solidFill>
                <a:latin typeface="Arial" panose="020B0604020202020204" pitchFamily="34" charset="0"/>
                <a:cs typeface="Arial" pitchFamily="34" charset="0"/>
              </a:rPr>
              <a:t>. </a:t>
            </a:r>
            <a:r>
              <a:rPr lang="hu-HU" sz="2400" b="0" smtClean="0">
                <a:solidFill>
                  <a:schemeClr val="bg1"/>
                </a:solidFill>
                <a:latin typeface="Arial" panose="020B0604020202020204" pitchFamily="34" charset="0"/>
                <a:cs typeface="Arial" pitchFamily="34" charset="0"/>
              </a:rPr>
              <a:t> </a:t>
            </a:r>
            <a:br>
              <a:rPr lang="hu-HU" sz="2400" b="0" smtClean="0">
                <a:solidFill>
                  <a:schemeClr val="bg1"/>
                </a:solidFill>
                <a:latin typeface="Arial" panose="020B0604020202020204" pitchFamily="34" charset="0"/>
                <a:cs typeface="Arial" pitchFamily="34" charset="0"/>
              </a:rPr>
            </a:br>
            <a:r>
              <a:rPr lang="hu-HU" sz="2400" b="0" smtClean="0">
                <a:solidFill>
                  <a:schemeClr val="bg1"/>
                </a:solidFill>
                <a:latin typeface="Arial" panose="020B0604020202020204" pitchFamily="34" charset="0"/>
                <a:cs typeface="Arial" pitchFamily="34" charset="0"/>
              </a:rPr>
              <a:t>A mikróbák forrón elpusztulnak.</a:t>
            </a:r>
            <a:endParaRPr lang="hu-HU" sz="2400" dirty="0">
              <a:latin typeface="Arial" panose="020B0604020202020204" pitchFamily="34" charset="0"/>
              <a:cs typeface="Arial" panose="020B0604020202020204" pitchFamily="34" charset="0"/>
            </a:endParaRPr>
          </a:p>
          <a:p>
            <a:pPr marL="514350" indent="-514350">
              <a:spcAft>
                <a:spcPts val="600"/>
              </a:spcAft>
              <a:buAutoNum type="arabicPeriod" startAt="7"/>
            </a:pPr>
            <a:r>
              <a:rPr lang="hu-HU" sz="2400" b="0">
                <a:solidFill>
                  <a:schemeClr val="bg1"/>
                </a:solidFill>
                <a:latin typeface="Arial" panose="020B0604020202020204" pitchFamily="34" charset="0"/>
                <a:cs typeface="Arial" pitchFamily="34" charset="0"/>
              </a:rPr>
              <a:t>Az </a:t>
            </a:r>
            <a:r>
              <a:rPr lang="hu-HU" sz="2400" b="0" smtClean="0">
                <a:solidFill>
                  <a:schemeClr val="bg1"/>
                </a:solidFill>
                <a:latin typeface="Arial" panose="020B0604020202020204" pitchFamily="34" charset="0"/>
                <a:cs typeface="Arial" pitchFamily="34" charset="0"/>
              </a:rPr>
              <a:t>étel </a:t>
            </a:r>
            <a:r>
              <a:rPr lang="hu-HU" sz="2400" b="0">
                <a:solidFill>
                  <a:schemeClr val="bg1"/>
                </a:solidFill>
                <a:latin typeface="Arial" panose="020B0604020202020204" pitchFamily="34" charset="0"/>
                <a:cs typeface="Arial" pitchFamily="34" charset="0"/>
              </a:rPr>
              <a:t>kiszárítva </a:t>
            </a:r>
            <a:r>
              <a:rPr lang="hu-HU" sz="2400" b="0" smtClean="0">
                <a:solidFill>
                  <a:schemeClr val="bg1"/>
                </a:solidFill>
                <a:latin typeface="Arial" panose="020B0604020202020204" pitchFamily="34" charset="0"/>
                <a:cs typeface="Arial" pitchFamily="34" charset="0"/>
              </a:rPr>
              <a:t>hosszú ideig eltartható. Ha nincs víz, a mikróbák nem képesek szaporodni.</a:t>
            </a:r>
          </a:p>
          <a:p>
            <a:pPr marL="514350" indent="-514350">
              <a:spcAft>
                <a:spcPts val="600"/>
              </a:spcAft>
              <a:buAutoNum type="arabicPeriod" startAt="7"/>
            </a:pPr>
            <a:r>
              <a:rPr lang="hu-HU" sz="2400" b="0" smtClean="0">
                <a:solidFill>
                  <a:schemeClr val="bg1"/>
                </a:solidFill>
                <a:latin typeface="Arial" panose="020B0604020202020204" pitchFamily="34" charset="0"/>
                <a:cs typeface="Arial" pitchFamily="34" charset="0"/>
              </a:rPr>
              <a:t>Az ételt mélyhűtve hosszú ideig tárolható! </a:t>
            </a:r>
            <a:r>
              <a:rPr lang="hu-HU" sz="2400" b="0" dirty="0">
                <a:solidFill>
                  <a:schemeClr val="bg1"/>
                </a:solidFill>
                <a:latin typeface="Arial" panose="020B0604020202020204" pitchFamily="34" charset="0"/>
                <a:cs typeface="Arial" pitchFamily="34" charset="0"/>
              </a:rPr>
              <a:t>Hidegben nem szaporodnak a mikrobák.</a:t>
            </a:r>
            <a:endParaRPr lang="hu-HU" sz="2400" dirty="0">
              <a:latin typeface="Arial" panose="020B0604020202020204" pitchFamily="34" charset="0"/>
              <a:cs typeface="Arial" panose="020B0604020202020204" pitchFamily="34" charset="0"/>
            </a:endParaRPr>
          </a:p>
          <a:p>
            <a:pPr marL="514350" indent="-514350">
              <a:spcAft>
                <a:spcPts val="600"/>
              </a:spcAft>
              <a:buAutoNum type="arabicPeriod" startAt="7"/>
            </a:pPr>
            <a:r>
              <a:rPr lang="hu-HU" sz="2400" b="0" dirty="0">
                <a:solidFill>
                  <a:schemeClr val="bg1"/>
                </a:solidFill>
                <a:latin typeface="Arial" panose="020B0604020202020204" pitchFamily="34" charset="0"/>
                <a:cs typeface="Arial" pitchFamily="34" charset="0"/>
              </a:rPr>
              <a:t>Használjunk a takarításhoz fertőtlenítőszereket! Ezek megölik a mikrobákat.</a:t>
            </a:r>
          </a:p>
          <a:p>
            <a:pPr marL="514350" indent="-514350">
              <a:spcAft>
                <a:spcPts val="600"/>
              </a:spcAft>
              <a:buAutoNum type="arabicPeriod" startAt="7"/>
            </a:pPr>
            <a:r>
              <a:rPr lang="hu-HU" sz="2400" b="0" dirty="0">
                <a:solidFill>
                  <a:schemeClr val="bg1"/>
                </a:solidFill>
                <a:latin typeface="Arial" panose="020B0604020202020204" pitchFamily="34" charset="0"/>
                <a:cs typeface="Arial" pitchFamily="34" charset="0"/>
              </a:rPr>
              <a:t>Használjunk az étel tárolásához tartósítószereket! </a:t>
            </a:r>
            <a:r>
              <a:rPr lang="hu-HU" sz="2400" b="0">
                <a:solidFill>
                  <a:schemeClr val="bg1"/>
                </a:solidFill>
                <a:latin typeface="Arial" panose="020B0604020202020204" pitchFamily="34" charset="0"/>
                <a:cs typeface="Arial" pitchFamily="34" charset="0"/>
              </a:rPr>
              <a:t>Ezek </a:t>
            </a:r>
            <a:r>
              <a:rPr lang="hu-HU" sz="2400" b="0" smtClean="0">
                <a:solidFill>
                  <a:schemeClr val="bg1"/>
                </a:solidFill>
                <a:latin typeface="Arial" panose="020B0604020202020204" pitchFamily="34" charset="0"/>
                <a:cs typeface="Arial" pitchFamily="34" charset="0"/>
              </a:rPr>
              <a:t>gátolják vagy megölik </a:t>
            </a:r>
            <a:r>
              <a:rPr lang="hu-HU" sz="2400" b="0" dirty="0">
                <a:solidFill>
                  <a:schemeClr val="bg1"/>
                </a:solidFill>
                <a:latin typeface="Arial" panose="020B0604020202020204" pitchFamily="34" charset="0"/>
                <a:cs typeface="Arial" pitchFamily="34" charset="0"/>
              </a:rPr>
              <a:t>a mikrobákat.</a:t>
            </a:r>
            <a:endParaRPr lang="hu-HU" sz="2400" dirty="0">
              <a:latin typeface="Arial" panose="020B0604020202020204" pitchFamily="34" charset="0"/>
              <a:cs typeface="Arial" panose="020B0604020202020204" pitchFamily="34" charset="0"/>
            </a:endParaRPr>
          </a:p>
          <a:p>
            <a:pPr marL="514350" indent="-514350">
              <a:spcAft>
                <a:spcPts val="600"/>
              </a:spcAft>
              <a:buAutoNum type="arabicPeriod" startAt="7"/>
            </a:pPr>
            <a:r>
              <a:rPr lang="hu-HU" sz="2400" b="0" dirty="0">
                <a:solidFill>
                  <a:schemeClr val="bg1"/>
                </a:solidFill>
                <a:latin typeface="Arial" panose="020B0604020202020204" pitchFamily="34" charset="0"/>
                <a:cs typeface="Arial" pitchFamily="34" charset="0"/>
              </a:rPr>
              <a:t>Az ételt zárt edényben tároljuk, takarjuk le.</a:t>
            </a:r>
          </a:p>
          <a:p>
            <a:pPr marL="514350" indent="-514350">
              <a:spcAft>
                <a:spcPts val="600"/>
              </a:spcAft>
              <a:buAutoNum type="arabicPeriod" startAt="7"/>
            </a:pPr>
            <a:r>
              <a:rPr lang="hu-HU" sz="2400" b="0" dirty="0">
                <a:solidFill>
                  <a:schemeClr val="bg1"/>
                </a:solidFill>
                <a:latin typeface="Arial" panose="020B0604020202020204" pitchFamily="34" charset="0"/>
                <a:cs typeface="Arial" pitchFamily="34" charset="0"/>
              </a:rPr>
              <a:t>Rendszeresen végezzünk rovarirtást és rágcsálóirtást a konyhában.</a:t>
            </a:r>
            <a:endParaRPr lang="hu-HU" sz="2400" dirty="0">
              <a:latin typeface="Arial" panose="020B0604020202020204" pitchFamily="34" charset="0"/>
              <a:cs typeface="Arial" panose="020B0604020202020204" pitchFamily="34" charset="0"/>
            </a:endParaRPr>
          </a:p>
        </p:txBody>
      </p:sp>
      <p:pic>
        <p:nvPicPr>
          <p:cNvPr id="5" name="Kép 4" descr="A képen rajz látható&#10;&#10;Automatikusan generált leírás">
            <a:extLst>
              <a:ext uri="{FF2B5EF4-FFF2-40B4-BE49-F238E27FC236}">
                <a16:creationId xmlns:a16="http://schemas.microsoft.com/office/drawing/2014/main" xmlns="" id="{724DD521-15A2-4356-A11D-945978E0AE61}"/>
              </a:ext>
            </a:extLst>
          </p:cNvPr>
          <p:cNvPicPr>
            <a:picLocks noChangeAspect="1"/>
          </p:cNvPicPr>
          <p:nvPr/>
        </p:nvPicPr>
        <p:blipFill>
          <a:blip r:embed="rId3"/>
          <a:stretch>
            <a:fillRect/>
          </a:stretch>
        </p:blipFill>
        <p:spPr>
          <a:xfrm>
            <a:off x="10611985" y="163776"/>
            <a:ext cx="1415892" cy="1328140"/>
          </a:xfrm>
          <a:prstGeom prst="rect">
            <a:avLst/>
          </a:prstGeom>
        </p:spPr>
      </p:pic>
    </p:spTree>
    <p:extLst>
      <p:ext uri="{BB962C8B-B14F-4D97-AF65-F5344CB8AC3E}">
        <p14:creationId xmlns:p14="http://schemas.microsoft.com/office/powerpoint/2010/main" xmlns="" val="23279289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Kép 4"/>
          <p:cNvPicPr/>
          <p:nvPr/>
        </p:nvPicPr>
        <p:blipFill>
          <a:blip r:embed="rId3" cstate="print"/>
          <a:srcRect/>
          <a:stretch>
            <a:fillRect/>
          </a:stretch>
        </p:blipFill>
        <p:spPr bwMode="auto">
          <a:xfrm>
            <a:off x="3748783" y="272956"/>
            <a:ext cx="8647754" cy="6585044"/>
          </a:xfrm>
          <a:prstGeom prst="rect">
            <a:avLst/>
          </a:prstGeom>
          <a:noFill/>
        </p:spPr>
      </p:pic>
      <p:sp>
        <p:nvSpPr>
          <p:cNvPr id="6" name="Téglalap 5"/>
          <p:cNvSpPr/>
          <p:nvPr/>
        </p:nvSpPr>
        <p:spPr>
          <a:xfrm>
            <a:off x="164123" y="291912"/>
            <a:ext cx="4435560" cy="2123658"/>
          </a:xfrm>
          <a:prstGeom prst="rect">
            <a:avLst/>
          </a:prstGeom>
        </p:spPr>
        <p:txBody>
          <a:bodyPr wrap="square">
            <a:spAutoFit/>
          </a:bodyPr>
          <a:lstStyle/>
          <a:p>
            <a:pPr marL="0" lvl="2"/>
            <a:r>
              <a:rPr lang="hu-HU" sz="3600" b="1" dirty="0">
                <a:solidFill>
                  <a:schemeClr val="bg2"/>
                </a:solidFill>
                <a:latin typeface="Arial" panose="020B0604020202020204" pitchFamily="34" charset="0"/>
                <a:ea typeface="+mj-ea"/>
                <a:cs typeface="Arial" panose="020B0604020202020204" pitchFamily="34" charset="0"/>
              </a:rPr>
              <a:t>A fertőzött étel káros </a:t>
            </a:r>
            <a:r>
              <a:rPr lang="hu-HU" sz="3600" b="1">
                <a:solidFill>
                  <a:schemeClr val="bg2"/>
                </a:solidFill>
                <a:latin typeface="Arial" panose="020B0604020202020204" pitchFamily="34" charset="0"/>
                <a:ea typeface="+mj-ea"/>
                <a:cs typeface="Arial" panose="020B0604020202020204" pitchFamily="34" charset="0"/>
              </a:rPr>
              <a:t>hatása </a:t>
            </a:r>
            <a:r>
              <a:rPr lang="hu-HU" sz="3600" b="1" smtClean="0">
                <a:solidFill>
                  <a:schemeClr val="bg2"/>
                </a:solidFill>
                <a:latin typeface="Arial" panose="020B0604020202020204" pitchFamily="34" charset="0"/>
                <a:ea typeface="+mj-ea"/>
                <a:cs typeface="Arial" panose="020B0604020202020204" pitchFamily="34" charset="0"/>
              </a:rPr>
              <a:t/>
            </a:r>
            <a:br>
              <a:rPr lang="hu-HU" sz="3600" b="1" smtClean="0">
                <a:solidFill>
                  <a:schemeClr val="bg2"/>
                </a:solidFill>
                <a:latin typeface="Arial" panose="020B0604020202020204" pitchFamily="34" charset="0"/>
                <a:ea typeface="+mj-ea"/>
                <a:cs typeface="Arial" panose="020B0604020202020204" pitchFamily="34" charset="0"/>
              </a:rPr>
            </a:br>
            <a:r>
              <a:rPr lang="hu-HU" sz="3600" b="1" smtClean="0">
                <a:solidFill>
                  <a:schemeClr val="bg2"/>
                </a:solidFill>
                <a:latin typeface="Arial" panose="020B0604020202020204" pitchFamily="34" charset="0"/>
                <a:ea typeface="+mj-ea"/>
                <a:cs typeface="Arial" panose="020B0604020202020204" pitchFamily="34" charset="0"/>
              </a:rPr>
              <a:t>az </a:t>
            </a:r>
            <a:r>
              <a:rPr lang="hu-HU" sz="3600" b="1" dirty="0">
                <a:solidFill>
                  <a:schemeClr val="bg2"/>
                </a:solidFill>
                <a:latin typeface="Arial" panose="020B0604020202020204" pitchFamily="34" charset="0"/>
                <a:ea typeface="+mj-ea"/>
                <a:cs typeface="Arial" panose="020B0604020202020204" pitchFamily="34" charset="0"/>
              </a:rPr>
              <a:t>emberre</a:t>
            </a:r>
          </a:p>
          <a:p>
            <a:pPr marL="0" lvl="2"/>
            <a:endParaRPr lang="hu-HU" sz="2400" dirty="0">
              <a:solidFill>
                <a:schemeClr val="bg1"/>
              </a:solidFill>
            </a:endParaRPr>
          </a:p>
        </p:txBody>
      </p:sp>
      <p:sp>
        <p:nvSpPr>
          <p:cNvPr id="8" name="Téglalap 7"/>
          <p:cNvSpPr/>
          <p:nvPr/>
        </p:nvSpPr>
        <p:spPr>
          <a:xfrm>
            <a:off x="9042212" y="6243618"/>
            <a:ext cx="3562067" cy="400110"/>
          </a:xfrm>
          <a:prstGeom prst="rect">
            <a:avLst/>
          </a:prstGeom>
        </p:spPr>
        <p:txBody>
          <a:bodyPr wrap="square">
            <a:spAutoFit/>
          </a:bodyPr>
          <a:lstStyle/>
          <a:p>
            <a:r>
              <a:rPr lang="hu-HU" sz="2000" b="1" dirty="0">
                <a:solidFill>
                  <a:schemeClr val="bg2"/>
                </a:solidFill>
                <a:latin typeface="Arial" pitchFamily="34" charset="0"/>
                <a:cs typeface="Arial" pitchFamily="34" charset="0"/>
              </a:rPr>
              <a:t>A fertőzés folyamata</a:t>
            </a:r>
          </a:p>
        </p:txBody>
      </p:sp>
      <p:sp>
        <p:nvSpPr>
          <p:cNvPr id="9" name="Tartalom helye 6">
            <a:extLst>
              <a:ext uri="{FF2B5EF4-FFF2-40B4-BE49-F238E27FC236}">
                <a16:creationId xmlns:a16="http://schemas.microsoft.com/office/drawing/2014/main" xmlns="" id="{CB112279-DFD8-475B-8B99-479DD21B18AD}"/>
              </a:ext>
            </a:extLst>
          </p:cNvPr>
          <p:cNvSpPr>
            <a:spLocks noGrp="1"/>
          </p:cNvSpPr>
          <p:nvPr>
            <p:ph idx="1"/>
          </p:nvPr>
        </p:nvSpPr>
        <p:spPr>
          <a:xfrm>
            <a:off x="279211" y="2571004"/>
            <a:ext cx="4232631" cy="3612798"/>
          </a:xfrm>
        </p:spPr>
        <p:txBody>
          <a:bodyPr>
            <a:normAutofit fontScale="92500"/>
          </a:bodyPr>
          <a:lstStyle/>
          <a:p>
            <a:r>
              <a:rPr lang="hu-HU" sz="2800" dirty="0">
                <a:solidFill>
                  <a:schemeClr val="bg1"/>
                </a:solidFill>
                <a:latin typeface="Arial" pitchFamily="34" charset="0"/>
                <a:cs typeface="Arial" pitchFamily="34" charset="0"/>
              </a:rPr>
              <a:t>A fertőzött, beteg ember megfertőzi az ételt</a:t>
            </a:r>
          </a:p>
          <a:p>
            <a:r>
              <a:rPr lang="hu-HU" sz="2800" dirty="0">
                <a:solidFill>
                  <a:schemeClr val="bg1"/>
                </a:solidFill>
                <a:latin typeface="Arial" pitchFamily="34" charset="0"/>
                <a:cs typeface="Arial" pitchFamily="34" charset="0"/>
              </a:rPr>
              <a:t>A fertőzött étel megfertőzi a többi embert is</a:t>
            </a:r>
          </a:p>
          <a:p>
            <a:r>
              <a:rPr lang="hu-HU" sz="2800" dirty="0">
                <a:solidFill>
                  <a:schemeClr val="bg1"/>
                </a:solidFill>
                <a:latin typeface="Arial" pitchFamily="34" charset="0"/>
                <a:cs typeface="Arial" pitchFamily="34" charset="0"/>
              </a:rPr>
              <a:t>A fertőzés tünetei: hasfájás, hasmenés, hányás, kiszáradás</a:t>
            </a:r>
          </a:p>
          <a:p>
            <a:endParaRPr lang="hu-HU"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154956" y="2861733"/>
            <a:ext cx="9049615" cy="1915647"/>
          </a:xfrm>
        </p:spPr>
        <p:txBody>
          <a:bodyPr/>
          <a:lstStyle/>
          <a:p>
            <a:r>
              <a:rPr lang="hu-HU" b="1" dirty="0">
                <a:solidFill>
                  <a:schemeClr val="bg1"/>
                </a:solidFill>
                <a:latin typeface="Arial" panose="020B0604020202020204" pitchFamily="34" charset="0"/>
                <a:cs typeface="Arial" panose="020B0604020202020204" pitchFamily="34" charset="0"/>
              </a:rPr>
              <a:t>3. Megelőzés és védekezés a vendéglátásban</a:t>
            </a:r>
          </a:p>
        </p:txBody>
      </p:sp>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204571" y="93617"/>
            <a:ext cx="1823306" cy="1710304"/>
          </a:xfrm>
          <a:prstGeom prst="rect">
            <a:avLst/>
          </a:prstGeom>
        </p:spPr>
      </p:pic>
      <p:sp>
        <p:nvSpPr>
          <p:cNvPr id="5" name="Szövegdoboz 4">
            <a:extLst>
              <a:ext uri="{FF2B5EF4-FFF2-40B4-BE49-F238E27FC236}">
                <a16:creationId xmlns:a16="http://schemas.microsoft.com/office/drawing/2014/main" xmlns="" id="{2FA643D7-0A13-417D-9D9F-5089AB3A67A3}"/>
              </a:ext>
            </a:extLst>
          </p:cNvPr>
          <p:cNvSpPr txBox="1"/>
          <p:nvPr/>
        </p:nvSpPr>
        <p:spPr>
          <a:xfrm>
            <a:off x="1154955" y="4859023"/>
            <a:ext cx="9171073" cy="461665"/>
          </a:xfrm>
          <a:prstGeom prst="rect">
            <a:avLst/>
          </a:prstGeom>
          <a:noFill/>
        </p:spPr>
        <p:txBody>
          <a:bodyPr wrap="square" rtlCol="0">
            <a:spAutoFit/>
          </a:bodyPr>
          <a:lstStyle/>
          <a:p>
            <a:r>
              <a:rPr lang="hu-HU" sz="2400" b="1" dirty="0">
                <a:solidFill>
                  <a:schemeClr val="bg2"/>
                </a:solidFill>
                <a:latin typeface="Arial" panose="020B0604020202020204" pitchFamily="34" charset="0"/>
                <a:cs typeface="Arial" panose="020B0604020202020204" pitchFamily="34" charset="0"/>
              </a:rPr>
              <a:t>A megelőzés és a védekezés legismertebb szabályai</a:t>
            </a:r>
          </a:p>
        </p:txBody>
      </p:sp>
    </p:spTree>
    <p:extLst>
      <p:ext uri="{BB962C8B-B14F-4D97-AF65-F5344CB8AC3E}">
        <p14:creationId xmlns:p14="http://schemas.microsoft.com/office/powerpoint/2010/main" xmlns="" val="12567332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984255" y="898476"/>
            <a:ext cx="11031940" cy="5959524"/>
          </a:xfrm>
        </p:spPr>
        <p:txBody>
          <a:bodyPr>
            <a:noAutofit/>
          </a:bodyPr>
          <a:lstStyle/>
          <a:p>
            <a:r>
              <a:rPr lang="hu-HU" sz="2200" dirty="0">
                <a:solidFill>
                  <a:schemeClr val="bg1"/>
                </a:solidFill>
                <a:latin typeface="Arial" pitchFamily="34" charset="0"/>
                <a:cs typeface="Arial" pitchFamily="34" charset="0"/>
              </a:rPr>
              <a:t>A veszély </a:t>
            </a:r>
            <a:r>
              <a:rPr lang="hu-HU" sz="2200">
                <a:solidFill>
                  <a:schemeClr val="bg1"/>
                </a:solidFill>
                <a:latin typeface="Arial" pitchFamily="34" charset="0"/>
                <a:cs typeface="Arial" pitchFamily="34" charset="0"/>
              </a:rPr>
              <a:t>és </a:t>
            </a:r>
            <a:r>
              <a:rPr lang="hu-HU" sz="2200" smtClean="0">
                <a:solidFill>
                  <a:schemeClr val="bg1"/>
                </a:solidFill>
                <a:latin typeface="Arial" pitchFamily="34" charset="0"/>
                <a:cs typeface="Arial" pitchFamily="34" charset="0"/>
              </a:rPr>
              <a:t>a kockázat </a:t>
            </a:r>
            <a:r>
              <a:rPr lang="hu-HU" sz="2200" dirty="0">
                <a:solidFill>
                  <a:schemeClr val="bg1"/>
                </a:solidFill>
                <a:latin typeface="Arial" pitchFamily="34" charset="0"/>
                <a:cs typeface="Arial" pitchFamily="34" charset="0"/>
              </a:rPr>
              <a:t>nem ugyanazt jelenti.</a:t>
            </a:r>
          </a:p>
          <a:p>
            <a:r>
              <a:rPr lang="hu-HU" sz="2200" dirty="0">
                <a:solidFill>
                  <a:schemeClr val="bg1"/>
                </a:solidFill>
                <a:latin typeface="Arial" pitchFamily="34" charset="0"/>
                <a:cs typeface="Arial" pitchFamily="34" charset="0"/>
              </a:rPr>
              <a:t>A </a:t>
            </a:r>
            <a:r>
              <a:rPr lang="hu-HU" sz="2200">
                <a:solidFill>
                  <a:schemeClr val="bg1"/>
                </a:solidFill>
                <a:latin typeface="Arial" pitchFamily="34" charset="0"/>
                <a:cs typeface="Arial" pitchFamily="34" charset="0"/>
              </a:rPr>
              <a:t>veszély </a:t>
            </a:r>
            <a:r>
              <a:rPr lang="hu-HU" sz="2200" smtClean="0">
                <a:solidFill>
                  <a:schemeClr val="bg1"/>
                </a:solidFill>
                <a:latin typeface="Arial" pitchFamily="34" charset="0"/>
                <a:cs typeface="Arial" pitchFamily="34" charset="0"/>
              </a:rPr>
              <a:t>mindig és mindenhol jelen van, veszélyes anyagok, veszélyes élőlények formájában. A veszélyes anyagok bármelyik konyhában egyformán veszélyesek. </a:t>
            </a:r>
            <a:endParaRPr lang="hu-HU" sz="2200" dirty="0">
              <a:solidFill>
                <a:schemeClr val="bg1"/>
              </a:solidFill>
              <a:latin typeface="Arial" pitchFamily="34" charset="0"/>
              <a:cs typeface="Arial" pitchFamily="34" charset="0"/>
            </a:endParaRPr>
          </a:p>
          <a:p>
            <a:r>
              <a:rPr lang="hu-HU" sz="2200" dirty="0">
                <a:solidFill>
                  <a:schemeClr val="bg1"/>
                </a:solidFill>
                <a:latin typeface="Arial" pitchFamily="34" charset="0"/>
                <a:cs typeface="Arial" pitchFamily="34" charset="0"/>
              </a:rPr>
              <a:t>A </a:t>
            </a:r>
            <a:r>
              <a:rPr lang="hu-HU" sz="2200">
                <a:solidFill>
                  <a:schemeClr val="bg1"/>
                </a:solidFill>
                <a:latin typeface="Arial" pitchFamily="34" charset="0"/>
                <a:cs typeface="Arial" pitchFamily="34" charset="0"/>
              </a:rPr>
              <a:t>kockázat </a:t>
            </a:r>
            <a:r>
              <a:rPr lang="hu-HU" sz="2200" smtClean="0">
                <a:solidFill>
                  <a:schemeClr val="bg1"/>
                </a:solidFill>
                <a:latin typeface="Arial" pitchFamily="34" charset="0"/>
                <a:cs typeface="Arial" pitchFamily="34" charset="0"/>
              </a:rPr>
              <a:t>annak valószínűsége, hogy a veszélyes anyag vagy élőlény okoz-e kárt az ételben, az étel fogyasztó emberben. </a:t>
            </a:r>
            <a:br>
              <a:rPr lang="hu-HU" sz="2200" smtClean="0">
                <a:solidFill>
                  <a:schemeClr val="bg1"/>
                </a:solidFill>
                <a:latin typeface="Arial" pitchFamily="34" charset="0"/>
                <a:cs typeface="Arial" pitchFamily="34" charset="0"/>
              </a:rPr>
            </a:br>
            <a:r>
              <a:rPr lang="hu-HU" sz="2200" smtClean="0">
                <a:solidFill>
                  <a:schemeClr val="bg1"/>
                </a:solidFill>
                <a:latin typeface="Arial" pitchFamily="34" charset="0"/>
                <a:cs typeface="Arial" pitchFamily="34" charset="0"/>
              </a:rPr>
              <a:t>Ennek mértéke </a:t>
            </a:r>
            <a:r>
              <a:rPr lang="hu-HU" sz="2200" dirty="0">
                <a:solidFill>
                  <a:schemeClr val="bg1"/>
                </a:solidFill>
                <a:latin typeface="Arial" pitchFamily="34" charset="0"/>
                <a:cs typeface="Arial" pitchFamily="34" charset="0"/>
              </a:rPr>
              <a:t>a </a:t>
            </a:r>
            <a:r>
              <a:rPr lang="hu-HU" sz="2200" b="1" dirty="0">
                <a:solidFill>
                  <a:schemeClr val="bg2"/>
                </a:solidFill>
                <a:latin typeface="Arial" pitchFamily="34" charset="0"/>
                <a:cs typeface="Arial" pitchFamily="34" charset="0"/>
              </a:rPr>
              <a:t>konyha és a dolgozók munkáján </a:t>
            </a:r>
            <a:r>
              <a:rPr lang="hu-HU" sz="2200" b="1">
                <a:solidFill>
                  <a:schemeClr val="bg2"/>
                </a:solidFill>
                <a:latin typeface="Arial" pitchFamily="34" charset="0"/>
                <a:cs typeface="Arial" pitchFamily="34" charset="0"/>
              </a:rPr>
              <a:t>múlik</a:t>
            </a:r>
            <a:r>
              <a:rPr lang="hu-HU" sz="2200" smtClean="0">
                <a:solidFill>
                  <a:schemeClr val="bg1"/>
                </a:solidFill>
                <a:latin typeface="Arial" pitchFamily="34" charset="0"/>
                <a:cs typeface="Arial" pitchFamily="34" charset="0"/>
              </a:rPr>
              <a:t>.</a:t>
            </a:r>
          </a:p>
          <a:p>
            <a:pPr>
              <a:buNone/>
            </a:pPr>
            <a:r>
              <a:rPr lang="hu-HU" sz="2200" smtClean="0">
                <a:solidFill>
                  <a:schemeClr val="bg1"/>
                </a:solidFill>
                <a:latin typeface="Arial" pitchFamily="34" charset="0"/>
                <a:cs typeface="Arial" pitchFamily="34" charset="0"/>
              </a:rPr>
              <a:t>				Például </a:t>
            </a:r>
            <a:r>
              <a:rPr lang="hu-HU" sz="2200" dirty="0">
                <a:solidFill>
                  <a:schemeClr val="bg1"/>
                </a:solidFill>
                <a:latin typeface="Arial" pitchFamily="34" charset="0"/>
                <a:cs typeface="Arial" pitchFamily="34" charset="0"/>
              </a:rPr>
              <a:t>a könnyen </a:t>
            </a:r>
            <a:r>
              <a:rPr lang="hu-HU" sz="2200">
                <a:solidFill>
                  <a:schemeClr val="bg1"/>
                </a:solidFill>
                <a:latin typeface="Arial" pitchFamily="34" charset="0"/>
                <a:cs typeface="Arial" pitchFamily="34" charset="0"/>
              </a:rPr>
              <a:t>megromló </a:t>
            </a:r>
            <a:r>
              <a:rPr lang="hu-HU" sz="2200" smtClean="0">
                <a:solidFill>
                  <a:schemeClr val="bg1"/>
                </a:solidFill>
                <a:latin typeface="Arial" pitchFamily="34" charset="0"/>
                <a:cs typeface="Arial" pitchFamily="34" charset="0"/>
              </a:rPr>
              <a:t>hús </a:t>
            </a:r>
            <a:r>
              <a:rPr lang="hu-HU" sz="2200" dirty="0">
                <a:solidFill>
                  <a:schemeClr val="bg1"/>
                </a:solidFill>
                <a:latin typeface="Arial" pitchFamily="34" charset="0"/>
                <a:cs typeface="Arial" pitchFamily="34" charset="0"/>
              </a:rPr>
              <a:t>feldolgozása:</a:t>
            </a:r>
          </a:p>
          <a:p>
            <a:pPr marL="914400" lvl="1" indent="-457200">
              <a:buNone/>
            </a:pPr>
            <a:r>
              <a:rPr lang="hu-HU" sz="2200" dirty="0">
                <a:solidFill>
                  <a:schemeClr val="bg1"/>
                </a:solidFill>
                <a:latin typeface="Arial" pitchFamily="34" charset="0"/>
                <a:cs typeface="Arial" pitchFamily="34" charset="0"/>
              </a:rPr>
              <a:t>		1. 	Rendetlen konyhában, rossz hűtőszekrényben tárolt 				húsból, piszkos kezű dolgozók által </a:t>
            </a:r>
            <a:r>
              <a:rPr lang="hu-HU" sz="2200">
                <a:solidFill>
                  <a:schemeClr val="bg1"/>
                </a:solidFill>
                <a:latin typeface="Arial" pitchFamily="34" charset="0"/>
                <a:cs typeface="Arial" pitchFamily="34" charset="0"/>
              </a:rPr>
              <a:t>készített </a:t>
            </a:r>
            <a:r>
              <a:rPr lang="hu-HU" sz="2200" smtClean="0">
                <a:solidFill>
                  <a:schemeClr val="bg1"/>
                </a:solidFill>
                <a:latin typeface="Arial" pitchFamily="34" charset="0"/>
                <a:cs typeface="Arial" pitchFamily="34" charset="0"/>
              </a:rPr>
              <a:t>húsétel: </a:t>
            </a:r>
            <a:endParaRPr lang="hu-HU" sz="2200" dirty="0">
              <a:solidFill>
                <a:schemeClr val="bg1"/>
              </a:solidFill>
              <a:latin typeface="Arial" pitchFamily="34" charset="0"/>
              <a:cs typeface="Arial" pitchFamily="34" charset="0"/>
            </a:endParaRPr>
          </a:p>
          <a:p>
            <a:pPr marL="914400" lvl="1" indent="-457200">
              <a:buNone/>
            </a:pPr>
            <a:r>
              <a:rPr lang="hu-HU" sz="2200" dirty="0">
                <a:solidFill>
                  <a:schemeClr val="bg1"/>
                </a:solidFill>
                <a:latin typeface="Arial" pitchFamily="34" charset="0"/>
                <a:cs typeface="Arial" pitchFamily="34" charset="0"/>
              </a:rPr>
              <a:t>			</a:t>
            </a:r>
            <a:r>
              <a:rPr lang="hu-HU" sz="2200" b="1" dirty="0">
                <a:solidFill>
                  <a:schemeClr val="bg1"/>
                </a:solidFill>
                <a:latin typeface="Arial" pitchFamily="34" charset="0"/>
                <a:cs typeface="Arial" pitchFamily="34" charset="0"/>
              </a:rPr>
              <a:t>→</a:t>
            </a:r>
            <a:r>
              <a:rPr lang="hu-HU" sz="2200" dirty="0">
                <a:solidFill>
                  <a:schemeClr val="bg1"/>
                </a:solidFill>
                <a:latin typeface="Arial" pitchFamily="34" charset="0"/>
                <a:cs typeface="Arial" pitchFamily="34" charset="0"/>
              </a:rPr>
              <a:t> </a:t>
            </a:r>
            <a:r>
              <a:rPr lang="hu-HU" sz="2200" b="1" dirty="0">
                <a:solidFill>
                  <a:srgbClr val="FF0000"/>
                </a:solidFill>
                <a:latin typeface="Arial" pitchFamily="34" charset="0"/>
                <a:cs typeface="Arial" pitchFamily="34" charset="0"/>
              </a:rPr>
              <a:t>Nagy egészségkockázat</a:t>
            </a:r>
            <a:r>
              <a:rPr lang="hu-HU" sz="2200" b="1">
                <a:solidFill>
                  <a:srgbClr val="FF0000"/>
                </a:solidFill>
                <a:latin typeface="Arial" pitchFamily="34" charset="0"/>
                <a:cs typeface="Arial" pitchFamily="34" charset="0"/>
              </a:rPr>
              <a:t>.</a:t>
            </a:r>
            <a:r>
              <a:rPr lang="hu-HU" sz="2200">
                <a:solidFill>
                  <a:schemeClr val="bg1"/>
                </a:solidFill>
                <a:latin typeface="Arial" pitchFamily="34" charset="0"/>
                <a:cs typeface="Arial" pitchFamily="34" charset="0"/>
              </a:rPr>
              <a:t> </a:t>
            </a:r>
            <a:r>
              <a:rPr lang="hu-HU" sz="2200" smtClean="0">
                <a:solidFill>
                  <a:schemeClr val="bg1"/>
                </a:solidFill>
                <a:latin typeface="Arial" pitchFamily="34" charset="0"/>
                <a:cs typeface="Arial" pitchFamily="34" charset="0"/>
              </a:rPr>
              <a:t> Nagy valószínűséggel fertőzött </a:t>
            </a:r>
            <a:r>
              <a:rPr lang="hu-HU" sz="2200" dirty="0">
                <a:solidFill>
                  <a:schemeClr val="bg1"/>
                </a:solidFill>
                <a:latin typeface="Arial" pitchFamily="34" charset="0"/>
                <a:cs typeface="Arial" pitchFamily="34" charset="0"/>
              </a:rPr>
              <a:t>lesz </a:t>
            </a:r>
            <a:r>
              <a:rPr lang="hu-HU" sz="2200">
                <a:solidFill>
                  <a:schemeClr val="bg1"/>
                </a:solidFill>
                <a:latin typeface="Arial" pitchFamily="34" charset="0"/>
                <a:cs typeface="Arial" pitchFamily="34" charset="0"/>
              </a:rPr>
              <a:t>az </a:t>
            </a:r>
            <a:r>
              <a:rPr lang="hu-HU" sz="2200" smtClean="0">
                <a:solidFill>
                  <a:schemeClr val="bg1"/>
                </a:solidFill>
                <a:latin typeface="Arial" pitchFamily="34" charset="0"/>
                <a:cs typeface="Arial" pitchFamily="34" charset="0"/>
              </a:rPr>
              <a:t>				étel és megfertőződik a fogyasztó. </a:t>
            </a:r>
            <a:endParaRPr lang="hu-HU" sz="2200" dirty="0">
              <a:solidFill>
                <a:schemeClr val="bg1"/>
              </a:solidFill>
              <a:latin typeface="Arial" pitchFamily="34" charset="0"/>
              <a:cs typeface="Arial" pitchFamily="34" charset="0"/>
            </a:endParaRPr>
          </a:p>
          <a:p>
            <a:pPr marL="914400" lvl="1" indent="-457200">
              <a:buNone/>
            </a:pPr>
            <a:r>
              <a:rPr lang="hu-HU" sz="2200">
                <a:solidFill>
                  <a:schemeClr val="bg1"/>
                </a:solidFill>
                <a:latin typeface="Arial" pitchFamily="34" charset="0"/>
                <a:cs typeface="Arial" pitchFamily="34" charset="0"/>
              </a:rPr>
              <a:t>	</a:t>
            </a:r>
            <a:r>
              <a:rPr lang="hu-HU" sz="2200" dirty="0">
                <a:solidFill>
                  <a:schemeClr val="bg1"/>
                </a:solidFill>
                <a:latin typeface="Arial" pitchFamily="34" charset="0"/>
                <a:cs typeface="Arial" pitchFamily="34" charset="0"/>
              </a:rPr>
              <a:t>	2. 	Tiszta, rendezett, fertőtlenített konyhában, a hideg hűtőből kivett 		hússal, tiszta kézzel dolgozó szakácsok által </a:t>
            </a:r>
            <a:r>
              <a:rPr lang="hu-HU" sz="2200">
                <a:solidFill>
                  <a:schemeClr val="bg1"/>
                </a:solidFill>
                <a:latin typeface="Arial" pitchFamily="34" charset="0"/>
                <a:cs typeface="Arial" pitchFamily="34" charset="0"/>
              </a:rPr>
              <a:t>készített </a:t>
            </a:r>
            <a:r>
              <a:rPr lang="hu-HU" sz="2200" smtClean="0">
                <a:solidFill>
                  <a:schemeClr val="bg1"/>
                </a:solidFill>
                <a:latin typeface="Arial" pitchFamily="34" charset="0"/>
                <a:cs typeface="Arial" pitchFamily="34" charset="0"/>
              </a:rPr>
              <a:t>húsétel: </a:t>
            </a:r>
            <a:endParaRPr lang="hu-HU" sz="2200" dirty="0">
              <a:solidFill>
                <a:schemeClr val="bg1"/>
              </a:solidFill>
              <a:latin typeface="Arial" pitchFamily="34" charset="0"/>
              <a:cs typeface="Arial" pitchFamily="34" charset="0"/>
            </a:endParaRPr>
          </a:p>
          <a:p>
            <a:pPr marL="914400" lvl="1" indent="-457200">
              <a:buNone/>
            </a:pPr>
            <a:r>
              <a:rPr lang="hu-HU" sz="2200" dirty="0">
                <a:solidFill>
                  <a:schemeClr val="bg1"/>
                </a:solidFill>
                <a:latin typeface="Arial" pitchFamily="34" charset="0"/>
                <a:cs typeface="Arial" pitchFamily="34" charset="0"/>
              </a:rPr>
              <a:t>			</a:t>
            </a:r>
            <a:r>
              <a:rPr lang="hu-HU" sz="2200" b="1" dirty="0">
                <a:solidFill>
                  <a:schemeClr val="bg1"/>
                </a:solidFill>
                <a:latin typeface="Arial" pitchFamily="34" charset="0"/>
                <a:cs typeface="Arial" pitchFamily="34" charset="0"/>
              </a:rPr>
              <a:t>→</a:t>
            </a:r>
            <a:r>
              <a:rPr lang="hu-HU" sz="2200" dirty="0">
                <a:solidFill>
                  <a:schemeClr val="bg1"/>
                </a:solidFill>
                <a:latin typeface="Arial" pitchFamily="34" charset="0"/>
                <a:cs typeface="Arial" pitchFamily="34" charset="0"/>
              </a:rPr>
              <a:t> </a:t>
            </a:r>
            <a:r>
              <a:rPr lang="hu-HU" sz="2200" b="1" dirty="0">
                <a:solidFill>
                  <a:srgbClr val="00B050"/>
                </a:solidFill>
                <a:latin typeface="Arial" pitchFamily="34" charset="0"/>
                <a:cs typeface="Arial" pitchFamily="34" charset="0"/>
              </a:rPr>
              <a:t>Kicsi egészségkockázat. </a:t>
            </a:r>
            <a:r>
              <a:rPr lang="hu-HU" sz="2200" dirty="0">
                <a:solidFill>
                  <a:schemeClr val="bg1"/>
                </a:solidFill>
                <a:latin typeface="Arial" pitchFamily="34" charset="0"/>
                <a:cs typeface="Arial" pitchFamily="34" charset="0"/>
              </a:rPr>
              <a:t>A hús elfogyasztása biztonságos.</a:t>
            </a:r>
          </a:p>
          <a:p>
            <a:endParaRPr lang="hu-HU" sz="2200" dirty="0">
              <a:solidFill>
                <a:schemeClr val="bg1"/>
              </a:solidFill>
              <a:latin typeface="Arial" pitchFamily="34" charset="0"/>
              <a:cs typeface="Arial" pitchFamily="34" charset="0"/>
            </a:endParaRPr>
          </a:p>
          <a:p>
            <a:endParaRPr lang="hu-HU" sz="2200" dirty="0">
              <a:solidFill>
                <a:schemeClr val="bg1"/>
              </a:solidFill>
              <a:latin typeface="Arial" pitchFamily="34" charset="0"/>
              <a:cs typeface="Arial" pitchFamily="34" charset="0"/>
            </a:endParaRPr>
          </a:p>
        </p:txBody>
      </p:sp>
      <p:sp>
        <p:nvSpPr>
          <p:cNvPr id="6" name="Téglalap 5"/>
          <p:cNvSpPr/>
          <p:nvPr/>
        </p:nvSpPr>
        <p:spPr>
          <a:xfrm>
            <a:off x="282783" y="176791"/>
            <a:ext cx="7566395" cy="892552"/>
          </a:xfrm>
          <a:prstGeom prst="rect">
            <a:avLst/>
          </a:prstGeom>
        </p:spPr>
        <p:txBody>
          <a:bodyPr wrap="square">
            <a:spAutoFit/>
          </a:bodyPr>
          <a:lstStyle/>
          <a:p>
            <a:pPr marL="0" lvl="2"/>
            <a:r>
              <a:rPr lang="hu-HU" sz="3200" b="1" dirty="0">
                <a:solidFill>
                  <a:schemeClr val="bg2"/>
                </a:solidFill>
                <a:latin typeface="Arial" panose="020B0604020202020204" pitchFamily="34" charset="0"/>
                <a:ea typeface="+mj-ea"/>
                <a:cs typeface="Arial" panose="020B0604020202020204" pitchFamily="34" charset="0"/>
              </a:rPr>
              <a:t>Veszély és kockázat a vendéglátásban</a:t>
            </a:r>
          </a:p>
          <a:p>
            <a:pPr marL="0" lvl="2"/>
            <a:endParaRPr lang="hu-HU" sz="2000" dirty="0">
              <a:solidFill>
                <a:schemeClr val="bg1"/>
              </a:solidFill>
            </a:endParaRPr>
          </a:p>
        </p:txBody>
      </p:sp>
      <p:pic>
        <p:nvPicPr>
          <p:cNvPr id="7" name="Kép 6" descr="istockphoto-1136733074-612x612.jpg"/>
          <p:cNvPicPr>
            <a:picLocks noChangeAspect="1"/>
          </p:cNvPicPr>
          <p:nvPr/>
        </p:nvPicPr>
        <p:blipFill>
          <a:blip r:embed="rId2"/>
          <a:srcRect l="49703"/>
          <a:stretch>
            <a:fillRect/>
          </a:stretch>
        </p:blipFill>
        <p:spPr>
          <a:xfrm>
            <a:off x="0" y="5209674"/>
            <a:ext cx="1974240" cy="1648326"/>
          </a:xfrm>
          <a:prstGeom prst="rect">
            <a:avLst/>
          </a:prstGeom>
        </p:spPr>
      </p:pic>
      <p:pic>
        <p:nvPicPr>
          <p:cNvPr id="8" name="Kép 7" descr="istockphoto-1136733074-612x612.jpg"/>
          <p:cNvPicPr>
            <a:picLocks noChangeAspect="1"/>
          </p:cNvPicPr>
          <p:nvPr/>
        </p:nvPicPr>
        <p:blipFill>
          <a:blip r:embed="rId2"/>
          <a:srcRect r="49652"/>
          <a:stretch>
            <a:fillRect/>
          </a:stretch>
        </p:blipFill>
        <p:spPr>
          <a:xfrm>
            <a:off x="0" y="3404937"/>
            <a:ext cx="1921739" cy="1602846"/>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711160" y="328142"/>
            <a:ext cx="10834846" cy="584775"/>
          </a:xfrm>
          <a:prstGeom prst="rect">
            <a:avLst/>
          </a:prstGeom>
        </p:spPr>
        <p:txBody>
          <a:bodyPr wrap="square">
            <a:spAutoFit/>
          </a:bodyPr>
          <a:lstStyle/>
          <a:p>
            <a:pPr>
              <a:spcAft>
                <a:spcPts val="1200"/>
              </a:spcAft>
            </a:pPr>
            <a:r>
              <a:rPr lang="hu-HU" sz="3200" b="1" dirty="0">
                <a:solidFill>
                  <a:schemeClr val="bg2"/>
                </a:solidFill>
                <a:latin typeface="Arial" pitchFamily="34" charset="0"/>
                <a:cs typeface="Arial" pitchFamily="34" charset="0"/>
              </a:rPr>
              <a:t>A megelőzés és a védekezés legismertebb szabályai</a:t>
            </a:r>
          </a:p>
        </p:txBody>
      </p:sp>
      <p:grpSp>
        <p:nvGrpSpPr>
          <p:cNvPr id="4" name="Csoportba foglalás 3">
            <a:extLst>
              <a:ext uri="{FF2B5EF4-FFF2-40B4-BE49-F238E27FC236}">
                <a16:creationId xmlns:a16="http://schemas.microsoft.com/office/drawing/2014/main" xmlns="" id="{255B070C-B47F-423A-8A94-7F327CD99CD8}"/>
              </a:ext>
            </a:extLst>
          </p:cNvPr>
          <p:cNvGrpSpPr/>
          <p:nvPr/>
        </p:nvGrpSpPr>
        <p:grpSpPr>
          <a:xfrm>
            <a:off x="2156347" y="1121759"/>
            <a:ext cx="7178722" cy="5292689"/>
            <a:chOff x="2156347" y="1121759"/>
            <a:chExt cx="7178722" cy="5292689"/>
          </a:xfrm>
        </p:grpSpPr>
        <p:pic>
          <p:nvPicPr>
            <p:cNvPr id="18" name="Kép 17" descr="4 főszabály.png"/>
            <p:cNvPicPr/>
            <p:nvPr/>
          </p:nvPicPr>
          <p:blipFill>
            <a:blip r:embed="rId3" cstate="print"/>
            <a:stretch>
              <a:fillRect/>
            </a:stretch>
          </p:blipFill>
          <p:spPr>
            <a:xfrm>
              <a:off x="2156347" y="1121759"/>
              <a:ext cx="7178722" cy="5292689"/>
            </a:xfrm>
            <a:prstGeom prst="rect">
              <a:avLst/>
            </a:prstGeom>
          </p:spPr>
        </p:pic>
        <p:sp>
          <p:nvSpPr>
            <p:cNvPr id="2" name="Szövegdoboz 1">
              <a:extLst>
                <a:ext uri="{FF2B5EF4-FFF2-40B4-BE49-F238E27FC236}">
                  <a16:creationId xmlns:a16="http://schemas.microsoft.com/office/drawing/2014/main" xmlns="" id="{108F535D-7EAB-4342-90CB-69F7A45ECC32}"/>
                </a:ext>
              </a:extLst>
            </p:cNvPr>
            <p:cNvSpPr txBox="1"/>
            <p:nvPr/>
          </p:nvSpPr>
          <p:spPr>
            <a:xfrm>
              <a:off x="2540000" y="3149601"/>
              <a:ext cx="2984500" cy="646331"/>
            </a:xfrm>
            <a:prstGeom prst="rect">
              <a:avLst/>
            </a:prstGeom>
            <a:solidFill>
              <a:srgbClr val="4447BA"/>
            </a:solidFill>
            <a:ln>
              <a:noFill/>
            </a:ln>
          </p:spPr>
          <p:txBody>
            <a:bodyPr wrap="square" rtlCol="0">
              <a:spAutoFit/>
            </a:bodyPr>
            <a:lstStyle/>
            <a:p>
              <a:pPr algn="ctr"/>
              <a:r>
                <a:rPr lang="hu-HU" dirty="0">
                  <a:latin typeface="Calibri" panose="020F0502020204030204" pitchFamily="34" charset="0"/>
                  <a:cs typeface="Calibri" panose="020F0502020204030204" pitchFamily="34" charset="0"/>
                </a:rPr>
                <a:t>Gyakori kézmosás,</a:t>
              </a:r>
            </a:p>
            <a:p>
              <a:pPr algn="ctr"/>
              <a:r>
                <a:rPr lang="hu-HU" dirty="0">
                  <a:latin typeface="Calibri" panose="020F0502020204030204" pitchFamily="34" charset="0"/>
                  <a:cs typeface="Calibri" panose="020F0502020204030204" pitchFamily="34" charset="0"/>
                </a:rPr>
                <a:t>felületek tisztítása</a:t>
              </a:r>
            </a:p>
          </p:txBody>
        </p:sp>
      </p:grpSp>
    </p:spTree>
    <p:extLst>
      <p:ext uri="{BB962C8B-B14F-4D97-AF65-F5344CB8AC3E}">
        <p14:creationId xmlns:p14="http://schemas.microsoft.com/office/powerpoint/2010/main" xmlns="" val="38804399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304800" y="1336575"/>
            <a:ext cx="11536528" cy="2375152"/>
          </a:xfrm>
        </p:spPr>
        <p:txBody>
          <a:bodyPr>
            <a:noAutofit/>
          </a:bodyPr>
          <a:lstStyle/>
          <a:p>
            <a:pPr>
              <a:buNone/>
            </a:pPr>
            <a:r>
              <a:rPr lang="hu-HU" sz="2400" b="1" dirty="0">
                <a:solidFill>
                  <a:schemeClr val="bg2"/>
                </a:solidFill>
                <a:latin typeface="Arial" pitchFamily="34" charset="0"/>
                <a:cs typeface="Arial" pitchFamily="34" charset="0"/>
              </a:rPr>
              <a:t>1. Személyi higiénia</a:t>
            </a:r>
          </a:p>
          <a:p>
            <a:r>
              <a:rPr lang="hu-HU" sz="2400" dirty="0">
                <a:solidFill>
                  <a:schemeClr val="bg1"/>
                </a:solidFill>
                <a:latin typeface="Arial" pitchFamily="34" charset="0"/>
                <a:cs typeface="Arial" pitchFamily="34" charset="0"/>
              </a:rPr>
              <a:t>A személy testének tisztasága és egészsége magának a dolgozónak a felelőssége. </a:t>
            </a:r>
          </a:p>
          <a:p>
            <a:r>
              <a:rPr lang="hu-HU" sz="2400" dirty="0">
                <a:solidFill>
                  <a:schemeClr val="bg1"/>
                </a:solidFill>
                <a:latin typeface="Arial" pitchFamily="34" charset="0"/>
                <a:cs typeface="Arial" pitchFamily="34" charset="0"/>
              </a:rPr>
              <a:t>Aki elhanyagolja hajának, kezének, ruhájának állapotát, nem tartja tisztán testét és munkaruháját, az másokat veszélyeztet, más embert betegíthet meg.</a:t>
            </a:r>
          </a:p>
        </p:txBody>
      </p:sp>
      <p:grpSp>
        <p:nvGrpSpPr>
          <p:cNvPr id="2" name="Csoportba foglalás 20"/>
          <p:cNvGrpSpPr/>
          <p:nvPr/>
        </p:nvGrpSpPr>
        <p:grpSpPr>
          <a:xfrm>
            <a:off x="1739069" y="4730640"/>
            <a:ext cx="9045563" cy="1915232"/>
            <a:chOff x="374865" y="4888176"/>
            <a:chExt cx="9045563" cy="1915232"/>
          </a:xfrm>
        </p:grpSpPr>
        <p:pic>
          <p:nvPicPr>
            <p:cNvPr id="17" name="Kép 1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l="15432" t="13604" r="19903" b="25008"/>
            <a:stretch/>
          </p:blipFill>
          <p:spPr>
            <a:xfrm>
              <a:off x="3998795" y="5022377"/>
              <a:ext cx="1201003" cy="1105469"/>
            </a:xfrm>
            <a:prstGeom prst="rect">
              <a:avLst/>
            </a:prstGeom>
          </p:spPr>
        </p:pic>
        <p:pic>
          <p:nvPicPr>
            <p:cNvPr id="18" name="Kép 17"/>
            <p:cNvPicPr>
              <a:picLocks noChangeAspect="1"/>
            </p:cNvPicPr>
            <p:nvPr/>
          </p:nvPicPr>
          <p:blipFill>
            <a:blip r:embed="rId4">
              <a:clrChange>
                <a:clrFrom>
                  <a:srgbClr val="EFEFEF"/>
                </a:clrFrom>
                <a:clrTo>
                  <a:srgbClr val="EFEFEF">
                    <a:alpha val="0"/>
                  </a:srgbClr>
                </a:clrTo>
              </a:clrChange>
              <a:extLst>
                <a:ext uri="{28A0092B-C50C-407E-A947-70E740481C1C}">
                  <a14:useLocalDpi xmlns:a14="http://schemas.microsoft.com/office/drawing/2010/main" xmlns="" val="0"/>
                </a:ext>
              </a:extLst>
            </a:blip>
            <a:stretch>
              <a:fillRect/>
            </a:stretch>
          </p:blipFill>
          <p:spPr>
            <a:xfrm>
              <a:off x="5954616" y="4973425"/>
              <a:ext cx="965329" cy="1093003"/>
            </a:xfrm>
            <a:prstGeom prst="rect">
              <a:avLst/>
            </a:prstGeom>
          </p:spPr>
        </p:pic>
        <p:pic>
          <p:nvPicPr>
            <p:cNvPr id="19" name="Kép 18"/>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xmlns="" val="0"/>
                </a:ext>
              </a:extLst>
            </a:blip>
            <a:stretch>
              <a:fillRect/>
            </a:stretch>
          </p:blipFill>
          <p:spPr>
            <a:xfrm>
              <a:off x="7702755" y="5151476"/>
              <a:ext cx="979497" cy="888225"/>
            </a:xfrm>
            <a:prstGeom prst="rect">
              <a:avLst/>
            </a:prstGeom>
          </p:spPr>
        </p:pic>
        <p:pic>
          <p:nvPicPr>
            <p:cNvPr id="22" name="Kép 21" descr="chopping-board-vegetables-wooden-knife-slices-31469514.jpg"/>
            <p:cNvPicPr>
              <a:picLocks noChangeAspect="1"/>
            </p:cNvPicPr>
            <p:nvPr/>
          </p:nvPicPr>
          <p:blipFill>
            <a:blip r:embed="rId6">
              <a:clrChange>
                <a:clrFrom>
                  <a:srgbClr val="FFFFFF"/>
                </a:clrFrom>
                <a:clrTo>
                  <a:srgbClr val="FFFFFF">
                    <a:alpha val="0"/>
                  </a:srgbClr>
                </a:clrTo>
              </a:clrChange>
            </a:blip>
            <a:srcRect r="3117" b="6866"/>
            <a:stretch>
              <a:fillRect/>
            </a:stretch>
          </p:blipFill>
          <p:spPr>
            <a:xfrm>
              <a:off x="686688" y="4989394"/>
              <a:ext cx="1115339" cy="1146411"/>
            </a:xfrm>
            <a:prstGeom prst="rect">
              <a:avLst/>
            </a:prstGeom>
          </p:spPr>
        </p:pic>
        <p:pic>
          <p:nvPicPr>
            <p:cNvPr id="23" name="Kép 22" descr="067-512.png"/>
            <p:cNvPicPr>
              <a:picLocks noChangeAspect="1"/>
            </p:cNvPicPr>
            <p:nvPr/>
          </p:nvPicPr>
          <p:blipFill>
            <a:blip r:embed="rId7"/>
            <a:stretch>
              <a:fillRect/>
            </a:stretch>
          </p:blipFill>
          <p:spPr>
            <a:xfrm>
              <a:off x="2374711" y="4888176"/>
              <a:ext cx="1437563" cy="1437563"/>
            </a:xfrm>
            <a:prstGeom prst="rect">
              <a:avLst/>
            </a:prstGeom>
          </p:spPr>
        </p:pic>
        <p:sp>
          <p:nvSpPr>
            <p:cNvPr id="12" name="Téglalap 11"/>
            <p:cNvSpPr/>
            <p:nvPr/>
          </p:nvSpPr>
          <p:spPr>
            <a:xfrm>
              <a:off x="374865" y="6157077"/>
              <a:ext cx="1535820" cy="646331"/>
            </a:xfrm>
            <a:prstGeom prst="rect">
              <a:avLst/>
            </a:prstGeom>
          </p:spPr>
          <p:txBody>
            <a:bodyPr wrap="square">
              <a:spAutoFit/>
            </a:bodyPr>
            <a:lstStyle/>
            <a:p>
              <a:pPr algn="ctr"/>
              <a:r>
                <a:rPr lang="hu-HU" b="1" dirty="0">
                  <a:solidFill>
                    <a:schemeClr val="bg2"/>
                  </a:solidFill>
                  <a:latin typeface="Arial" pitchFamily="34" charset="0"/>
                  <a:cs typeface="Arial" pitchFamily="34" charset="0"/>
                </a:rPr>
                <a:t>Zöldségek előkészítése</a:t>
              </a:r>
              <a:endParaRPr lang="hu-HU" b="1" dirty="0">
                <a:solidFill>
                  <a:schemeClr val="bg2"/>
                </a:solidFill>
              </a:endParaRPr>
            </a:p>
          </p:txBody>
        </p:sp>
        <p:sp>
          <p:nvSpPr>
            <p:cNvPr id="14" name="Téglalap 13"/>
            <p:cNvSpPr/>
            <p:nvPr/>
          </p:nvSpPr>
          <p:spPr>
            <a:xfrm>
              <a:off x="2131598" y="6143429"/>
              <a:ext cx="1444116" cy="646331"/>
            </a:xfrm>
            <a:prstGeom prst="rect">
              <a:avLst/>
            </a:prstGeom>
          </p:spPr>
          <p:txBody>
            <a:bodyPr wrap="square">
              <a:spAutoFit/>
            </a:bodyPr>
            <a:lstStyle/>
            <a:p>
              <a:pPr algn="ctr"/>
              <a:r>
                <a:rPr lang="hu-HU" b="1" dirty="0">
                  <a:solidFill>
                    <a:schemeClr val="bg2"/>
                  </a:solidFill>
                  <a:latin typeface="Arial" pitchFamily="34" charset="0"/>
                  <a:cs typeface="Arial" pitchFamily="34" charset="0"/>
                </a:rPr>
                <a:t>Tálalás, szállítás</a:t>
              </a:r>
              <a:endParaRPr lang="hu-HU" b="1" dirty="0">
                <a:solidFill>
                  <a:schemeClr val="bg2"/>
                </a:solidFill>
              </a:endParaRPr>
            </a:p>
          </p:txBody>
        </p:sp>
        <p:sp>
          <p:nvSpPr>
            <p:cNvPr id="15" name="Téglalap 14"/>
            <p:cNvSpPr/>
            <p:nvPr/>
          </p:nvSpPr>
          <p:spPr>
            <a:xfrm>
              <a:off x="3897215" y="6233192"/>
              <a:ext cx="1390124" cy="369332"/>
            </a:xfrm>
            <a:prstGeom prst="rect">
              <a:avLst/>
            </a:prstGeom>
          </p:spPr>
          <p:txBody>
            <a:bodyPr wrap="none">
              <a:spAutoFit/>
            </a:bodyPr>
            <a:lstStyle/>
            <a:p>
              <a:r>
                <a:rPr lang="hu-HU" b="1" dirty="0">
                  <a:solidFill>
                    <a:schemeClr val="bg2"/>
                  </a:solidFill>
                  <a:latin typeface="Arial" pitchFamily="34" charset="0"/>
                  <a:cs typeface="Arial" pitchFamily="34" charset="0"/>
                </a:rPr>
                <a:t>Mosogatás</a:t>
              </a:r>
              <a:endParaRPr lang="hu-HU" b="1" dirty="0">
                <a:solidFill>
                  <a:schemeClr val="bg2"/>
                </a:solidFill>
              </a:endParaRPr>
            </a:p>
          </p:txBody>
        </p:sp>
        <p:sp>
          <p:nvSpPr>
            <p:cNvPr id="16" name="Téglalap 15"/>
            <p:cNvSpPr/>
            <p:nvPr/>
          </p:nvSpPr>
          <p:spPr>
            <a:xfrm>
              <a:off x="5779606" y="6219545"/>
              <a:ext cx="1180644" cy="369332"/>
            </a:xfrm>
            <a:prstGeom prst="rect">
              <a:avLst/>
            </a:prstGeom>
          </p:spPr>
          <p:txBody>
            <a:bodyPr wrap="none">
              <a:spAutoFit/>
            </a:bodyPr>
            <a:lstStyle/>
            <a:p>
              <a:r>
                <a:rPr lang="hu-HU" b="1" dirty="0">
                  <a:solidFill>
                    <a:schemeClr val="bg2"/>
                  </a:solidFill>
                  <a:latin typeface="Arial" pitchFamily="34" charset="0"/>
                  <a:cs typeface="Arial" pitchFamily="34" charset="0"/>
                </a:rPr>
                <a:t>Takarítás</a:t>
              </a:r>
              <a:endParaRPr lang="hu-HU" b="1" dirty="0">
                <a:solidFill>
                  <a:schemeClr val="bg2"/>
                </a:solidFill>
              </a:endParaRPr>
            </a:p>
          </p:txBody>
        </p:sp>
        <p:sp>
          <p:nvSpPr>
            <p:cNvPr id="20" name="Téglalap 19"/>
            <p:cNvSpPr/>
            <p:nvPr/>
          </p:nvSpPr>
          <p:spPr>
            <a:xfrm>
              <a:off x="7389103" y="6219545"/>
              <a:ext cx="2031325" cy="369332"/>
            </a:xfrm>
            <a:prstGeom prst="rect">
              <a:avLst/>
            </a:prstGeom>
          </p:spPr>
          <p:txBody>
            <a:bodyPr wrap="none">
              <a:spAutoFit/>
            </a:bodyPr>
            <a:lstStyle/>
            <a:p>
              <a:r>
                <a:rPr lang="hu-HU" b="1" dirty="0">
                  <a:solidFill>
                    <a:schemeClr val="bg2"/>
                  </a:solidFill>
                  <a:latin typeface="Arial" pitchFamily="34" charset="0"/>
                  <a:cs typeface="Arial" pitchFamily="34" charset="0"/>
                </a:rPr>
                <a:t>Hulladékkezelés </a:t>
              </a:r>
              <a:endParaRPr lang="hu-HU" b="1" dirty="0">
                <a:solidFill>
                  <a:schemeClr val="bg2"/>
                </a:solidFill>
              </a:endParaRPr>
            </a:p>
          </p:txBody>
        </p:sp>
      </p:grpSp>
      <p:sp>
        <p:nvSpPr>
          <p:cNvPr id="21" name="Téglalap 20"/>
          <p:cNvSpPr/>
          <p:nvPr/>
        </p:nvSpPr>
        <p:spPr>
          <a:xfrm>
            <a:off x="366201" y="3899643"/>
            <a:ext cx="9790436" cy="830997"/>
          </a:xfrm>
          <a:prstGeom prst="rect">
            <a:avLst/>
          </a:prstGeom>
        </p:spPr>
        <p:txBody>
          <a:bodyPr wrap="square">
            <a:spAutoFit/>
          </a:bodyPr>
          <a:lstStyle/>
          <a:p>
            <a:pPr>
              <a:buNone/>
            </a:pPr>
            <a:r>
              <a:rPr lang="hu-HU" sz="2400" b="1" dirty="0">
                <a:solidFill>
                  <a:schemeClr val="bg2"/>
                </a:solidFill>
                <a:latin typeface="Arial" pitchFamily="34" charset="0"/>
                <a:cs typeface="Arial" pitchFamily="34" charset="0"/>
              </a:rPr>
              <a:t>2. Konyhai higiénia</a:t>
            </a:r>
          </a:p>
          <a:p>
            <a:r>
              <a:rPr lang="hu-HU" sz="2400" dirty="0">
                <a:solidFill>
                  <a:schemeClr val="bg1"/>
                </a:solidFill>
                <a:latin typeface="Arial" pitchFamily="34" charset="0"/>
                <a:cs typeface="Arial" pitchFamily="34" charset="0"/>
              </a:rPr>
              <a:t>A konyhai műveletek biztonságossága. Az alábbi műveletekkel:</a:t>
            </a:r>
          </a:p>
        </p:txBody>
      </p:sp>
      <p:sp>
        <p:nvSpPr>
          <p:cNvPr id="26" name="Téglalap 25">
            <a:extLst>
              <a:ext uri="{FF2B5EF4-FFF2-40B4-BE49-F238E27FC236}">
                <a16:creationId xmlns:a16="http://schemas.microsoft.com/office/drawing/2014/main" xmlns="" id="{0DE1A152-C485-4BC4-B38D-D15CA08102CB}"/>
              </a:ext>
            </a:extLst>
          </p:cNvPr>
          <p:cNvSpPr/>
          <p:nvPr/>
        </p:nvSpPr>
        <p:spPr>
          <a:xfrm>
            <a:off x="157668" y="345785"/>
            <a:ext cx="5205331" cy="584775"/>
          </a:xfrm>
          <a:prstGeom prst="rect">
            <a:avLst/>
          </a:prstGeom>
        </p:spPr>
        <p:txBody>
          <a:bodyPr wrap="square">
            <a:spAutoFit/>
          </a:bodyPr>
          <a:lstStyle/>
          <a:p>
            <a:pPr marL="0" lvl="2"/>
            <a:r>
              <a:rPr lang="hu-HU" sz="3200" b="1" dirty="0">
                <a:solidFill>
                  <a:schemeClr val="bg2"/>
                </a:solidFill>
                <a:latin typeface="Arial" panose="020B0604020202020204" pitchFamily="34" charset="0"/>
                <a:ea typeface="+mj-ea"/>
                <a:cs typeface="Arial" panose="020B0604020202020204" pitchFamily="34" charset="0"/>
              </a:rPr>
              <a:t>Tisztaság</a:t>
            </a:r>
            <a:endParaRPr lang="hu-HU" sz="2400" dirty="0">
              <a:solidFill>
                <a:schemeClr val="bg1"/>
              </a:solidFill>
            </a:endParaRPr>
          </a:p>
        </p:txBody>
      </p:sp>
      <p:pic>
        <p:nvPicPr>
          <p:cNvPr id="27" name="Kép 26" descr="A képen rajz látható&#10;&#10;Automatikusan generált leírás">
            <a:extLst>
              <a:ext uri="{FF2B5EF4-FFF2-40B4-BE49-F238E27FC236}">
                <a16:creationId xmlns:a16="http://schemas.microsoft.com/office/drawing/2014/main" xmlns="" id="{FAC1FCF3-4C72-4259-96D7-F229894D4345}"/>
              </a:ext>
            </a:extLst>
          </p:cNvPr>
          <p:cNvPicPr>
            <a:picLocks noChangeAspect="1"/>
          </p:cNvPicPr>
          <p:nvPr/>
        </p:nvPicPr>
        <p:blipFill>
          <a:blip r:embed="rId8"/>
          <a:stretch>
            <a:fillRect/>
          </a:stretch>
        </p:blipFill>
        <p:spPr>
          <a:xfrm>
            <a:off x="10204571" y="93617"/>
            <a:ext cx="1823306" cy="1710304"/>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261433" y="930560"/>
            <a:ext cx="11772899" cy="5407924"/>
          </a:xfrm>
        </p:spPr>
        <p:txBody>
          <a:bodyPr>
            <a:noAutofit/>
          </a:bodyPr>
          <a:lstStyle/>
          <a:p>
            <a:r>
              <a:rPr lang="hu-HU" sz="2400" dirty="0">
                <a:solidFill>
                  <a:schemeClr val="bg1"/>
                </a:solidFill>
                <a:latin typeface="Arial" pitchFamily="34" charset="0"/>
                <a:cs typeface="Arial" pitchFamily="34" charset="0"/>
              </a:rPr>
              <a:t>Különböző élelmiszerekkel </a:t>
            </a:r>
            <a:r>
              <a:rPr lang="hu-HU" sz="2400" b="1" dirty="0">
                <a:solidFill>
                  <a:schemeClr val="bg2"/>
                </a:solidFill>
                <a:latin typeface="Arial" pitchFamily="34" charset="0"/>
                <a:cs typeface="Arial" pitchFamily="34" charset="0"/>
              </a:rPr>
              <a:t>különböző helyiség</a:t>
            </a:r>
            <a:r>
              <a:rPr lang="hu-HU" sz="2400" dirty="0">
                <a:solidFill>
                  <a:schemeClr val="bg1"/>
                </a:solidFill>
                <a:latin typeface="Arial" pitchFamily="34" charset="0"/>
                <a:cs typeface="Arial" pitchFamily="34" charset="0"/>
              </a:rPr>
              <a:t>ben dolgozunk.</a:t>
            </a:r>
          </a:p>
          <a:p>
            <a:r>
              <a:rPr lang="hu-HU" sz="2400" b="1" dirty="0">
                <a:solidFill>
                  <a:schemeClr val="bg2"/>
                </a:solidFill>
                <a:latin typeface="Arial" pitchFamily="34" charset="0"/>
                <a:cs typeface="Arial" pitchFamily="34" charset="0"/>
              </a:rPr>
              <a:t>Külön kell tárolni </a:t>
            </a:r>
            <a:r>
              <a:rPr lang="hu-HU" sz="2400" dirty="0">
                <a:solidFill>
                  <a:schemeClr val="bg1"/>
                </a:solidFill>
                <a:latin typeface="Arial" pitchFamily="34" charset="0"/>
                <a:cs typeface="Arial" pitchFamily="34" charset="0"/>
              </a:rPr>
              <a:t>a különféle élelmiszereket.</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A húsnak, tejterméknek, zöldségnek és készételnek külön hűtőszekrény kell. </a:t>
            </a:r>
          </a:p>
          <a:p>
            <a:r>
              <a:rPr lang="hu-HU" sz="2400" b="1" dirty="0">
                <a:solidFill>
                  <a:schemeClr val="bg2"/>
                </a:solidFill>
                <a:latin typeface="Arial" pitchFamily="34" charset="0"/>
                <a:cs typeface="Arial" pitchFamily="34" charset="0"/>
              </a:rPr>
              <a:t>Külön eszközök és edények </a:t>
            </a:r>
            <a:r>
              <a:rPr lang="hu-HU" sz="2400" dirty="0">
                <a:solidFill>
                  <a:schemeClr val="bg1"/>
                </a:solidFill>
                <a:latin typeface="Arial" pitchFamily="34" charset="0"/>
                <a:cs typeface="Arial" pitchFamily="34" charset="0"/>
              </a:rPr>
              <a:t>kellenek a különböző alapanyagokhoz. Például a zöldségnek és húsnak külön vágódeszka, külön </a:t>
            </a:r>
            <a:r>
              <a:rPr lang="hu-HU" sz="2400" dirty="0" err="1">
                <a:solidFill>
                  <a:schemeClr val="bg1"/>
                </a:solidFill>
                <a:latin typeface="Arial" pitchFamily="34" charset="0"/>
                <a:cs typeface="Arial" pitchFamily="34" charset="0"/>
              </a:rPr>
              <a:t>edényzet</a:t>
            </a:r>
            <a:r>
              <a:rPr lang="hu-HU" sz="2400" dirty="0">
                <a:solidFill>
                  <a:schemeClr val="bg1"/>
                </a:solidFill>
                <a:latin typeface="Arial" pitchFamily="34" charset="0"/>
                <a:cs typeface="Arial" pitchFamily="34" charset="0"/>
              </a:rPr>
              <a:t>, aprító </a:t>
            </a:r>
            <a:r>
              <a:rPr lang="hu-HU" sz="2400">
                <a:solidFill>
                  <a:schemeClr val="bg1"/>
                </a:solidFill>
                <a:latin typeface="Arial" pitchFamily="34" charset="0"/>
                <a:cs typeface="Arial" pitchFamily="34" charset="0"/>
              </a:rPr>
              <a:t>és </a:t>
            </a:r>
            <a:r>
              <a:rPr lang="hu-HU" sz="2400" smtClean="0">
                <a:solidFill>
                  <a:schemeClr val="bg1"/>
                </a:solidFill>
                <a:latin typeface="Arial" pitchFamily="34" charset="0"/>
                <a:cs typeface="Arial" pitchFamily="34" charset="0"/>
              </a:rPr>
              <a:t>darálógépek.</a:t>
            </a:r>
            <a:endParaRPr lang="hu-HU" sz="2400" dirty="0">
              <a:solidFill>
                <a:schemeClr val="bg1"/>
              </a:solidFill>
              <a:latin typeface="Arial" pitchFamily="34" charset="0"/>
              <a:cs typeface="Arial" pitchFamily="34" charset="0"/>
            </a:endParaRPr>
          </a:p>
          <a:p>
            <a:r>
              <a:rPr lang="hu-HU" sz="2400" dirty="0">
                <a:solidFill>
                  <a:schemeClr val="bg1"/>
                </a:solidFill>
                <a:latin typeface="Arial" pitchFamily="34" charset="0"/>
                <a:cs typeface="Arial" pitchFamily="34" charset="0"/>
              </a:rPr>
              <a:t>A </a:t>
            </a:r>
            <a:r>
              <a:rPr lang="hu-HU" sz="2400" b="1" dirty="0">
                <a:solidFill>
                  <a:schemeClr val="bg2"/>
                </a:solidFill>
                <a:latin typeface="Arial" pitchFamily="34" charset="0"/>
                <a:cs typeface="Arial" pitchFamily="34" charset="0"/>
              </a:rPr>
              <a:t>konyhai </a:t>
            </a:r>
            <a:r>
              <a:rPr lang="hu-HU" sz="2400" b="1">
                <a:solidFill>
                  <a:schemeClr val="bg2"/>
                </a:solidFill>
                <a:latin typeface="Arial" pitchFamily="34" charset="0"/>
                <a:cs typeface="Arial" pitchFamily="34" charset="0"/>
              </a:rPr>
              <a:t>dolgozók</a:t>
            </a:r>
            <a:r>
              <a:rPr lang="hu-HU" sz="2400">
                <a:solidFill>
                  <a:schemeClr val="bg2"/>
                </a:solidFill>
                <a:latin typeface="Arial" pitchFamily="34" charset="0"/>
                <a:cs typeface="Arial" pitchFamily="34" charset="0"/>
              </a:rPr>
              <a:t> </a:t>
            </a:r>
            <a:r>
              <a:rPr lang="hu-HU" sz="2400" smtClean="0">
                <a:solidFill>
                  <a:schemeClr val="bg1"/>
                </a:solidFill>
                <a:latin typeface="Arial" pitchFamily="34" charset="0"/>
                <a:cs typeface="Arial" pitchFamily="34" charset="0"/>
              </a:rPr>
              <a:t>csak egyféle feladatot </a:t>
            </a:r>
            <a:r>
              <a:rPr lang="hu-HU" sz="2400" dirty="0">
                <a:solidFill>
                  <a:schemeClr val="bg1"/>
                </a:solidFill>
                <a:latin typeface="Arial" pitchFamily="34" charset="0"/>
                <a:cs typeface="Arial" pitchFamily="34" charset="0"/>
              </a:rPr>
              <a:t>végeznek. Például más készíti elő az ételeket és más főz, szintén más takarít.</a:t>
            </a:r>
          </a:p>
        </p:txBody>
      </p:sp>
      <p:pic>
        <p:nvPicPr>
          <p:cNvPr id="14" name="Kép 13" descr="nomixing.jpg"/>
          <p:cNvPicPr/>
          <p:nvPr/>
        </p:nvPicPr>
        <p:blipFill>
          <a:blip r:embed="rId3" cstate="print"/>
          <a:srcRect l="11072" t="4981" r="8373" b="5922"/>
          <a:stretch>
            <a:fillRect/>
          </a:stretch>
        </p:blipFill>
        <p:spPr>
          <a:xfrm>
            <a:off x="3311319" y="4571703"/>
            <a:ext cx="2483892" cy="1746912"/>
          </a:xfrm>
          <a:prstGeom prst="rect">
            <a:avLst/>
          </a:prstGeom>
        </p:spPr>
      </p:pic>
      <p:pic>
        <p:nvPicPr>
          <p:cNvPr id="15" name="Kép 14" descr="separate.jpg"/>
          <p:cNvPicPr/>
          <p:nvPr/>
        </p:nvPicPr>
        <p:blipFill>
          <a:blip r:embed="rId4" cstate="print"/>
          <a:srcRect r="3119"/>
          <a:stretch>
            <a:fillRect/>
          </a:stretch>
        </p:blipFill>
        <p:spPr>
          <a:xfrm>
            <a:off x="6271955" y="4527772"/>
            <a:ext cx="2442949" cy="1786649"/>
          </a:xfrm>
          <a:prstGeom prst="rect">
            <a:avLst/>
          </a:prstGeom>
        </p:spPr>
      </p:pic>
      <p:sp>
        <p:nvSpPr>
          <p:cNvPr id="6" name="Téglalap 5">
            <a:extLst>
              <a:ext uri="{FF2B5EF4-FFF2-40B4-BE49-F238E27FC236}">
                <a16:creationId xmlns:a16="http://schemas.microsoft.com/office/drawing/2014/main" xmlns="" id="{F0343E7F-44BA-4F64-808F-878C29477BD1}"/>
              </a:ext>
            </a:extLst>
          </p:cNvPr>
          <p:cNvSpPr/>
          <p:nvPr/>
        </p:nvSpPr>
        <p:spPr>
          <a:xfrm>
            <a:off x="157668" y="345785"/>
            <a:ext cx="5205331" cy="584775"/>
          </a:xfrm>
          <a:prstGeom prst="rect">
            <a:avLst/>
          </a:prstGeom>
        </p:spPr>
        <p:txBody>
          <a:bodyPr wrap="square">
            <a:spAutoFit/>
          </a:bodyPr>
          <a:lstStyle/>
          <a:p>
            <a:pPr marL="0" lvl="2"/>
            <a:r>
              <a:rPr lang="hu-HU" sz="3200" b="1" dirty="0">
                <a:solidFill>
                  <a:schemeClr val="bg2"/>
                </a:solidFill>
                <a:latin typeface="Arial" panose="020B0604020202020204" pitchFamily="34" charset="0"/>
                <a:ea typeface="+mj-ea"/>
                <a:cs typeface="Arial" panose="020B0604020202020204" pitchFamily="34" charset="0"/>
              </a:rPr>
              <a:t>Elkülönítés</a:t>
            </a:r>
            <a:endParaRPr lang="hu-HU" sz="2400" dirty="0">
              <a:solidFill>
                <a:schemeClr val="bg1"/>
              </a:solidFill>
            </a:endParaRPr>
          </a:p>
        </p:txBody>
      </p:sp>
      <p:sp>
        <p:nvSpPr>
          <p:cNvPr id="2" name="Szövegdoboz 1">
            <a:extLst>
              <a:ext uri="{FF2B5EF4-FFF2-40B4-BE49-F238E27FC236}">
                <a16:creationId xmlns:a16="http://schemas.microsoft.com/office/drawing/2014/main" xmlns="" id="{4FCA1C99-287D-4052-BE37-91DB02A5F8BA}"/>
              </a:ext>
            </a:extLst>
          </p:cNvPr>
          <p:cNvSpPr txBox="1"/>
          <p:nvPr/>
        </p:nvSpPr>
        <p:spPr>
          <a:xfrm>
            <a:off x="2784621" y="6457890"/>
            <a:ext cx="6426759" cy="400110"/>
          </a:xfrm>
          <a:prstGeom prst="rect">
            <a:avLst/>
          </a:prstGeom>
          <a:noFill/>
        </p:spPr>
        <p:txBody>
          <a:bodyPr wrap="none" rtlCol="0">
            <a:spAutoFit/>
          </a:bodyPr>
          <a:lstStyle/>
          <a:p>
            <a:r>
              <a:rPr lang="hu-HU" sz="2000" b="1" dirty="0">
                <a:solidFill>
                  <a:schemeClr val="bg2"/>
                </a:solidFill>
                <a:latin typeface="Arial" panose="020B0604020202020204" pitchFamily="34" charset="0"/>
                <a:cs typeface="Arial" panose="020B0604020202020204" pitchFamily="34" charset="0"/>
              </a:rPr>
              <a:t>Külön vágódeszka kell </a:t>
            </a:r>
            <a:r>
              <a:rPr lang="hu-HU" sz="2000" b="1">
                <a:solidFill>
                  <a:schemeClr val="bg2"/>
                </a:solidFill>
                <a:latin typeface="Arial" panose="020B0604020202020204" pitchFamily="34" charset="0"/>
                <a:cs typeface="Arial" panose="020B0604020202020204" pitchFamily="34" charset="0"/>
              </a:rPr>
              <a:t>a </a:t>
            </a:r>
            <a:r>
              <a:rPr lang="hu-HU" sz="2000" b="1" smtClean="0">
                <a:solidFill>
                  <a:schemeClr val="bg2"/>
                </a:solidFill>
                <a:latin typeface="Arial" panose="020B0604020202020204" pitchFamily="34" charset="0"/>
                <a:cs typeface="Arial" panose="020B0604020202020204" pitchFamily="34" charset="0"/>
              </a:rPr>
              <a:t>húshoz </a:t>
            </a:r>
            <a:r>
              <a:rPr lang="hu-HU" sz="2000" b="1" dirty="0">
                <a:solidFill>
                  <a:schemeClr val="bg2"/>
                </a:solidFill>
                <a:latin typeface="Arial" panose="020B0604020202020204" pitchFamily="34" charset="0"/>
                <a:cs typeface="Arial" panose="020B0604020202020204" pitchFamily="34" charset="0"/>
              </a:rPr>
              <a:t>és a zöldségekhez</a:t>
            </a:r>
          </a:p>
        </p:txBody>
      </p:sp>
      <p:sp>
        <p:nvSpPr>
          <p:cNvPr id="7" name="Ábra 4" descr="Tick1-jelvény">
            <a:extLst>
              <a:ext uri="{FF2B5EF4-FFF2-40B4-BE49-F238E27FC236}">
                <a16:creationId xmlns:a16="http://schemas.microsoft.com/office/drawing/2014/main" xmlns="" id="{358E3164-A5D9-4955-B70F-13784815C378}"/>
              </a:ext>
            </a:extLst>
          </p:cNvPr>
          <p:cNvSpPr/>
          <p:nvPr/>
        </p:nvSpPr>
        <p:spPr>
          <a:xfrm>
            <a:off x="8515350" y="5264150"/>
            <a:ext cx="723499" cy="723499"/>
          </a:xfrm>
          <a:custGeom>
            <a:avLst/>
            <a:gdLst>
              <a:gd name="connsiteX0" fmla="*/ 361750 w 723499"/>
              <a:gd name="connsiteY0" fmla="*/ 0 h 723499"/>
              <a:gd name="connsiteX1" fmla="*/ 0 w 723499"/>
              <a:gd name="connsiteY1" fmla="*/ 361750 h 723499"/>
              <a:gd name="connsiteX2" fmla="*/ 361750 w 723499"/>
              <a:gd name="connsiteY2" fmla="*/ 723500 h 723499"/>
              <a:gd name="connsiteX3" fmla="*/ 723500 w 723499"/>
              <a:gd name="connsiteY3" fmla="*/ 361750 h 723499"/>
              <a:gd name="connsiteX4" fmla="*/ 723500 w 723499"/>
              <a:gd name="connsiteY4" fmla="*/ 361721 h 723499"/>
              <a:gd name="connsiteX5" fmla="*/ 362026 w 723499"/>
              <a:gd name="connsiteY5" fmla="*/ 0 h 723499"/>
              <a:gd name="connsiteX6" fmla="*/ 361750 w 723499"/>
              <a:gd name="connsiteY6" fmla="*/ 0 h 723499"/>
              <a:gd name="connsiteX7" fmla="*/ 449380 w 723499"/>
              <a:gd name="connsiteY7" fmla="*/ 379028 h 723499"/>
              <a:gd name="connsiteX8" fmla="*/ 290312 w 723499"/>
              <a:gd name="connsiteY8" fmla="*/ 538258 h 723499"/>
              <a:gd name="connsiteX9" fmla="*/ 154010 w 723499"/>
              <a:gd name="connsiteY9" fmla="*/ 401955 h 723499"/>
              <a:gd name="connsiteX10" fmla="*/ 199549 w 723499"/>
              <a:gd name="connsiteY10" fmla="*/ 356416 h 723499"/>
              <a:gd name="connsiteX11" fmla="*/ 290312 w 723499"/>
              <a:gd name="connsiteY11" fmla="*/ 447180 h 723499"/>
              <a:gd name="connsiteX12" fmla="*/ 421757 w 723499"/>
              <a:gd name="connsiteY12" fmla="*/ 314030 h 723499"/>
              <a:gd name="connsiteX13" fmla="*/ 534543 w 723499"/>
              <a:gd name="connsiteY13" fmla="*/ 202673 h 723499"/>
              <a:gd name="connsiteX14" fmla="*/ 538648 w 723499"/>
              <a:gd name="connsiteY14" fmla="*/ 198863 h 723499"/>
              <a:gd name="connsiteX15" fmla="*/ 542458 w 723499"/>
              <a:gd name="connsiteY15" fmla="*/ 194748 h 723499"/>
              <a:gd name="connsiteX16" fmla="*/ 588636 w 723499"/>
              <a:gd name="connsiteY16" fmla="*/ 240287 h 723499"/>
              <a:gd name="connsiteX17" fmla="*/ 449370 w 723499"/>
              <a:gd name="connsiteY17" fmla="*/ 379000 h 72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23499" h="723499">
                <a:moveTo>
                  <a:pt x="361750" y="0"/>
                </a:moveTo>
                <a:cubicBezTo>
                  <a:pt x="161961" y="0"/>
                  <a:pt x="0" y="161961"/>
                  <a:pt x="0" y="361750"/>
                </a:cubicBezTo>
                <a:cubicBezTo>
                  <a:pt x="0" y="561539"/>
                  <a:pt x="161961" y="723500"/>
                  <a:pt x="361750" y="723500"/>
                </a:cubicBezTo>
                <a:cubicBezTo>
                  <a:pt x="561539" y="723500"/>
                  <a:pt x="723500" y="561539"/>
                  <a:pt x="723500" y="361750"/>
                </a:cubicBezTo>
                <a:cubicBezTo>
                  <a:pt x="723500" y="361740"/>
                  <a:pt x="723500" y="361731"/>
                  <a:pt x="723500" y="361721"/>
                </a:cubicBezTo>
                <a:cubicBezTo>
                  <a:pt x="723569" y="162016"/>
                  <a:pt x="561731" y="69"/>
                  <a:pt x="362026" y="0"/>
                </a:cubicBezTo>
                <a:cubicBezTo>
                  <a:pt x="361934" y="0"/>
                  <a:pt x="361842" y="0"/>
                  <a:pt x="361750" y="0"/>
                </a:cubicBezTo>
                <a:close/>
                <a:moveTo>
                  <a:pt x="449380" y="379028"/>
                </a:moveTo>
                <a:cubicBezTo>
                  <a:pt x="396675" y="431638"/>
                  <a:pt x="343652" y="484715"/>
                  <a:pt x="290312" y="538258"/>
                </a:cubicBezTo>
                <a:cubicBezTo>
                  <a:pt x="244986" y="492716"/>
                  <a:pt x="199552" y="447282"/>
                  <a:pt x="154010" y="401955"/>
                </a:cubicBezTo>
                <a:lnTo>
                  <a:pt x="199549" y="356416"/>
                </a:lnTo>
                <a:lnTo>
                  <a:pt x="290312" y="447180"/>
                </a:lnTo>
                <a:cubicBezTo>
                  <a:pt x="334375" y="402482"/>
                  <a:pt x="378190" y="358099"/>
                  <a:pt x="421757" y="314030"/>
                </a:cubicBezTo>
                <a:cubicBezTo>
                  <a:pt x="465296" y="269967"/>
                  <a:pt x="489385" y="246317"/>
                  <a:pt x="534543" y="202673"/>
                </a:cubicBezTo>
                <a:cubicBezTo>
                  <a:pt x="535810" y="201406"/>
                  <a:pt x="537172" y="200149"/>
                  <a:pt x="538648" y="198863"/>
                </a:cubicBezTo>
                <a:cubicBezTo>
                  <a:pt x="540079" y="197649"/>
                  <a:pt x="541358" y="196268"/>
                  <a:pt x="542458" y="194748"/>
                </a:cubicBezTo>
                <a:lnTo>
                  <a:pt x="588636" y="240287"/>
                </a:lnTo>
                <a:cubicBezTo>
                  <a:pt x="535000" y="293627"/>
                  <a:pt x="502082" y="326393"/>
                  <a:pt x="449370" y="379000"/>
                </a:cubicBezTo>
                <a:close/>
              </a:path>
            </a:pathLst>
          </a:custGeom>
          <a:solidFill>
            <a:srgbClr val="00B050"/>
          </a:solidFill>
          <a:ln w="9525" cap="flat">
            <a:noFill/>
            <a:prstDash val="solid"/>
            <a:miter/>
          </a:ln>
        </p:spPr>
        <p:txBody>
          <a:bodyPr rtlCol="0" anchor="ctr"/>
          <a:lstStyle/>
          <a:p>
            <a:endParaRPr lang="hu-HU"/>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711160" y="328142"/>
            <a:ext cx="10834846" cy="2000548"/>
          </a:xfrm>
          <a:prstGeom prst="rect">
            <a:avLst/>
          </a:prstGeom>
        </p:spPr>
        <p:txBody>
          <a:bodyPr wrap="square">
            <a:spAutoFit/>
          </a:bodyPr>
          <a:lstStyle/>
          <a:p>
            <a:pPr>
              <a:spcAft>
                <a:spcPts val="1200"/>
              </a:spcAft>
            </a:pPr>
            <a:r>
              <a:rPr lang="hu-HU" sz="3200" b="1" dirty="0">
                <a:solidFill>
                  <a:schemeClr val="bg2"/>
                </a:solidFill>
                <a:latin typeface="Arial" pitchFamily="34" charset="0"/>
                <a:cs typeface="Arial" pitchFamily="34" charset="0"/>
              </a:rPr>
              <a:t>Tárolás és felhasználás a FIFO-elv szerint</a:t>
            </a:r>
          </a:p>
          <a:p>
            <a:pPr marL="342900" indent="-342900">
              <a:spcAft>
                <a:spcPts val="1200"/>
              </a:spcAft>
              <a:buFont typeface="Wingdings" panose="05000000000000000000" pitchFamily="2" charset="2"/>
              <a:buChar char="ü"/>
            </a:pPr>
            <a:r>
              <a:rPr lang="hu-HU" sz="2400" dirty="0">
                <a:solidFill>
                  <a:schemeClr val="bg1"/>
                </a:solidFill>
                <a:latin typeface="Arial" pitchFamily="34" charset="0"/>
                <a:cs typeface="Arial" pitchFamily="34" charset="0"/>
              </a:rPr>
              <a:t>FIFO-elv jelentése: amit először tettem be, azt veszem </a:t>
            </a:r>
            <a:r>
              <a:rPr lang="hu-HU" sz="2400">
                <a:solidFill>
                  <a:schemeClr val="bg1"/>
                </a:solidFill>
                <a:latin typeface="Arial" pitchFamily="34" charset="0"/>
                <a:cs typeface="Arial" pitchFamily="34" charset="0"/>
              </a:rPr>
              <a:t>ki </a:t>
            </a:r>
            <a:r>
              <a:rPr lang="hu-HU" sz="2400" smtClean="0">
                <a:solidFill>
                  <a:schemeClr val="bg1"/>
                </a:solidFill>
                <a:latin typeface="Arial" pitchFamily="34" charset="0"/>
                <a:cs typeface="Arial" pitchFamily="34" charset="0"/>
              </a:rPr>
              <a:t>először </a:t>
            </a:r>
            <a:br>
              <a:rPr lang="hu-HU" sz="2400" smtClean="0">
                <a:solidFill>
                  <a:schemeClr val="bg1"/>
                </a:solidFill>
                <a:latin typeface="Arial" pitchFamily="34" charset="0"/>
                <a:cs typeface="Arial" pitchFamily="34" charset="0"/>
              </a:rPr>
            </a:br>
            <a:r>
              <a:rPr lang="hu-HU" sz="2400" smtClean="0">
                <a:solidFill>
                  <a:schemeClr val="bg1"/>
                </a:solidFill>
                <a:latin typeface="Arial" pitchFamily="34" charset="0"/>
                <a:cs typeface="Arial" pitchFamily="34" charset="0"/>
              </a:rPr>
              <a:t>a hűtőből vagy a raktárból.</a:t>
            </a:r>
            <a:endParaRPr lang="hu-HU" sz="2400" dirty="0">
              <a:solidFill>
                <a:schemeClr val="bg1"/>
              </a:solidFill>
              <a:latin typeface="Arial" pitchFamily="34" charset="0"/>
              <a:cs typeface="Arial" pitchFamily="34" charset="0"/>
            </a:endParaRPr>
          </a:p>
          <a:p>
            <a:pPr marL="342900" indent="-342900">
              <a:spcAft>
                <a:spcPts val="1200"/>
              </a:spcAft>
              <a:buFont typeface="Wingdings" panose="05000000000000000000" pitchFamily="2" charset="2"/>
              <a:buChar char="ü"/>
            </a:pPr>
            <a:r>
              <a:rPr lang="hu-HU" sz="2400" dirty="0">
                <a:solidFill>
                  <a:schemeClr val="bg1"/>
                </a:solidFill>
                <a:latin typeface="Arial" pitchFamily="34" charset="0"/>
                <a:cs typeface="Arial" pitchFamily="34" charset="0"/>
              </a:rPr>
              <a:t>Mindig a legrégebbi alapanyagot kell először felhasználni. Például:</a:t>
            </a:r>
          </a:p>
        </p:txBody>
      </p:sp>
      <p:pic>
        <p:nvPicPr>
          <p:cNvPr id="17" name="Kép 16"/>
          <p:cNvPicPr/>
          <p:nvPr/>
        </p:nvPicPr>
        <p:blipFill rotWithShape="1">
          <a:blip r:embed="rId3" cstate="print">
            <a:extLst>
              <a:ext uri="{28A0092B-C50C-407E-A947-70E740481C1C}">
                <a14:useLocalDpi xmlns:a14="http://schemas.microsoft.com/office/drawing/2010/main" xmlns="" val="0"/>
              </a:ext>
            </a:extLst>
          </a:blip>
          <a:srcRect l="4820" t="10203" r="7471" b="8477"/>
          <a:stretch/>
        </p:blipFill>
        <p:spPr bwMode="auto">
          <a:xfrm>
            <a:off x="0" y="2679699"/>
            <a:ext cx="12192000" cy="4178301"/>
          </a:xfrm>
          <a:prstGeom prst="rect">
            <a:avLst/>
          </a:prstGeom>
          <a:noFill/>
          <a:ln>
            <a:noFill/>
          </a:ln>
          <a:extLst>
            <a:ext uri="{53640926-AAD7-44D8-BBD7-CCE9431645EC}">
              <a14:shadowObscured xmlns:a14="http://schemas.microsoft.com/office/drawing/2010/main" xmlns=""/>
            </a:ext>
          </a:extLst>
        </p:spPr>
      </p:pic>
    </p:spTree>
    <p:extLst>
      <p:ext uri="{BB962C8B-B14F-4D97-AF65-F5344CB8AC3E}">
        <p14:creationId xmlns:p14="http://schemas.microsoft.com/office/powerpoint/2010/main" xmlns="" val="388043991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389720" y="1324972"/>
            <a:ext cx="11484779" cy="2729552"/>
          </a:xfrm>
        </p:spPr>
        <p:txBody>
          <a:bodyPr>
            <a:noAutofit/>
          </a:bodyPr>
          <a:lstStyle/>
          <a:p>
            <a:r>
              <a:rPr lang="hu-HU" sz="2400" dirty="0">
                <a:solidFill>
                  <a:schemeClr val="bg1"/>
                </a:solidFill>
                <a:latin typeface="Arial" pitchFamily="34" charset="0"/>
                <a:cs typeface="Arial" pitchFamily="34" charset="0"/>
              </a:rPr>
              <a:t>Az alapanyagot és a készételt védeni kell a szennyeződéstől, elsősorban a mikrobáktól. </a:t>
            </a:r>
          </a:p>
          <a:p>
            <a:r>
              <a:rPr lang="hu-HU" sz="2400" dirty="0">
                <a:solidFill>
                  <a:schemeClr val="bg1"/>
                </a:solidFill>
                <a:latin typeface="Arial" pitchFamily="34" charset="0"/>
                <a:cs typeface="Arial" pitchFamily="34" charset="0"/>
              </a:rPr>
              <a:t>Ha hűtőben tároljuk az ételt, a hideg gátolja a mikrobák szaporodását. </a:t>
            </a:r>
          </a:p>
          <a:p>
            <a:r>
              <a:rPr lang="hu-HU" sz="2400" dirty="0">
                <a:solidFill>
                  <a:schemeClr val="bg1"/>
                </a:solidFill>
                <a:latin typeface="Arial" pitchFamily="34" charset="0"/>
                <a:cs typeface="Arial" pitchFamily="34" charset="0"/>
              </a:rPr>
              <a:t>A sütésnél, főzésnél a magas hőmérséklet elpusztítja az élő mikroba sejteket.</a:t>
            </a:r>
          </a:p>
        </p:txBody>
      </p:sp>
      <p:pic>
        <p:nvPicPr>
          <p:cNvPr id="5" name="Kép 4"/>
          <p:cNvPicPr/>
          <p:nvPr/>
        </p:nvPicPr>
        <p:blipFill>
          <a:blip r:embed="rId3" cstate="print"/>
          <a:srcRect/>
          <a:stretch>
            <a:fillRect/>
          </a:stretch>
        </p:blipFill>
        <p:spPr bwMode="auto">
          <a:xfrm>
            <a:off x="2583773" y="3602250"/>
            <a:ext cx="6708833" cy="3068922"/>
          </a:xfrm>
          <a:prstGeom prst="rect">
            <a:avLst/>
          </a:prstGeom>
          <a:noFill/>
        </p:spPr>
      </p:pic>
      <p:sp>
        <p:nvSpPr>
          <p:cNvPr id="7" name="Téglalap 6">
            <a:extLst>
              <a:ext uri="{FF2B5EF4-FFF2-40B4-BE49-F238E27FC236}">
                <a16:creationId xmlns:a16="http://schemas.microsoft.com/office/drawing/2014/main" xmlns="" id="{8BA65D9E-5CBF-4117-B9AA-3FA44F125411}"/>
              </a:ext>
            </a:extLst>
          </p:cNvPr>
          <p:cNvSpPr/>
          <p:nvPr/>
        </p:nvSpPr>
        <p:spPr>
          <a:xfrm>
            <a:off x="157668" y="345785"/>
            <a:ext cx="5205331" cy="584775"/>
          </a:xfrm>
          <a:prstGeom prst="rect">
            <a:avLst/>
          </a:prstGeom>
        </p:spPr>
        <p:txBody>
          <a:bodyPr wrap="square">
            <a:spAutoFit/>
          </a:bodyPr>
          <a:lstStyle/>
          <a:p>
            <a:pPr marL="0" lvl="2"/>
            <a:r>
              <a:rPr lang="hu-HU" sz="3200" b="1" dirty="0">
                <a:solidFill>
                  <a:schemeClr val="bg2"/>
                </a:solidFill>
                <a:latin typeface="Arial" panose="020B0604020202020204" pitchFamily="34" charset="0"/>
                <a:ea typeface="+mj-ea"/>
                <a:cs typeface="Arial" panose="020B0604020202020204" pitchFamily="34" charset="0"/>
              </a:rPr>
              <a:t>Hűtés és hőkezelés</a:t>
            </a:r>
            <a:endParaRPr lang="hu-HU" sz="2400" dirty="0">
              <a:solidFill>
                <a:schemeClr val="bg1"/>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a:xfrm>
            <a:off x="1157687" y="2178809"/>
            <a:ext cx="9767444" cy="1915647"/>
          </a:xfrm>
        </p:spPr>
        <p:txBody>
          <a:bodyPr/>
          <a:lstStyle/>
          <a:p>
            <a:pPr algn="ctr"/>
            <a:r>
              <a:rPr lang="hu-HU" b="1" dirty="0">
                <a:solidFill>
                  <a:schemeClr val="bg1"/>
                </a:solidFill>
                <a:latin typeface="Arial" panose="020B0604020202020204" pitchFamily="34" charset="0"/>
                <a:cs typeface="Arial" panose="020B0604020202020204" pitchFamily="34" charset="0"/>
              </a:rPr>
              <a:t>Jó tanulást kívánunk a továbbiakban!</a:t>
            </a:r>
          </a:p>
        </p:txBody>
      </p:sp>
      <p:pic>
        <p:nvPicPr>
          <p:cNvPr id="4" name="Kép 3" descr="A képen rajz látható&#10;&#10;Automatikusan generált leírás">
            <a:extLst>
              <a:ext uri="{FF2B5EF4-FFF2-40B4-BE49-F238E27FC236}">
                <a16:creationId xmlns:a16="http://schemas.microsoft.com/office/drawing/2014/main" xmlns="" id="{C1C39064-1CEB-4989-9782-27279AC40BBB}"/>
              </a:ext>
            </a:extLst>
          </p:cNvPr>
          <p:cNvPicPr>
            <a:picLocks noChangeAspect="1"/>
          </p:cNvPicPr>
          <p:nvPr/>
        </p:nvPicPr>
        <p:blipFill>
          <a:blip r:embed="rId3"/>
          <a:stretch>
            <a:fillRect/>
          </a:stretch>
        </p:blipFill>
        <p:spPr>
          <a:xfrm>
            <a:off x="10489710" y="0"/>
            <a:ext cx="1702290" cy="1596788"/>
          </a:xfrm>
          <a:prstGeom prst="rect">
            <a:avLst/>
          </a:prstGeom>
        </p:spPr>
      </p:pic>
    </p:spTree>
    <p:extLst>
      <p:ext uri="{BB962C8B-B14F-4D97-AF65-F5344CB8AC3E}">
        <p14:creationId xmlns:p14="http://schemas.microsoft.com/office/powerpoint/2010/main" xmlns="" val="26624083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18956</TotalTime>
  <Words>5718</Words>
  <Application>Microsoft Office PowerPoint</Application>
  <PresentationFormat>Egyéni</PresentationFormat>
  <Paragraphs>678</Paragraphs>
  <Slides>52</Slides>
  <Notes>49</Notes>
  <HiddenSlides>0</HiddenSlides>
  <MMClips>0</MMClips>
  <ScaleCrop>false</ScaleCrop>
  <HeadingPairs>
    <vt:vector size="4" baseType="variant">
      <vt:variant>
        <vt:lpstr>Téma</vt:lpstr>
      </vt:variant>
      <vt:variant>
        <vt:i4>1</vt:i4>
      </vt:variant>
      <vt:variant>
        <vt:lpstr>Diacímek</vt:lpstr>
      </vt:variant>
      <vt:variant>
        <vt:i4>52</vt:i4>
      </vt:variant>
    </vt:vector>
  </HeadingPairs>
  <TitlesOfParts>
    <vt:vector size="53" baseType="lpstr">
      <vt:lpstr>Ion</vt:lpstr>
      <vt:lpstr> c Általános HACCP ismeretek  Alapelvek és szabályok</vt:lpstr>
      <vt:lpstr>2. dia</vt:lpstr>
      <vt:lpstr>1. HACCP rendszer</vt:lpstr>
      <vt:lpstr>4. dia</vt:lpstr>
      <vt:lpstr>5. dia</vt:lpstr>
      <vt:lpstr>6. dia</vt:lpstr>
      <vt:lpstr>7. dia</vt:lpstr>
      <vt:lpstr>8. dia</vt:lpstr>
      <vt:lpstr>9. dia</vt:lpstr>
      <vt:lpstr>10. dia</vt:lpstr>
      <vt:lpstr>11. dia</vt:lpstr>
      <vt:lpstr>12. dia</vt:lpstr>
      <vt:lpstr>13. dia</vt:lpstr>
      <vt:lpstr>14. dia</vt:lpstr>
      <vt:lpstr>15. dia</vt:lpstr>
      <vt:lpstr>16. dia</vt:lpstr>
      <vt:lpstr>17. dia</vt:lpstr>
      <vt:lpstr>18. dia</vt:lpstr>
      <vt:lpstr>19. dia</vt:lpstr>
      <vt:lpstr>20. dia</vt:lpstr>
      <vt:lpstr>21. dia</vt:lpstr>
      <vt:lpstr>22. dia</vt:lpstr>
      <vt:lpstr>23. dia</vt:lpstr>
      <vt:lpstr>24. dia</vt:lpstr>
      <vt:lpstr>25. dia</vt:lpstr>
      <vt:lpstr>26. dia</vt:lpstr>
      <vt:lpstr>27. dia</vt:lpstr>
      <vt:lpstr>28. dia</vt:lpstr>
      <vt:lpstr>2. A veszélyek bemutatása</vt:lpstr>
      <vt:lpstr>30. dia</vt:lpstr>
      <vt:lpstr>31. dia</vt:lpstr>
      <vt:lpstr>32. dia</vt:lpstr>
      <vt:lpstr>33. dia</vt:lpstr>
      <vt:lpstr>34. dia</vt:lpstr>
      <vt:lpstr>35. dia</vt:lpstr>
      <vt:lpstr>36. dia</vt:lpstr>
      <vt:lpstr>37. dia</vt:lpstr>
      <vt:lpstr>38. dia</vt:lpstr>
      <vt:lpstr>39. dia</vt:lpstr>
      <vt:lpstr>40. dia</vt:lpstr>
      <vt:lpstr>41. dia</vt:lpstr>
      <vt:lpstr>42. dia</vt:lpstr>
      <vt:lpstr>43. dia</vt:lpstr>
      <vt:lpstr>44. dia</vt:lpstr>
      <vt:lpstr>3. Megelőzés és védekezés a vendéglátásban</vt:lpstr>
      <vt:lpstr>46. dia</vt:lpstr>
      <vt:lpstr>47. dia</vt:lpstr>
      <vt:lpstr>48. dia</vt:lpstr>
      <vt:lpstr>49. dia</vt:lpstr>
      <vt:lpstr>50. dia</vt:lpstr>
      <vt:lpstr>51. dia</vt:lpstr>
      <vt:lpstr>Jó tanulást kívánunk a továbbiakban!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Személyi higiénia, azaz  a vendéglátóiparban dolgozók egészségessége és tisztasága</dc:title>
  <dc:creator>Alexandra Szabó</dc:creator>
  <cp:lastModifiedBy>Gruiz Katalin</cp:lastModifiedBy>
  <cp:revision>799</cp:revision>
  <dcterms:created xsi:type="dcterms:W3CDTF">2020-03-24T17:53:37Z</dcterms:created>
  <dcterms:modified xsi:type="dcterms:W3CDTF">2021-12-07T10:59:13Z</dcterms:modified>
</cp:coreProperties>
</file>