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comments/comment4.xml" ContentType="application/vnd.openxmlformats-officedocument.presentationml.comment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slides/slide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comments/comment5.xml" ContentType="application/vnd.openxmlformats-officedocument.presentationml.comments+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comments/comment3.xml" ContentType="application/vnd.openxmlformats-officedocument.presentationml.comments+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51.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comments/comment1.xml" ContentType="application/vnd.openxmlformats-officedocument.presentationml.comment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Default Extension="svg" ContentType="image/svg+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ommentAuthors.xml" ContentType="application/vnd.openxmlformats-officedocument.presentationml.commentAuthors+xml"/>
  <Override PartName="/ppt/comments/comment2.xml" ContentType="application/vnd.openxmlformats-officedocument.presentationml.comment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diagrams/drawing1.xml" ContentType="application/vnd.ms-office.drawingml.diagramDrawing+xml"/>
  <Override PartName="/ppt/notesSlides/notesSlide48.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57"/>
  </p:notesMasterIdLst>
  <p:sldIdLst>
    <p:sldId id="256" r:id="rId2"/>
    <p:sldId id="257" r:id="rId3"/>
    <p:sldId id="258" r:id="rId4"/>
    <p:sldId id="259" r:id="rId5"/>
    <p:sldId id="332" r:id="rId6"/>
    <p:sldId id="304" r:id="rId7"/>
    <p:sldId id="262" r:id="rId8"/>
    <p:sldId id="263" r:id="rId9"/>
    <p:sldId id="305" r:id="rId10"/>
    <p:sldId id="306" r:id="rId11"/>
    <p:sldId id="307" r:id="rId12"/>
    <p:sldId id="350" r:id="rId13"/>
    <p:sldId id="266" r:id="rId14"/>
    <p:sldId id="309" r:id="rId15"/>
    <p:sldId id="308" r:id="rId16"/>
    <p:sldId id="310" r:id="rId17"/>
    <p:sldId id="312" r:id="rId18"/>
    <p:sldId id="311" r:id="rId19"/>
    <p:sldId id="314" r:id="rId20"/>
    <p:sldId id="313" r:id="rId21"/>
    <p:sldId id="315" r:id="rId22"/>
    <p:sldId id="316" r:id="rId23"/>
    <p:sldId id="317" r:id="rId24"/>
    <p:sldId id="318"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 id="333" r:id="rId38"/>
    <p:sldId id="349" r:id="rId39"/>
    <p:sldId id="335" r:id="rId40"/>
    <p:sldId id="334" r:id="rId41"/>
    <p:sldId id="336" r:id="rId42"/>
    <p:sldId id="337" r:id="rId43"/>
    <p:sldId id="338" r:id="rId44"/>
    <p:sldId id="339" r:id="rId45"/>
    <p:sldId id="340" r:id="rId46"/>
    <p:sldId id="341" r:id="rId47"/>
    <p:sldId id="342" r:id="rId48"/>
    <p:sldId id="272" r:id="rId49"/>
    <p:sldId id="344" r:id="rId50"/>
    <p:sldId id="345" r:id="rId51"/>
    <p:sldId id="346" r:id="rId52"/>
    <p:sldId id="347" r:id="rId53"/>
    <p:sldId id="343" r:id="rId54"/>
    <p:sldId id="348" r:id="rId55"/>
    <p:sldId id="302" r:id="rId56"/>
  </p:sldIdLst>
  <p:sldSz cx="12192000" cy="6858000"/>
  <p:notesSz cx="6858000" cy="9144000"/>
  <p:embeddedFontLst>
    <p:embeddedFont>
      <p:font typeface="Century Gothic" pitchFamily="34" charset="0"/>
      <p:regular r:id="rId58"/>
      <p:bold r:id="rId59"/>
      <p:italic r:id="rId60"/>
      <p:boldItalic r:id="rId61"/>
    </p:embeddedFont>
    <p:embeddedFont>
      <p:font typeface="Calibri" pitchFamily="34" charset="0"/>
      <p:regular r:id="rId62"/>
      <p:bold r:id="rId63"/>
      <p:italic r:id="rId64"/>
      <p:boldItalic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uiz Katalin" initials="GK" lastIdx="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2F5E73"/>
    <a:srgbClr val="4D855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462" autoAdjust="0"/>
  </p:normalViewPr>
  <p:slideViewPr>
    <p:cSldViewPr snapToGrid="0">
      <p:cViewPr varScale="1">
        <p:scale>
          <a:sx n="101" d="100"/>
          <a:sy n="101" d="100"/>
        </p:scale>
        <p:origin x="-228" y="-96"/>
      </p:cViewPr>
      <p:guideLst>
        <p:guide orient="horz" pos="2160"/>
        <p:guide pos="3840"/>
      </p:guideLst>
    </p:cSldViewPr>
  </p:slideViewPr>
  <p:notesTextViewPr>
    <p:cViewPr>
      <p:scale>
        <a:sx n="1" d="1"/>
        <a:sy n="1" d="1"/>
      </p:scale>
      <p:origin x="0" y="0"/>
    </p:cViewPr>
  </p:notesTextViewPr>
  <p:sorterViewPr>
    <p:cViewPr>
      <p:scale>
        <a:sx n="66" d="100"/>
        <a:sy n="66" d="100"/>
      </p:scale>
      <p:origin x="0" y="201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6.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1-02-14T15:19:12.215" idx="1">
    <p:pos x="5132" y="1519"/>
    <p:text>nEM KISEGÍTŐ TEVÉKENYSÉG, HANEM A FŐTEVÉKENYSÉG ELSŐ LÉPÉSE</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21-02-14T15:44:12.031" idx="2">
    <p:pos x="4515" y="1399"/>
    <p:text>ha már megjhámoztuk, utána nem héjas krumplit mosunk!!</p:text>
  </p:cm>
  <p:cm authorId="0" dt="2021-02-14T15:53:19.778" idx="3">
    <p:pos x="7421" y="1399"/>
    <p:text>ez nem krumpli</p:text>
  </p:cm>
  <p:cm authorId="0" dt="2021-02-14T15:54:01.445" idx="4">
    <p:pos x="7962" y="2441"/>
    <p:text>ez krumpli</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21-02-14T16:03:55.528" idx="5">
    <p:pos x="5745" y="3119"/>
    <p:text>erről szó sincs. Hideg sűlt, felvégott,  - természetesen meg van főzve. </p:text>
  </p:cm>
</p:cmLst>
</file>

<file path=ppt/comments/comment4.xml><?xml version="1.0" encoding="utf-8"?>
<p:cmLst xmlns:a="http://schemas.openxmlformats.org/drawingml/2006/main" xmlns:r="http://schemas.openxmlformats.org/officeDocument/2006/relationships" xmlns:p="http://schemas.openxmlformats.org/presentationml/2006/main">
  <p:cm authorId="0" dt="2021-02-14T16:08:06.219" idx="6">
    <p:pos x="4114" y="419"/>
    <p:text>A felszolgálás nem ételkészítése, vendéglátás</p:text>
  </p:cm>
</p:cmLst>
</file>

<file path=ppt/comments/comment5.xml><?xml version="1.0" encoding="utf-8"?>
<p:cmLst xmlns:a="http://schemas.openxmlformats.org/drawingml/2006/main" xmlns:r="http://schemas.openxmlformats.org/officeDocument/2006/relationships" xmlns:p="http://schemas.openxmlformats.org/presentationml/2006/main">
  <p:cm authorId="0" dt="2021-02-14T17:01:16.448" idx="7">
    <p:pos x="8263" y="3077"/>
    <p:text>ez beteg, lázas</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AF6AEE-7AB4-484A-A751-84B8F7CE275B}"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hu-HU"/>
        </a:p>
      </dgm:t>
    </dgm:pt>
    <dgm:pt modelId="{CA527F27-68ED-4631-B41F-7A453DB20B82}">
      <dgm:prSet phldrT="[Szöveg]" custT="1"/>
      <dgm:spPr/>
      <dgm:t>
        <a:bodyPr/>
        <a:lstStyle/>
        <a:p>
          <a:r>
            <a:rPr lang="hu-HU" sz="2400" dirty="0">
              <a:latin typeface="+mj-lt"/>
            </a:rPr>
            <a:t>Fizikai veszély</a:t>
          </a:r>
        </a:p>
      </dgm:t>
    </dgm:pt>
    <dgm:pt modelId="{8299EF6C-41B8-4754-A0D4-10FE63AE77C8}" type="parTrans" cxnId="{CC8A4F7B-123B-44D4-B1C3-36298C3C82CF}">
      <dgm:prSet/>
      <dgm:spPr/>
      <dgm:t>
        <a:bodyPr/>
        <a:lstStyle/>
        <a:p>
          <a:endParaRPr lang="hu-HU" sz="2400">
            <a:latin typeface="+mj-lt"/>
          </a:endParaRPr>
        </a:p>
      </dgm:t>
    </dgm:pt>
    <dgm:pt modelId="{3C8C46AF-AA70-49EC-94CF-ABB090AFDBD8}" type="sibTrans" cxnId="{CC8A4F7B-123B-44D4-B1C3-36298C3C82CF}">
      <dgm:prSet/>
      <dgm:spPr/>
      <dgm:t>
        <a:bodyPr/>
        <a:lstStyle/>
        <a:p>
          <a:endParaRPr lang="hu-HU" sz="2400">
            <a:latin typeface="+mj-lt"/>
          </a:endParaRPr>
        </a:p>
      </dgm:t>
    </dgm:pt>
    <dgm:pt modelId="{46E8CC47-2E49-40DF-BE8E-C24BCB800D39}">
      <dgm:prSet phldrT="[Szöveg]" custT="1"/>
      <dgm:spPr/>
      <dgm:t>
        <a:bodyPr/>
        <a:lstStyle/>
        <a:p>
          <a:r>
            <a:rPr lang="hu-HU" sz="2400" dirty="0">
              <a:latin typeface="+mj-lt"/>
              <a:ea typeface="Arial"/>
              <a:cs typeface="Arial"/>
              <a:sym typeface="Arial"/>
            </a:rPr>
            <a:t>Látható, kézzel fogható szennyeződések</a:t>
          </a:r>
          <a:endParaRPr lang="hu-HU" sz="2400" dirty="0">
            <a:latin typeface="+mj-lt"/>
          </a:endParaRPr>
        </a:p>
      </dgm:t>
    </dgm:pt>
    <dgm:pt modelId="{21ED4FB1-06A3-48FD-8A9B-B33F1C896AF8}" type="parTrans" cxnId="{06ED2800-D0C9-4CCE-A3F8-124235DFA6CD}">
      <dgm:prSet/>
      <dgm:spPr/>
      <dgm:t>
        <a:bodyPr/>
        <a:lstStyle/>
        <a:p>
          <a:endParaRPr lang="hu-HU" sz="2400">
            <a:latin typeface="+mj-lt"/>
          </a:endParaRPr>
        </a:p>
      </dgm:t>
    </dgm:pt>
    <dgm:pt modelId="{CCDDDEC6-EC0E-4810-B947-EBB5F881B714}" type="sibTrans" cxnId="{06ED2800-D0C9-4CCE-A3F8-124235DFA6CD}">
      <dgm:prSet/>
      <dgm:spPr/>
      <dgm:t>
        <a:bodyPr/>
        <a:lstStyle/>
        <a:p>
          <a:endParaRPr lang="hu-HU" sz="2400">
            <a:latin typeface="+mj-lt"/>
          </a:endParaRPr>
        </a:p>
      </dgm:t>
    </dgm:pt>
    <dgm:pt modelId="{86312DC0-AE20-4EA4-B5B9-E70424B57F73}">
      <dgm:prSet phldrT="[Szöveg]" custT="1"/>
      <dgm:spPr/>
      <dgm:t>
        <a:bodyPr/>
        <a:lstStyle/>
        <a:p>
          <a:r>
            <a:rPr lang="hu-HU" sz="2400" dirty="0">
              <a:latin typeface="+mj-lt"/>
              <a:ea typeface="Arial"/>
              <a:cs typeface="Arial"/>
              <a:sym typeface="Arial"/>
            </a:rPr>
            <a:t>Például: a földes zöldségre tapadt talaj, csomagoló- és kötözőanyag darabok</a:t>
          </a:r>
          <a:endParaRPr lang="hu-HU" sz="2400" dirty="0">
            <a:latin typeface="+mj-lt"/>
          </a:endParaRPr>
        </a:p>
      </dgm:t>
    </dgm:pt>
    <dgm:pt modelId="{2AD3209F-531E-4A3B-8687-81C3A953291F}" type="parTrans" cxnId="{6B3CE814-32BE-49D5-9CD8-88503F4F0F51}">
      <dgm:prSet/>
      <dgm:spPr/>
      <dgm:t>
        <a:bodyPr/>
        <a:lstStyle/>
        <a:p>
          <a:endParaRPr lang="hu-HU" sz="2400">
            <a:latin typeface="+mj-lt"/>
          </a:endParaRPr>
        </a:p>
      </dgm:t>
    </dgm:pt>
    <dgm:pt modelId="{965DCF23-4705-4C65-AF3A-691C94A6AA9C}" type="sibTrans" cxnId="{6B3CE814-32BE-49D5-9CD8-88503F4F0F51}">
      <dgm:prSet/>
      <dgm:spPr/>
      <dgm:t>
        <a:bodyPr/>
        <a:lstStyle/>
        <a:p>
          <a:endParaRPr lang="hu-HU" sz="2400">
            <a:latin typeface="+mj-lt"/>
          </a:endParaRPr>
        </a:p>
      </dgm:t>
    </dgm:pt>
    <dgm:pt modelId="{F72F4B21-D325-4E16-BEE1-219C0E3B0963}">
      <dgm:prSet phldrT="[Szöveg]" custT="1"/>
      <dgm:spPr/>
      <dgm:t>
        <a:bodyPr/>
        <a:lstStyle/>
        <a:p>
          <a:r>
            <a:rPr lang="hu-HU" sz="2400" dirty="0">
              <a:latin typeface="+mj-lt"/>
            </a:rPr>
            <a:t>Kémiai veszély</a:t>
          </a:r>
        </a:p>
      </dgm:t>
    </dgm:pt>
    <dgm:pt modelId="{932DCBDC-9BD2-4C27-8E81-1C02DE76499D}" type="parTrans" cxnId="{AFFD8150-11A0-4496-9B30-6B4EE414AC2E}">
      <dgm:prSet/>
      <dgm:spPr/>
      <dgm:t>
        <a:bodyPr/>
        <a:lstStyle/>
        <a:p>
          <a:endParaRPr lang="hu-HU" sz="2400">
            <a:latin typeface="+mj-lt"/>
          </a:endParaRPr>
        </a:p>
      </dgm:t>
    </dgm:pt>
    <dgm:pt modelId="{595DE30C-F2DB-4E64-96EB-76B420909BC6}" type="sibTrans" cxnId="{AFFD8150-11A0-4496-9B30-6B4EE414AC2E}">
      <dgm:prSet/>
      <dgm:spPr/>
      <dgm:t>
        <a:bodyPr/>
        <a:lstStyle/>
        <a:p>
          <a:endParaRPr lang="hu-HU" sz="2400">
            <a:latin typeface="+mj-lt"/>
          </a:endParaRPr>
        </a:p>
      </dgm:t>
    </dgm:pt>
    <dgm:pt modelId="{1B38AECD-DF8D-4919-8E22-8A220F313696}">
      <dgm:prSet phldrT="[Szöveg]" custT="1"/>
      <dgm:spPr/>
      <dgm:t>
        <a:bodyPr/>
        <a:lstStyle/>
        <a:p>
          <a:r>
            <a:rPr lang="hu-HU" sz="2400" smtClean="0">
              <a:effectLst/>
              <a:latin typeface="+mj-lt"/>
              <a:ea typeface="Times New Roman" panose="02020603050405020304" pitchFamily="18" charset="0"/>
            </a:rPr>
            <a:t>Tisztítószerek </a:t>
          </a:r>
          <a:r>
            <a:rPr lang="hu-HU" sz="2400" dirty="0">
              <a:effectLst/>
              <a:latin typeface="+mj-lt"/>
              <a:ea typeface="Times New Roman" panose="02020603050405020304" pitchFamily="18" charset="0"/>
            </a:rPr>
            <a:t>és más vegyszerek</a:t>
          </a:r>
          <a:endParaRPr lang="hu-HU" sz="2400" dirty="0">
            <a:latin typeface="+mj-lt"/>
          </a:endParaRPr>
        </a:p>
      </dgm:t>
    </dgm:pt>
    <dgm:pt modelId="{039F0AA7-FF87-4155-8F32-559E2679D7B9}" type="parTrans" cxnId="{89FE9378-6AF7-4CE1-9589-CC5B49B25766}">
      <dgm:prSet/>
      <dgm:spPr/>
      <dgm:t>
        <a:bodyPr/>
        <a:lstStyle/>
        <a:p>
          <a:endParaRPr lang="hu-HU" sz="2400">
            <a:latin typeface="+mj-lt"/>
          </a:endParaRPr>
        </a:p>
      </dgm:t>
    </dgm:pt>
    <dgm:pt modelId="{421BB4C8-EAF7-405F-B6CA-78385430BE81}" type="sibTrans" cxnId="{89FE9378-6AF7-4CE1-9589-CC5B49B25766}">
      <dgm:prSet/>
      <dgm:spPr/>
      <dgm:t>
        <a:bodyPr/>
        <a:lstStyle/>
        <a:p>
          <a:endParaRPr lang="hu-HU" sz="2400">
            <a:latin typeface="+mj-lt"/>
          </a:endParaRPr>
        </a:p>
      </dgm:t>
    </dgm:pt>
    <dgm:pt modelId="{DE3AE970-F433-4099-B2E7-4D650749895F}">
      <dgm:prSet phldrT="[Szöveg]" custT="1"/>
      <dgm:spPr/>
      <dgm:t>
        <a:bodyPr/>
        <a:lstStyle/>
        <a:p>
          <a:r>
            <a:rPr lang="hu-HU" sz="2400" dirty="0">
              <a:effectLst/>
              <a:latin typeface="+mj-lt"/>
              <a:ea typeface="Times New Roman" panose="02020603050405020304" pitchFamily="18" charset="0"/>
            </a:rPr>
            <a:t>Például: a mezőgazdaságban használt növényvédőszer</a:t>
          </a:r>
          <a:r>
            <a:rPr lang="hu-HU" sz="2400">
              <a:effectLst/>
              <a:latin typeface="+mj-lt"/>
              <a:ea typeface="Times New Roman" panose="02020603050405020304" pitchFamily="18" charset="0"/>
            </a:rPr>
            <a:t>, </a:t>
          </a:r>
          <a:r>
            <a:rPr lang="hu-HU" sz="2400" smtClean="0">
              <a:effectLst/>
              <a:latin typeface="+mj-lt"/>
              <a:ea typeface="Times New Roman" panose="02020603050405020304" pitchFamily="18" charset="0"/>
            </a:rPr>
            <a:t>vagy tároláskor </a:t>
          </a:r>
          <a:r>
            <a:rPr lang="hu-HU" sz="2400" dirty="0">
              <a:effectLst/>
              <a:latin typeface="+mj-lt"/>
              <a:ea typeface="Times New Roman" panose="02020603050405020304" pitchFamily="18" charset="0"/>
            </a:rPr>
            <a:t>alkalmazott tartósítószer</a:t>
          </a:r>
          <a:endParaRPr lang="hu-HU" sz="2400" dirty="0">
            <a:latin typeface="+mj-lt"/>
          </a:endParaRPr>
        </a:p>
      </dgm:t>
    </dgm:pt>
    <dgm:pt modelId="{61B60D03-E079-486C-BBFF-75876B39B485}" type="parTrans" cxnId="{3FEBC3BC-6D17-487A-A339-5AF2EEBFA7DF}">
      <dgm:prSet/>
      <dgm:spPr/>
      <dgm:t>
        <a:bodyPr/>
        <a:lstStyle/>
        <a:p>
          <a:endParaRPr lang="hu-HU" sz="2400">
            <a:latin typeface="+mj-lt"/>
          </a:endParaRPr>
        </a:p>
      </dgm:t>
    </dgm:pt>
    <dgm:pt modelId="{50DEBB47-CD06-4BA3-B696-21AFC84DD46A}" type="sibTrans" cxnId="{3FEBC3BC-6D17-487A-A339-5AF2EEBFA7DF}">
      <dgm:prSet/>
      <dgm:spPr/>
      <dgm:t>
        <a:bodyPr/>
        <a:lstStyle/>
        <a:p>
          <a:endParaRPr lang="hu-HU" sz="2400">
            <a:latin typeface="+mj-lt"/>
          </a:endParaRPr>
        </a:p>
      </dgm:t>
    </dgm:pt>
    <dgm:pt modelId="{96E97C2B-22EA-4B92-A7BD-7C35ADDD4D12}">
      <dgm:prSet phldrT="[Szöveg]" custT="1"/>
      <dgm:spPr/>
      <dgm:t>
        <a:bodyPr/>
        <a:lstStyle/>
        <a:p>
          <a:r>
            <a:rPr lang="hu-HU" sz="2400" dirty="0">
              <a:latin typeface="+mj-lt"/>
            </a:rPr>
            <a:t>Biológiai veszély</a:t>
          </a:r>
        </a:p>
      </dgm:t>
    </dgm:pt>
    <dgm:pt modelId="{3A81381F-97C0-497D-BC23-6BB0955BCD55}" type="parTrans" cxnId="{C57E2F4E-2D7A-403C-B90F-E39F67F904DE}">
      <dgm:prSet/>
      <dgm:spPr/>
      <dgm:t>
        <a:bodyPr/>
        <a:lstStyle/>
        <a:p>
          <a:endParaRPr lang="hu-HU" sz="2400">
            <a:latin typeface="+mj-lt"/>
          </a:endParaRPr>
        </a:p>
      </dgm:t>
    </dgm:pt>
    <dgm:pt modelId="{84E5966D-24F0-43A1-8D02-3AE9F92695D5}" type="sibTrans" cxnId="{C57E2F4E-2D7A-403C-B90F-E39F67F904DE}">
      <dgm:prSet/>
      <dgm:spPr/>
      <dgm:t>
        <a:bodyPr/>
        <a:lstStyle/>
        <a:p>
          <a:endParaRPr lang="hu-HU" sz="2400">
            <a:latin typeface="+mj-lt"/>
          </a:endParaRPr>
        </a:p>
      </dgm:t>
    </dgm:pt>
    <dgm:pt modelId="{A00CFDD8-2647-4C7E-80DD-6C4075181961}">
      <dgm:prSet phldrT="[Szöveg]" custT="1"/>
      <dgm:spPr/>
      <dgm:t>
        <a:bodyPr/>
        <a:lstStyle/>
        <a:p>
          <a:r>
            <a:rPr lang="hu-HU" sz="2400" dirty="0">
              <a:effectLst/>
              <a:latin typeface="+mj-lt"/>
              <a:ea typeface="Times New Roman" panose="02020603050405020304" pitchFamily="18" charset="0"/>
            </a:rPr>
            <a:t>A mikrobák, a rovarok és a rágcsálók</a:t>
          </a:r>
          <a:endParaRPr lang="hu-HU" sz="2400" dirty="0">
            <a:latin typeface="+mj-lt"/>
          </a:endParaRPr>
        </a:p>
      </dgm:t>
    </dgm:pt>
    <dgm:pt modelId="{2C9110EB-DD5F-43D7-9990-AA3AABDE34B6}" type="parTrans" cxnId="{7C7051FB-2F1E-49DB-ACF3-937814F2B8BC}">
      <dgm:prSet/>
      <dgm:spPr/>
      <dgm:t>
        <a:bodyPr/>
        <a:lstStyle/>
        <a:p>
          <a:endParaRPr lang="hu-HU" sz="2400">
            <a:latin typeface="+mj-lt"/>
          </a:endParaRPr>
        </a:p>
      </dgm:t>
    </dgm:pt>
    <dgm:pt modelId="{50B89C86-2144-4B6E-ADC2-BA8323170E40}" type="sibTrans" cxnId="{7C7051FB-2F1E-49DB-ACF3-937814F2B8BC}">
      <dgm:prSet/>
      <dgm:spPr/>
      <dgm:t>
        <a:bodyPr/>
        <a:lstStyle/>
        <a:p>
          <a:endParaRPr lang="hu-HU" sz="2400">
            <a:latin typeface="+mj-lt"/>
          </a:endParaRPr>
        </a:p>
      </dgm:t>
    </dgm:pt>
    <dgm:pt modelId="{DF9115AC-7CDE-4ADE-9788-F1759FA855EC}">
      <dgm:prSet phldrT="[Szöveg]" custT="1"/>
      <dgm:spPr/>
      <dgm:t>
        <a:bodyPr/>
        <a:lstStyle/>
        <a:p>
          <a:r>
            <a:rPr lang="hu-HU" sz="2400" dirty="0">
              <a:effectLst/>
              <a:latin typeface="+mj-lt"/>
              <a:ea typeface="Times New Roman" panose="02020603050405020304" pitchFamily="18" charset="0"/>
            </a:rPr>
            <a:t>Például: penészes zöldség, rothadt gyümölcs, légy, csótány vagy egér </a:t>
          </a:r>
          <a:r>
            <a:rPr lang="hu-HU" sz="2400">
              <a:effectLst/>
              <a:latin typeface="+mj-lt"/>
              <a:ea typeface="Times New Roman" panose="02020603050405020304" pitchFamily="18" charset="0"/>
            </a:rPr>
            <a:t>által </a:t>
          </a:r>
          <a:r>
            <a:rPr lang="hu-HU" sz="2400" smtClean="0">
              <a:effectLst/>
              <a:latin typeface="+mj-lt"/>
              <a:ea typeface="Times New Roman" panose="02020603050405020304" pitchFamily="18" charset="0"/>
            </a:rPr>
            <a:t>megmászott, </a:t>
          </a:r>
          <a:r>
            <a:rPr lang="hu-HU" sz="2400" dirty="0">
              <a:effectLst/>
              <a:latin typeface="+mj-lt"/>
              <a:ea typeface="Times New Roman" panose="02020603050405020304" pitchFamily="18" charset="0"/>
            </a:rPr>
            <a:t>ezek petéivel vagy ürülékével szennyezett élelmiszer</a:t>
          </a:r>
          <a:endParaRPr lang="hu-HU" sz="2400" dirty="0">
            <a:latin typeface="+mj-lt"/>
          </a:endParaRPr>
        </a:p>
      </dgm:t>
    </dgm:pt>
    <dgm:pt modelId="{53A3913A-69E0-4C46-A1EB-7188C2869A0E}" type="parTrans" cxnId="{0C8907F5-3E2B-47E8-A255-36900134A57E}">
      <dgm:prSet/>
      <dgm:spPr/>
      <dgm:t>
        <a:bodyPr/>
        <a:lstStyle/>
        <a:p>
          <a:endParaRPr lang="hu-HU" sz="2400">
            <a:latin typeface="+mj-lt"/>
          </a:endParaRPr>
        </a:p>
      </dgm:t>
    </dgm:pt>
    <dgm:pt modelId="{5C30D3DA-BB5B-4185-81A3-37DF0D1C4A9D}" type="sibTrans" cxnId="{0C8907F5-3E2B-47E8-A255-36900134A57E}">
      <dgm:prSet/>
      <dgm:spPr/>
      <dgm:t>
        <a:bodyPr/>
        <a:lstStyle/>
        <a:p>
          <a:endParaRPr lang="hu-HU" sz="2400">
            <a:latin typeface="+mj-lt"/>
          </a:endParaRPr>
        </a:p>
      </dgm:t>
    </dgm:pt>
    <dgm:pt modelId="{6FDEB493-C0AD-4A6F-B7E8-83ED982E0E82}">
      <dgm:prSet phldrT="[Szöveg]" custT="1"/>
      <dgm:spPr/>
      <dgm:t>
        <a:bodyPr/>
        <a:lstStyle/>
        <a:p>
          <a:r>
            <a:rPr lang="hu-HU" sz="2400" dirty="0">
              <a:latin typeface="+mj-lt"/>
              <a:ea typeface="Arial"/>
              <a:cs typeface="Arial"/>
              <a:sym typeface="Arial"/>
            </a:rPr>
            <a:t>Ezek nem ehetőek, undort keltőek és károsak lehetnek az egészségre.</a:t>
          </a:r>
          <a:endParaRPr lang="hu-HU" sz="2400" dirty="0">
            <a:latin typeface="+mj-lt"/>
          </a:endParaRPr>
        </a:p>
      </dgm:t>
    </dgm:pt>
    <dgm:pt modelId="{5B3BF185-62F7-4B82-91B2-43B1E264D7B7}" type="parTrans" cxnId="{22C5B3BA-C6D4-4D11-A74B-F0122D022759}">
      <dgm:prSet/>
      <dgm:spPr/>
      <dgm:t>
        <a:bodyPr/>
        <a:lstStyle/>
        <a:p>
          <a:endParaRPr lang="hu-HU" sz="2400">
            <a:latin typeface="+mj-lt"/>
          </a:endParaRPr>
        </a:p>
      </dgm:t>
    </dgm:pt>
    <dgm:pt modelId="{A46CE309-0A1D-43B3-BAD6-96CCA7CF235F}" type="sibTrans" cxnId="{22C5B3BA-C6D4-4D11-A74B-F0122D022759}">
      <dgm:prSet/>
      <dgm:spPr/>
      <dgm:t>
        <a:bodyPr/>
        <a:lstStyle/>
        <a:p>
          <a:endParaRPr lang="hu-HU" sz="2400">
            <a:latin typeface="+mj-lt"/>
          </a:endParaRPr>
        </a:p>
      </dgm:t>
    </dgm:pt>
    <dgm:pt modelId="{FFAD830C-4525-467E-913C-E5A962D301DC}">
      <dgm:prSet phldrT="[Szöveg]" custT="1"/>
      <dgm:spPr/>
      <dgm:t>
        <a:bodyPr/>
        <a:lstStyle/>
        <a:p>
          <a:endParaRPr lang="hu-HU" sz="2400" dirty="0">
            <a:latin typeface="+mj-lt"/>
          </a:endParaRPr>
        </a:p>
      </dgm:t>
    </dgm:pt>
    <dgm:pt modelId="{D3FB81BB-6BA5-4546-BBB8-FFAA18C357BA}" type="parTrans" cxnId="{2E6A9B0A-78A2-49FF-BB1B-5C89DBB3AA82}">
      <dgm:prSet/>
      <dgm:spPr/>
      <dgm:t>
        <a:bodyPr/>
        <a:lstStyle/>
        <a:p>
          <a:endParaRPr lang="hu-HU"/>
        </a:p>
      </dgm:t>
    </dgm:pt>
    <dgm:pt modelId="{EC91E33F-A655-40E5-AC79-CFAA92CF0AC9}" type="sibTrans" cxnId="{2E6A9B0A-78A2-49FF-BB1B-5C89DBB3AA82}">
      <dgm:prSet/>
      <dgm:spPr/>
      <dgm:t>
        <a:bodyPr/>
        <a:lstStyle/>
        <a:p>
          <a:endParaRPr lang="hu-HU"/>
        </a:p>
      </dgm:t>
    </dgm:pt>
    <dgm:pt modelId="{76039C7F-8296-4752-A40B-369D800E6CF8}">
      <dgm:prSet phldrT="[Szöveg]" custT="1"/>
      <dgm:spPr/>
      <dgm:t>
        <a:bodyPr/>
        <a:lstStyle/>
        <a:p>
          <a:endParaRPr lang="hu-HU" sz="2400" dirty="0">
            <a:latin typeface="+mj-lt"/>
          </a:endParaRPr>
        </a:p>
      </dgm:t>
    </dgm:pt>
    <dgm:pt modelId="{B8B20A15-29C0-4F58-8B36-F628EC21C3FD}" type="parTrans" cxnId="{746C5615-1DA3-45D3-BA07-33A397A41907}">
      <dgm:prSet/>
      <dgm:spPr/>
      <dgm:t>
        <a:bodyPr/>
        <a:lstStyle/>
        <a:p>
          <a:endParaRPr lang="hu-HU"/>
        </a:p>
      </dgm:t>
    </dgm:pt>
    <dgm:pt modelId="{E96C1615-C612-4995-8E24-B7813E8B5587}" type="sibTrans" cxnId="{746C5615-1DA3-45D3-BA07-33A397A41907}">
      <dgm:prSet/>
      <dgm:spPr/>
      <dgm:t>
        <a:bodyPr/>
        <a:lstStyle/>
        <a:p>
          <a:endParaRPr lang="hu-HU"/>
        </a:p>
      </dgm:t>
    </dgm:pt>
    <dgm:pt modelId="{58568107-AFC3-4753-A931-B8021EB332DF}">
      <dgm:prSet phldrT="[Szöveg]" custT="1"/>
      <dgm:spPr/>
      <dgm:t>
        <a:bodyPr/>
        <a:lstStyle/>
        <a:p>
          <a:endParaRPr lang="hu-HU" sz="2400" dirty="0">
            <a:latin typeface="+mj-lt"/>
          </a:endParaRPr>
        </a:p>
      </dgm:t>
    </dgm:pt>
    <dgm:pt modelId="{1392F71C-1FB4-4C2E-B2DE-84370B67ECA1}" type="parTrans" cxnId="{0420560D-0E84-4379-9333-DE70A4AFF039}">
      <dgm:prSet/>
      <dgm:spPr/>
      <dgm:t>
        <a:bodyPr/>
        <a:lstStyle/>
        <a:p>
          <a:endParaRPr lang="hu-HU"/>
        </a:p>
      </dgm:t>
    </dgm:pt>
    <dgm:pt modelId="{CC02D04A-858F-4250-B20C-C8029ED80D7F}" type="sibTrans" cxnId="{0420560D-0E84-4379-9333-DE70A4AFF039}">
      <dgm:prSet/>
      <dgm:spPr/>
      <dgm:t>
        <a:bodyPr/>
        <a:lstStyle/>
        <a:p>
          <a:endParaRPr lang="hu-HU"/>
        </a:p>
      </dgm:t>
    </dgm:pt>
    <dgm:pt modelId="{23727DF8-9E2A-44AC-9174-A65102BF080A}">
      <dgm:prSet phldrT="[Szöveg]" custT="1"/>
      <dgm:spPr/>
      <dgm:t>
        <a:bodyPr/>
        <a:lstStyle/>
        <a:p>
          <a:endParaRPr lang="hu-HU" sz="2400" dirty="0">
            <a:latin typeface="+mj-lt"/>
          </a:endParaRPr>
        </a:p>
      </dgm:t>
    </dgm:pt>
    <dgm:pt modelId="{D7DECFB8-C068-4B84-B4A8-B9696A0CBF44}" type="parTrans" cxnId="{4511FF94-3B11-4A26-9AC5-1C575AF1A8B6}">
      <dgm:prSet/>
      <dgm:spPr/>
      <dgm:t>
        <a:bodyPr/>
        <a:lstStyle/>
        <a:p>
          <a:endParaRPr lang="hu-HU"/>
        </a:p>
      </dgm:t>
    </dgm:pt>
    <dgm:pt modelId="{830359FB-87B1-4614-8CCA-DD1F7B2C7DE4}" type="sibTrans" cxnId="{4511FF94-3B11-4A26-9AC5-1C575AF1A8B6}">
      <dgm:prSet/>
      <dgm:spPr/>
      <dgm:t>
        <a:bodyPr/>
        <a:lstStyle/>
        <a:p>
          <a:endParaRPr lang="hu-HU"/>
        </a:p>
      </dgm:t>
    </dgm:pt>
    <dgm:pt modelId="{79233658-947A-48A1-BD9A-3DED4F4124B8}" type="pres">
      <dgm:prSet presAssocID="{49AF6AEE-7AB4-484A-A751-84B8F7CE275B}" presName="Name0" presStyleCnt="0">
        <dgm:presLayoutVars>
          <dgm:dir/>
          <dgm:animLvl val="lvl"/>
          <dgm:resizeHandles val="exact"/>
        </dgm:presLayoutVars>
      </dgm:prSet>
      <dgm:spPr/>
      <dgm:t>
        <a:bodyPr/>
        <a:lstStyle/>
        <a:p>
          <a:endParaRPr lang="en-US"/>
        </a:p>
      </dgm:t>
    </dgm:pt>
    <dgm:pt modelId="{410C6851-405A-4A8D-8AA1-07D66BBD5059}" type="pres">
      <dgm:prSet presAssocID="{CA527F27-68ED-4631-B41F-7A453DB20B82}" presName="composite" presStyleCnt="0"/>
      <dgm:spPr/>
    </dgm:pt>
    <dgm:pt modelId="{6A3DAC64-49D1-4268-97E4-C8645C7CC8EB}" type="pres">
      <dgm:prSet presAssocID="{CA527F27-68ED-4631-B41F-7A453DB20B82}" presName="parTx" presStyleLbl="alignNode1" presStyleIdx="0" presStyleCnt="3" custScaleX="109934">
        <dgm:presLayoutVars>
          <dgm:chMax val="0"/>
          <dgm:chPref val="0"/>
          <dgm:bulletEnabled val="1"/>
        </dgm:presLayoutVars>
      </dgm:prSet>
      <dgm:spPr/>
      <dgm:t>
        <a:bodyPr/>
        <a:lstStyle/>
        <a:p>
          <a:endParaRPr lang="en-US"/>
        </a:p>
      </dgm:t>
    </dgm:pt>
    <dgm:pt modelId="{4D1EA494-A752-416E-89C2-D4A7D628DADA}" type="pres">
      <dgm:prSet presAssocID="{CA527F27-68ED-4631-B41F-7A453DB20B82}" presName="desTx" presStyleLbl="alignAccFollowNode1" presStyleIdx="0" presStyleCnt="3" custScaleX="109934">
        <dgm:presLayoutVars>
          <dgm:bulletEnabled val="1"/>
        </dgm:presLayoutVars>
      </dgm:prSet>
      <dgm:spPr/>
      <dgm:t>
        <a:bodyPr/>
        <a:lstStyle/>
        <a:p>
          <a:endParaRPr lang="en-US"/>
        </a:p>
      </dgm:t>
    </dgm:pt>
    <dgm:pt modelId="{499857E4-3A75-4DFD-B42F-626759A4D312}" type="pres">
      <dgm:prSet presAssocID="{3C8C46AF-AA70-49EC-94CF-ABB090AFDBD8}" presName="space" presStyleCnt="0"/>
      <dgm:spPr/>
    </dgm:pt>
    <dgm:pt modelId="{26D0BECC-BEDE-447D-8A0C-0B1B74C6713C}" type="pres">
      <dgm:prSet presAssocID="{F72F4B21-D325-4E16-BEE1-219C0E3B0963}" presName="composite" presStyleCnt="0"/>
      <dgm:spPr/>
    </dgm:pt>
    <dgm:pt modelId="{E57495ED-02F5-43B9-A201-5510025851F8}" type="pres">
      <dgm:prSet presAssocID="{F72F4B21-D325-4E16-BEE1-219C0E3B0963}" presName="parTx" presStyleLbl="alignNode1" presStyleIdx="1" presStyleCnt="3">
        <dgm:presLayoutVars>
          <dgm:chMax val="0"/>
          <dgm:chPref val="0"/>
          <dgm:bulletEnabled val="1"/>
        </dgm:presLayoutVars>
      </dgm:prSet>
      <dgm:spPr/>
      <dgm:t>
        <a:bodyPr/>
        <a:lstStyle/>
        <a:p>
          <a:endParaRPr lang="en-US"/>
        </a:p>
      </dgm:t>
    </dgm:pt>
    <dgm:pt modelId="{21EDB954-4508-4E91-80A7-1DE598A32260}" type="pres">
      <dgm:prSet presAssocID="{F72F4B21-D325-4E16-BEE1-219C0E3B0963}" presName="desTx" presStyleLbl="alignAccFollowNode1" presStyleIdx="1" presStyleCnt="3">
        <dgm:presLayoutVars>
          <dgm:bulletEnabled val="1"/>
        </dgm:presLayoutVars>
      </dgm:prSet>
      <dgm:spPr/>
      <dgm:t>
        <a:bodyPr/>
        <a:lstStyle/>
        <a:p>
          <a:endParaRPr lang="en-US"/>
        </a:p>
      </dgm:t>
    </dgm:pt>
    <dgm:pt modelId="{1443ECC7-9895-41DC-ABF8-62F9B64C882E}" type="pres">
      <dgm:prSet presAssocID="{595DE30C-F2DB-4E64-96EB-76B420909BC6}" presName="space" presStyleCnt="0"/>
      <dgm:spPr/>
    </dgm:pt>
    <dgm:pt modelId="{52ADD826-C0A6-46CE-803F-D4BA14111B75}" type="pres">
      <dgm:prSet presAssocID="{96E97C2B-22EA-4B92-A7BD-7C35ADDD4D12}" presName="composite" presStyleCnt="0"/>
      <dgm:spPr/>
    </dgm:pt>
    <dgm:pt modelId="{D2BA376A-B8CB-4BB7-8FC4-F00C1EEC5850}" type="pres">
      <dgm:prSet presAssocID="{96E97C2B-22EA-4B92-A7BD-7C35ADDD4D12}" presName="parTx" presStyleLbl="alignNode1" presStyleIdx="2" presStyleCnt="3">
        <dgm:presLayoutVars>
          <dgm:chMax val="0"/>
          <dgm:chPref val="0"/>
          <dgm:bulletEnabled val="1"/>
        </dgm:presLayoutVars>
      </dgm:prSet>
      <dgm:spPr/>
      <dgm:t>
        <a:bodyPr/>
        <a:lstStyle/>
        <a:p>
          <a:endParaRPr lang="en-US"/>
        </a:p>
      </dgm:t>
    </dgm:pt>
    <dgm:pt modelId="{7454ADCB-F9DC-4606-B331-9C7BAB034589}" type="pres">
      <dgm:prSet presAssocID="{96E97C2B-22EA-4B92-A7BD-7C35ADDD4D12}" presName="desTx" presStyleLbl="alignAccFollowNode1" presStyleIdx="2" presStyleCnt="3">
        <dgm:presLayoutVars>
          <dgm:bulletEnabled val="1"/>
        </dgm:presLayoutVars>
      </dgm:prSet>
      <dgm:spPr/>
      <dgm:t>
        <a:bodyPr/>
        <a:lstStyle/>
        <a:p>
          <a:endParaRPr lang="en-US"/>
        </a:p>
      </dgm:t>
    </dgm:pt>
  </dgm:ptLst>
  <dgm:cxnLst>
    <dgm:cxn modelId="{B4C6BC54-51F9-4EF2-BD2C-3DDC1BC80585}" type="presOf" srcId="{46E8CC47-2E49-40DF-BE8E-C24BCB800D39}" destId="{4D1EA494-A752-416E-89C2-D4A7D628DADA}" srcOrd="0" destOrd="0" presId="urn:microsoft.com/office/officeart/2005/8/layout/hList1"/>
    <dgm:cxn modelId="{A17B0487-75D9-4087-9E9E-53DBC6700949}" type="presOf" srcId="{96E97C2B-22EA-4B92-A7BD-7C35ADDD4D12}" destId="{D2BA376A-B8CB-4BB7-8FC4-F00C1EEC5850}" srcOrd="0" destOrd="0" presId="urn:microsoft.com/office/officeart/2005/8/layout/hList1"/>
    <dgm:cxn modelId="{06ED2800-D0C9-4CCE-A3F8-124235DFA6CD}" srcId="{CA527F27-68ED-4631-B41F-7A453DB20B82}" destId="{46E8CC47-2E49-40DF-BE8E-C24BCB800D39}" srcOrd="0" destOrd="0" parTransId="{21ED4FB1-06A3-48FD-8A9B-B33F1C896AF8}" sibTransId="{CCDDDEC6-EC0E-4810-B947-EBB5F881B714}"/>
    <dgm:cxn modelId="{6B3CE814-32BE-49D5-9CD8-88503F4F0F51}" srcId="{CA527F27-68ED-4631-B41F-7A453DB20B82}" destId="{86312DC0-AE20-4EA4-B5B9-E70424B57F73}" srcOrd="2" destOrd="0" parTransId="{2AD3209F-531E-4A3B-8687-81C3A953291F}" sibTransId="{965DCF23-4705-4C65-AF3A-691C94A6AA9C}"/>
    <dgm:cxn modelId="{746C5615-1DA3-45D3-BA07-33A397A41907}" srcId="{CA527F27-68ED-4631-B41F-7A453DB20B82}" destId="{76039C7F-8296-4752-A40B-369D800E6CF8}" srcOrd="3" destOrd="0" parTransId="{B8B20A15-29C0-4F58-8B36-F628EC21C3FD}" sibTransId="{E96C1615-C612-4995-8E24-B7813E8B5587}"/>
    <dgm:cxn modelId="{4511FF94-3B11-4A26-9AC5-1C575AF1A8B6}" srcId="{96E97C2B-22EA-4B92-A7BD-7C35ADDD4D12}" destId="{23727DF8-9E2A-44AC-9174-A65102BF080A}" srcOrd="1" destOrd="0" parTransId="{D7DECFB8-C068-4B84-B4A8-B9696A0CBF44}" sibTransId="{830359FB-87B1-4614-8CCA-DD1F7B2C7DE4}"/>
    <dgm:cxn modelId="{7BCF6A43-5226-4B2D-9C76-E29F66D731BC}" type="presOf" srcId="{76039C7F-8296-4752-A40B-369D800E6CF8}" destId="{4D1EA494-A752-416E-89C2-D4A7D628DADA}" srcOrd="0" destOrd="3" presId="urn:microsoft.com/office/officeart/2005/8/layout/hList1"/>
    <dgm:cxn modelId="{1FAF74AD-AD77-4AF1-81D2-C73728B91DF4}" type="presOf" srcId="{23727DF8-9E2A-44AC-9174-A65102BF080A}" destId="{7454ADCB-F9DC-4606-B331-9C7BAB034589}" srcOrd="0" destOrd="1" presId="urn:microsoft.com/office/officeart/2005/8/layout/hList1"/>
    <dgm:cxn modelId="{7C7051FB-2F1E-49DB-ACF3-937814F2B8BC}" srcId="{96E97C2B-22EA-4B92-A7BD-7C35ADDD4D12}" destId="{A00CFDD8-2647-4C7E-80DD-6C4075181961}" srcOrd="0" destOrd="0" parTransId="{2C9110EB-DD5F-43D7-9990-AA3AABDE34B6}" sibTransId="{50B89C86-2144-4B6E-ADC2-BA8323170E40}"/>
    <dgm:cxn modelId="{FF571194-9308-4A14-B09D-483FBA785526}" type="presOf" srcId="{F72F4B21-D325-4E16-BEE1-219C0E3B0963}" destId="{E57495ED-02F5-43B9-A201-5510025851F8}" srcOrd="0" destOrd="0" presId="urn:microsoft.com/office/officeart/2005/8/layout/hList1"/>
    <dgm:cxn modelId="{CC8A4F7B-123B-44D4-B1C3-36298C3C82CF}" srcId="{49AF6AEE-7AB4-484A-A751-84B8F7CE275B}" destId="{CA527F27-68ED-4631-B41F-7A453DB20B82}" srcOrd="0" destOrd="0" parTransId="{8299EF6C-41B8-4754-A0D4-10FE63AE77C8}" sibTransId="{3C8C46AF-AA70-49EC-94CF-ABB090AFDBD8}"/>
    <dgm:cxn modelId="{C2622BAF-2CC7-44E0-BF1C-1657DAAB3977}" type="presOf" srcId="{1B38AECD-DF8D-4919-8E22-8A220F313696}" destId="{21EDB954-4508-4E91-80A7-1DE598A32260}" srcOrd="0" destOrd="0" presId="urn:microsoft.com/office/officeart/2005/8/layout/hList1"/>
    <dgm:cxn modelId="{0C8907F5-3E2B-47E8-A255-36900134A57E}" srcId="{96E97C2B-22EA-4B92-A7BD-7C35ADDD4D12}" destId="{DF9115AC-7CDE-4ADE-9788-F1759FA855EC}" srcOrd="2" destOrd="0" parTransId="{53A3913A-69E0-4C46-A1EB-7188C2869A0E}" sibTransId="{5C30D3DA-BB5B-4185-81A3-37DF0D1C4A9D}"/>
    <dgm:cxn modelId="{533E8A85-A83B-4442-9515-535D85699CEE}" type="presOf" srcId="{FFAD830C-4525-467E-913C-E5A962D301DC}" destId="{4D1EA494-A752-416E-89C2-D4A7D628DADA}" srcOrd="0" destOrd="1" presId="urn:microsoft.com/office/officeart/2005/8/layout/hList1"/>
    <dgm:cxn modelId="{067D024A-3B47-465A-AD46-6616D046AC70}" type="presOf" srcId="{A00CFDD8-2647-4C7E-80DD-6C4075181961}" destId="{7454ADCB-F9DC-4606-B331-9C7BAB034589}" srcOrd="0" destOrd="0" presId="urn:microsoft.com/office/officeart/2005/8/layout/hList1"/>
    <dgm:cxn modelId="{6913A2EA-9797-4463-87C8-7BED98839E5F}" type="presOf" srcId="{49AF6AEE-7AB4-484A-A751-84B8F7CE275B}" destId="{79233658-947A-48A1-BD9A-3DED4F4124B8}" srcOrd="0" destOrd="0" presId="urn:microsoft.com/office/officeart/2005/8/layout/hList1"/>
    <dgm:cxn modelId="{2E6A9B0A-78A2-49FF-BB1B-5C89DBB3AA82}" srcId="{CA527F27-68ED-4631-B41F-7A453DB20B82}" destId="{FFAD830C-4525-467E-913C-E5A962D301DC}" srcOrd="1" destOrd="0" parTransId="{D3FB81BB-6BA5-4546-BBB8-FFAA18C357BA}" sibTransId="{EC91E33F-A655-40E5-AC79-CFAA92CF0AC9}"/>
    <dgm:cxn modelId="{71F35B93-F0BB-4923-991A-AE1DA2F22A84}" type="presOf" srcId="{DF9115AC-7CDE-4ADE-9788-F1759FA855EC}" destId="{7454ADCB-F9DC-4606-B331-9C7BAB034589}" srcOrd="0" destOrd="2" presId="urn:microsoft.com/office/officeart/2005/8/layout/hList1"/>
    <dgm:cxn modelId="{C57E2F4E-2D7A-403C-B90F-E39F67F904DE}" srcId="{49AF6AEE-7AB4-484A-A751-84B8F7CE275B}" destId="{96E97C2B-22EA-4B92-A7BD-7C35ADDD4D12}" srcOrd="2" destOrd="0" parTransId="{3A81381F-97C0-497D-BC23-6BB0955BCD55}" sibTransId="{84E5966D-24F0-43A1-8D02-3AE9F92695D5}"/>
    <dgm:cxn modelId="{2E857E41-5E07-4B7B-B086-6D17B9171C13}" type="presOf" srcId="{DE3AE970-F433-4099-B2E7-4D650749895F}" destId="{21EDB954-4508-4E91-80A7-1DE598A32260}" srcOrd="0" destOrd="2" presId="urn:microsoft.com/office/officeart/2005/8/layout/hList1"/>
    <dgm:cxn modelId="{ADA86215-9DC8-4864-BC7F-8329ADD7158E}" type="presOf" srcId="{CA527F27-68ED-4631-B41F-7A453DB20B82}" destId="{6A3DAC64-49D1-4268-97E4-C8645C7CC8EB}" srcOrd="0" destOrd="0" presId="urn:microsoft.com/office/officeart/2005/8/layout/hList1"/>
    <dgm:cxn modelId="{89FE9378-6AF7-4CE1-9589-CC5B49B25766}" srcId="{F72F4B21-D325-4E16-BEE1-219C0E3B0963}" destId="{1B38AECD-DF8D-4919-8E22-8A220F313696}" srcOrd="0" destOrd="0" parTransId="{039F0AA7-FF87-4155-8F32-559E2679D7B9}" sibTransId="{421BB4C8-EAF7-405F-B6CA-78385430BE81}"/>
    <dgm:cxn modelId="{B100FD29-2025-40AC-8E1B-8F0F9B16B704}" type="presOf" srcId="{6FDEB493-C0AD-4A6F-B7E8-83ED982E0E82}" destId="{4D1EA494-A752-416E-89C2-D4A7D628DADA}" srcOrd="0" destOrd="4" presId="urn:microsoft.com/office/officeart/2005/8/layout/hList1"/>
    <dgm:cxn modelId="{AFFD8150-11A0-4496-9B30-6B4EE414AC2E}" srcId="{49AF6AEE-7AB4-484A-A751-84B8F7CE275B}" destId="{F72F4B21-D325-4E16-BEE1-219C0E3B0963}" srcOrd="1" destOrd="0" parTransId="{932DCBDC-9BD2-4C27-8E81-1C02DE76499D}" sibTransId="{595DE30C-F2DB-4E64-96EB-76B420909BC6}"/>
    <dgm:cxn modelId="{0420560D-0E84-4379-9333-DE70A4AFF039}" srcId="{F72F4B21-D325-4E16-BEE1-219C0E3B0963}" destId="{58568107-AFC3-4753-A931-B8021EB332DF}" srcOrd="1" destOrd="0" parTransId="{1392F71C-1FB4-4C2E-B2DE-84370B67ECA1}" sibTransId="{CC02D04A-858F-4250-B20C-C8029ED80D7F}"/>
    <dgm:cxn modelId="{3FEBC3BC-6D17-487A-A339-5AF2EEBFA7DF}" srcId="{F72F4B21-D325-4E16-BEE1-219C0E3B0963}" destId="{DE3AE970-F433-4099-B2E7-4D650749895F}" srcOrd="2" destOrd="0" parTransId="{61B60D03-E079-486C-BBFF-75876B39B485}" sibTransId="{50DEBB47-CD06-4BA3-B696-21AFC84DD46A}"/>
    <dgm:cxn modelId="{251E21AE-8124-4012-BB9A-C10BC2B2F60F}" type="presOf" srcId="{58568107-AFC3-4753-A931-B8021EB332DF}" destId="{21EDB954-4508-4E91-80A7-1DE598A32260}" srcOrd="0" destOrd="1" presId="urn:microsoft.com/office/officeart/2005/8/layout/hList1"/>
    <dgm:cxn modelId="{22C5B3BA-C6D4-4D11-A74B-F0122D022759}" srcId="{CA527F27-68ED-4631-B41F-7A453DB20B82}" destId="{6FDEB493-C0AD-4A6F-B7E8-83ED982E0E82}" srcOrd="4" destOrd="0" parTransId="{5B3BF185-62F7-4B82-91B2-43B1E264D7B7}" sibTransId="{A46CE309-0A1D-43B3-BAD6-96CCA7CF235F}"/>
    <dgm:cxn modelId="{DCA05AF3-294D-40A4-91B9-D3B97C4C75FF}" type="presOf" srcId="{86312DC0-AE20-4EA4-B5B9-E70424B57F73}" destId="{4D1EA494-A752-416E-89C2-D4A7D628DADA}" srcOrd="0" destOrd="2" presId="urn:microsoft.com/office/officeart/2005/8/layout/hList1"/>
    <dgm:cxn modelId="{A2FEA678-2DAA-4F8E-B2DD-4C351F8CE319}" type="presParOf" srcId="{79233658-947A-48A1-BD9A-3DED4F4124B8}" destId="{410C6851-405A-4A8D-8AA1-07D66BBD5059}" srcOrd="0" destOrd="0" presId="urn:microsoft.com/office/officeart/2005/8/layout/hList1"/>
    <dgm:cxn modelId="{4D6410EB-3AB3-4BB9-B6CC-5CECDDB9B0A7}" type="presParOf" srcId="{410C6851-405A-4A8D-8AA1-07D66BBD5059}" destId="{6A3DAC64-49D1-4268-97E4-C8645C7CC8EB}" srcOrd="0" destOrd="0" presId="urn:microsoft.com/office/officeart/2005/8/layout/hList1"/>
    <dgm:cxn modelId="{97DD5CA4-7D57-40C1-9C8D-61321970FEDA}" type="presParOf" srcId="{410C6851-405A-4A8D-8AA1-07D66BBD5059}" destId="{4D1EA494-A752-416E-89C2-D4A7D628DADA}" srcOrd="1" destOrd="0" presId="urn:microsoft.com/office/officeart/2005/8/layout/hList1"/>
    <dgm:cxn modelId="{3A21C64A-B013-4643-8D01-5A855B2DE039}" type="presParOf" srcId="{79233658-947A-48A1-BD9A-3DED4F4124B8}" destId="{499857E4-3A75-4DFD-B42F-626759A4D312}" srcOrd="1" destOrd="0" presId="urn:microsoft.com/office/officeart/2005/8/layout/hList1"/>
    <dgm:cxn modelId="{D86632D4-F898-4A72-8554-2982C957F820}" type="presParOf" srcId="{79233658-947A-48A1-BD9A-3DED4F4124B8}" destId="{26D0BECC-BEDE-447D-8A0C-0B1B74C6713C}" srcOrd="2" destOrd="0" presId="urn:microsoft.com/office/officeart/2005/8/layout/hList1"/>
    <dgm:cxn modelId="{0AF1E9D8-466A-44D2-BF15-E2224DDB7616}" type="presParOf" srcId="{26D0BECC-BEDE-447D-8A0C-0B1B74C6713C}" destId="{E57495ED-02F5-43B9-A201-5510025851F8}" srcOrd="0" destOrd="0" presId="urn:microsoft.com/office/officeart/2005/8/layout/hList1"/>
    <dgm:cxn modelId="{C138780E-F8DF-4847-9623-0D3A599BFE6A}" type="presParOf" srcId="{26D0BECC-BEDE-447D-8A0C-0B1B74C6713C}" destId="{21EDB954-4508-4E91-80A7-1DE598A32260}" srcOrd="1" destOrd="0" presId="urn:microsoft.com/office/officeart/2005/8/layout/hList1"/>
    <dgm:cxn modelId="{AAAAB0D0-D1BF-4EEF-A392-8729AEF22D5C}" type="presParOf" srcId="{79233658-947A-48A1-BD9A-3DED4F4124B8}" destId="{1443ECC7-9895-41DC-ABF8-62F9B64C882E}" srcOrd="3" destOrd="0" presId="urn:microsoft.com/office/officeart/2005/8/layout/hList1"/>
    <dgm:cxn modelId="{5A92BADB-034B-4068-8908-663239764300}" type="presParOf" srcId="{79233658-947A-48A1-BD9A-3DED4F4124B8}" destId="{52ADD826-C0A6-46CE-803F-D4BA14111B75}" srcOrd="4" destOrd="0" presId="urn:microsoft.com/office/officeart/2005/8/layout/hList1"/>
    <dgm:cxn modelId="{E5BCFBBB-D6DB-4566-A0AE-02350F3A61A9}" type="presParOf" srcId="{52ADD826-C0A6-46CE-803F-D4BA14111B75}" destId="{D2BA376A-B8CB-4BB7-8FC4-F00C1EEC5850}" srcOrd="0" destOrd="0" presId="urn:microsoft.com/office/officeart/2005/8/layout/hList1"/>
    <dgm:cxn modelId="{2FD0EBA5-4C64-477B-8506-E7C4B616E418}" type="presParOf" srcId="{52ADD826-C0A6-46CE-803F-D4BA14111B75}" destId="{7454ADCB-F9DC-4606-B331-9C7BAB034589}" srcOrd="1" destOrd="0" presId="urn:microsoft.com/office/officeart/2005/8/layout/h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hu-HU"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u-HU" dirty="0"/>
              <a:t>Ez egy könnyen érthető tananyag, melyet a vendéglátóiparban munkát vállaló értelmi fogyatékos személyek részére készítettünk.</a:t>
            </a:r>
            <a:endParaRPr dirty="0"/>
          </a:p>
          <a:p>
            <a:pPr marL="0" lvl="0" indent="0" algn="l" rtl="0">
              <a:spcBef>
                <a:spcPts val="0"/>
              </a:spcBef>
              <a:spcAft>
                <a:spcPts val="0"/>
              </a:spcAft>
              <a:buNone/>
            </a:pPr>
            <a:r>
              <a:rPr lang="hu-HU" dirty="0"/>
              <a:t>Használatához tanulási támogatást kell nyújtani a támogató / oktató / mentor szakembernek az értelmi fogyatékos munkavállaló számára.</a:t>
            </a:r>
            <a:endParaRPr dirty="0"/>
          </a:p>
        </p:txBody>
      </p:sp>
      <p:sp>
        <p:nvSpPr>
          <p:cNvPr id="159" name="Google Shape;15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 name="Google Shape;16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solidFill>
                  <a:srgbClr val="FF0000"/>
                </a:solidFill>
                <a:effectLst/>
                <a:latin typeface="Times New Roman" panose="02020603050405020304" pitchFamily="18" charset="0"/>
                <a:ea typeface="Times New Roman" panose="02020603050405020304" pitchFamily="18" charset="0"/>
              </a:rPr>
              <a:t>Vendéglátóipar kifejezés alatt a szállodák, éttermek, kávézók, büfék működtetését, ételek készítését és felszolgálását értjük. </a:t>
            </a:r>
            <a:endParaRPr lang="hu-HU" sz="1800" dirty="0">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ételkészítés a konyhában, az étel felszolgálása és elfogyasztása az étteremben vagy büfében történik.</a:t>
            </a:r>
          </a:p>
          <a:p>
            <a:pPr algn="just">
              <a:lnSpc>
                <a:spcPct val="115000"/>
              </a:lnSpc>
              <a:spcAft>
                <a:spcPts val="600"/>
              </a:spcAft>
            </a:pPr>
            <a:r>
              <a:rPr lang="hu-HU" sz="1800" dirty="0">
                <a:solidFill>
                  <a:srgbClr val="FF0000"/>
                </a:solidFill>
                <a:effectLst/>
                <a:latin typeface="Times New Roman" panose="02020603050405020304" pitchFamily="18" charset="0"/>
                <a:ea typeface="Times New Roman" panose="02020603050405020304" pitchFamily="18" charset="0"/>
              </a:rPr>
              <a:t>A konyhában folyó tevékenység első lépése a beérkező áru fogadása és </a:t>
            </a:r>
            <a:r>
              <a:rPr lang="hu-HU" sz="1800" b="1" dirty="0">
                <a:solidFill>
                  <a:srgbClr val="FF0000"/>
                </a:solidFill>
                <a:effectLst/>
                <a:latin typeface="Times New Roman" panose="02020603050405020304" pitchFamily="18" charset="0"/>
                <a:ea typeface="Times New Roman" panose="02020603050405020304" pitchFamily="18" charset="0"/>
              </a:rPr>
              <a:t>előkészítése</a:t>
            </a:r>
            <a:r>
              <a:rPr lang="hu-HU" sz="1800" dirty="0">
                <a:effectLst/>
                <a:latin typeface="Times New Roman" panose="02020603050405020304" pitchFamily="18" charset="0"/>
                <a:ea typeface="Times New Roman" panose="02020603050405020304" pitchFamily="18" charset="0"/>
              </a:rPr>
              <a:t> a főzőkonyha, az ott dolgozó szakácsok számára.</a:t>
            </a:r>
          </a:p>
          <a:p>
            <a:pPr algn="just">
              <a:lnSpc>
                <a:spcPct val="115000"/>
              </a:lnSpc>
              <a:spcAft>
                <a:spcPts val="600"/>
              </a:spcAft>
            </a:pPr>
            <a:r>
              <a:rPr lang="hu-HU" sz="1800" dirty="0">
                <a:solidFill>
                  <a:srgbClr val="FF0000"/>
                </a:solidFill>
                <a:effectLst/>
                <a:latin typeface="Times New Roman" panose="02020603050405020304" pitchFamily="18" charset="0"/>
                <a:ea typeface="Times New Roman" panose="02020603050405020304" pitchFamily="18" charset="0"/>
              </a:rPr>
              <a:t>A zöldségek és húsok főzésre előkészítése főzőkonyhától elkülönült külön konyhai helyiségekben folyik. Az egyik előkészítő helyiségben történik a zöldség és a másikban a hús előkészítése</a:t>
            </a:r>
            <a:r>
              <a:rPr lang="hu-HU" sz="1800" dirty="0">
                <a:effectLst/>
                <a:latin typeface="Times New Roman" panose="02020603050405020304" pitchFamily="18" charset="0"/>
                <a:ea typeface="Times New Roman" panose="02020603050405020304" pitchFamily="18" charset="0"/>
              </a:rPr>
              <a:t>.</a:t>
            </a:r>
          </a:p>
          <a:p>
            <a:pPr algn="just">
              <a:lnSpc>
                <a:spcPct val="115000"/>
              </a:lnSpc>
              <a:spcAft>
                <a:spcPts val="600"/>
              </a:spcAft>
            </a:pPr>
            <a:r>
              <a:rPr lang="hu-HU" sz="1800" dirty="0">
                <a:solidFill>
                  <a:srgbClr val="FF0000"/>
                </a:solidFill>
                <a:effectLst/>
                <a:latin typeface="Times New Roman" panose="02020603050405020304" pitchFamily="18" charset="0"/>
                <a:ea typeface="Times New Roman" panose="02020603050405020304" pitchFamily="18" charset="0"/>
              </a:rPr>
              <a:t>A vendégeknek készülő ételek nem lehetnek szennyezettek vagy fertőzöttek. A szennyezett vagy fertőzött étel a vendégek megbetegedését okozhatják.</a:t>
            </a:r>
            <a:endParaRPr lang="hu-HU" sz="1800" dirty="0">
              <a:effectLst/>
              <a:latin typeface="Times New Roman" panose="02020603050405020304" pitchFamily="18" charset="0"/>
              <a:ea typeface="Times New Roman" panose="02020603050405020304" pitchFamily="18" charset="0"/>
            </a:endParaRPr>
          </a:p>
          <a:p>
            <a:pPr marL="0" lvl="0" indent="0" algn="l" rtl="0">
              <a:spcBef>
                <a:spcPts val="0"/>
              </a:spcBef>
              <a:spcAft>
                <a:spcPts val="0"/>
              </a:spcAft>
              <a:buNone/>
            </a:pPr>
            <a:endParaRPr dirty="0"/>
          </a:p>
        </p:txBody>
      </p:sp>
      <p:sp>
        <p:nvSpPr>
          <p:cNvPr id="172" name="Google Shape;17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szennyeződések – azaz veszélyek – fajtái:</a:t>
            </a:r>
          </a:p>
          <a:p>
            <a:pPr marL="180340" indent="-180340" algn="just">
              <a:lnSpc>
                <a:spcPct val="115000"/>
              </a:lnSpc>
              <a:spcBef>
                <a:spcPts val="500"/>
              </a:spcBef>
              <a:spcAft>
                <a:spcPts val="0"/>
              </a:spcAft>
              <a:tabLst>
                <a:tab pos="228600" algn="l"/>
              </a:tabLst>
            </a:pPr>
            <a:r>
              <a:rPr lang="hu-HU" sz="1800" dirty="0">
                <a:effectLst/>
                <a:latin typeface="Times New Roman" panose="02020603050405020304" pitchFamily="18" charset="0"/>
                <a:ea typeface="Times New Roman" panose="02020603050405020304" pitchFamily="18" charset="0"/>
              </a:rPr>
              <a:t>A beérkező alapanyag szennyeződhet idegen anyagoktól: portól, földtől, kavicsoktól.  </a:t>
            </a:r>
          </a:p>
          <a:p>
            <a:pPr marL="180340" indent="-180340" algn="just">
              <a:lnSpc>
                <a:spcPct val="115000"/>
              </a:lnSpc>
              <a:spcBef>
                <a:spcPts val="500"/>
              </a:spcBef>
              <a:spcAft>
                <a:spcPts val="0"/>
              </a:spcAft>
              <a:tabLst>
                <a:tab pos="228600" algn="l"/>
              </a:tabLst>
            </a:pPr>
            <a:r>
              <a:rPr lang="hu-HU" sz="1800" dirty="0">
                <a:effectLst/>
                <a:latin typeface="Times New Roman" panose="02020603050405020304" pitchFamily="18" charset="0"/>
                <a:ea typeface="Times New Roman" panose="02020603050405020304" pitchFamily="18" charset="0"/>
              </a:rPr>
              <a:t>Az alapanyag szennyeződhet vegyi anyagoktól: szállítás közben belekerülő olajok, kipufogógázokban lévő mérgező anyagok, tisztítószer, tartósítószer l. </a:t>
            </a:r>
          </a:p>
          <a:p>
            <a:r>
              <a:rPr lang="hu-HU" sz="1800" dirty="0">
                <a:effectLst/>
                <a:latin typeface="Times New Roman" panose="02020603050405020304" pitchFamily="18" charset="0"/>
                <a:ea typeface="Times New Roman" panose="02020603050405020304" pitchFamily="18" charset="0"/>
              </a:rPr>
              <a:t>Az alapanyag megfertőződhet a vele érintkező mikrobáktól az előállítás helyén vagy szállítás, tárolás során</a:t>
            </a:r>
            <a:endParaRPr dirty="0"/>
          </a:p>
        </p:txBody>
      </p:sp>
      <p:sp>
        <p:nvSpPr>
          <p:cNvPr id="172" name="Google Shape;17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5</a:t>
            </a:fld>
            <a:endParaRPr/>
          </a:p>
        </p:txBody>
      </p:sp>
    </p:spTree>
    <p:extLst>
      <p:ext uri="{BB962C8B-B14F-4D97-AF65-F5344CB8AC3E}">
        <p14:creationId xmlns:p14="http://schemas.microsoft.com/office/powerpoint/2010/main" xmlns="" val="1775759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pPr>
            <a:r>
              <a:rPr lang="hu-HU" sz="1800" dirty="0">
                <a:effectLst/>
                <a:latin typeface="Times New Roman" panose="02020603050405020304" pitchFamily="18" charset="0"/>
                <a:ea typeface="Times New Roman" panose="02020603050405020304" pitchFamily="18" charset="0"/>
              </a:rPr>
              <a:t>Az előkészítő konyhában a beérkezett szennyezett alapanyagból szennyeződésmentes alapanyagot készítünk. Tehát az előkészítő konyhákban fokozott tisztaságra és odafigyelésre van szükség, mert itt könnyen keveredhet a beérkezett szennyezett és a már előkészített, a főzőkonyhába átkerülő tiszta alapanyag. A keveredést és </a:t>
            </a:r>
            <a:r>
              <a:rPr lang="hu-HU" sz="1800" dirty="0" err="1">
                <a:effectLst/>
                <a:latin typeface="Times New Roman" panose="02020603050405020304" pitchFamily="18" charset="0"/>
                <a:ea typeface="Times New Roman" panose="02020603050405020304" pitchFamily="18" charset="0"/>
              </a:rPr>
              <a:t>újraszennyeződést</a:t>
            </a:r>
            <a:r>
              <a:rPr lang="hu-HU" sz="1800" dirty="0">
                <a:effectLst/>
                <a:latin typeface="Times New Roman" panose="02020603050405020304" pitchFamily="18" charset="0"/>
                <a:ea typeface="Times New Roman" panose="02020603050405020304" pitchFamily="18" charset="0"/>
              </a:rPr>
              <a:t> tudatossággal, odafigyeléssel és folyamatos takarítással, fertőtlenítéssel, mosogatással előzhetjük meg. Az is segít, ha a sorrendet szigorúan betartjuk, ahogy a 3. ábra mutatja a zöldségelőkészítés esetében. A bejövő alapanyagot elkülönítjük a főzőkonyha felé kimenő tisztított darabolt alapanyagtól. </a:t>
            </a:r>
          </a:p>
          <a:p>
            <a:pPr algn="just">
              <a:lnSpc>
                <a:spcPct val="115000"/>
              </a:lnSpc>
            </a:pPr>
            <a:r>
              <a:rPr lang="hu-HU" sz="1800" dirty="0">
                <a:effectLst/>
                <a:latin typeface="Times New Roman" panose="02020603050405020304" pitchFamily="18" charset="0"/>
                <a:ea typeface="Times New Roman" panose="02020603050405020304" pitchFamily="18" charset="0"/>
              </a:rPr>
              <a:t> Erre kéne </a:t>
            </a:r>
            <a:r>
              <a:rPr lang="hu-HU" sz="1800" dirty="0" err="1">
                <a:effectLst/>
                <a:latin typeface="Times New Roman" panose="02020603050405020304" pitchFamily="18" charset="0"/>
                <a:ea typeface="Times New Roman" panose="02020603050405020304" pitchFamily="18" charset="0"/>
              </a:rPr>
              <a:t>gy</a:t>
            </a:r>
            <a:r>
              <a:rPr lang="hu-HU" sz="1800" dirty="0">
                <a:effectLst/>
                <a:latin typeface="Times New Roman" panose="02020603050405020304" pitchFamily="18" charset="0"/>
                <a:ea typeface="Times New Roman" panose="02020603050405020304" pitchFamily="18" charset="0"/>
              </a:rPr>
              <a:t> kis rajz: elkészítőkonyha, egy hosszú doboz, balról be nyíl, jobbról ki nyíl és csak egyirányú haladás balról jobbra, </a:t>
            </a:r>
            <a:r>
              <a:rPr lang="hu-HU" sz="1800" dirty="0" err="1">
                <a:effectLst/>
                <a:latin typeface="Times New Roman" panose="02020603050405020304" pitchFamily="18" charset="0"/>
                <a:ea typeface="Times New Roman" panose="02020603050405020304" pitchFamily="18" charset="0"/>
              </a:rPr>
              <a:t>soem</a:t>
            </a:r>
            <a:r>
              <a:rPr lang="hu-HU" sz="1800" dirty="0">
                <a:effectLst/>
                <a:latin typeface="Times New Roman" panose="02020603050405020304" pitchFamily="18" charset="0"/>
                <a:ea typeface="Times New Roman" panose="02020603050405020304" pitchFamily="18" charset="0"/>
              </a:rPr>
              <a:t> szabad visszafordítani az élelemiszert., és a dolgozó sem nyúlhat vissza. </a:t>
            </a:r>
          </a:p>
          <a:p>
            <a:pPr algn="just">
              <a:lnSpc>
                <a:spcPct val="115000"/>
              </a:lnSpc>
            </a:pPr>
            <a:r>
              <a:rPr lang="hu-HU" sz="1800" dirty="0">
                <a:effectLst/>
                <a:latin typeface="Times New Roman" panose="02020603050405020304" pitchFamily="18" charset="0"/>
                <a:ea typeface="Times New Roman" panose="02020603050405020304" pitchFamily="18" charset="0"/>
              </a:rPr>
              <a:t>Ha nem lenne túl bonyolult azt mondaná, hogy a higiénés logikával </a:t>
            </a:r>
            <a:r>
              <a:rPr lang="hu-HU" sz="1800" dirty="0" err="1">
                <a:effectLst/>
                <a:latin typeface="Times New Roman" panose="02020603050405020304" pitchFamily="18" charset="0"/>
                <a:ea typeface="Times New Roman" panose="02020603050405020304" pitchFamily="18" charset="0"/>
              </a:rPr>
              <a:t>logikával</a:t>
            </a:r>
            <a:r>
              <a:rPr lang="hu-HU" sz="1800" dirty="0">
                <a:effectLst/>
                <a:latin typeface="Times New Roman" panose="02020603050405020304" pitchFamily="18" charset="0"/>
                <a:ea typeface="Times New Roman" panose="02020603050405020304" pitchFamily="18" charset="0"/>
              </a:rPr>
              <a:t> ellentétes irányú folyamatról van szó, hiszen a piszkos felől haladunk a tiszta felé ugyanaz az ember ugyanabban a ruhában, stb. Persze nagyobb konyháén, élelemiszerüzemben nem ugyanaz pucolja a krumplit, mint aki darabolja, stb....</a:t>
            </a:r>
          </a:p>
          <a:p>
            <a:pPr marL="0" lvl="0" indent="0" algn="l" rtl="0">
              <a:spcBef>
                <a:spcPts val="0"/>
              </a:spcBef>
              <a:spcAft>
                <a:spcPts val="0"/>
              </a:spcAft>
              <a:buNone/>
            </a:pPr>
            <a:endParaRPr dirty="0"/>
          </a:p>
        </p:txBody>
      </p:sp>
      <p:sp>
        <p:nvSpPr>
          <p:cNvPr id="172" name="Google Shape;17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6</a:t>
            </a:fld>
            <a:endParaRPr/>
          </a:p>
        </p:txBody>
      </p:sp>
    </p:spTree>
    <p:extLst>
      <p:ext uri="{BB962C8B-B14F-4D97-AF65-F5344CB8AC3E}">
        <p14:creationId xmlns:p14="http://schemas.microsoft.com/office/powerpoint/2010/main" xmlns="" val="4170627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 name="Google Shape;19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ételkészítés első lépése a vásárlás. Meg kell vásárolni, vagy meg kell rendelni a szükséges élelmiszert. A beérkező élelmiszer az ételkésztés alapanyaga. Például a liszt a tészta, a kenyér, a pizza alapanyaga. De készen is vásárolhatunk kenyeret vagy száraztésztát. A zöldség, a gyümölcs, a nyers hús és a tojás is alapanyagok.</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Vásárlás után kiszállítják az alapanyagokat a megrendelőnek, a vendéglátóhely pedig fogadja és átveszi az árut. A kiszállított és átvett árut rövidebb vagy hosszabb ideig tárolják.</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alapanyagokat a raktárban vagy a hűtőben lehet tárolni. Az is lehet, hogy kiszállítás után rögtön felhasználják az ételt.</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hu-HU" sz="1800" dirty="0">
                <a:effectLst/>
                <a:latin typeface="Times New Roman" panose="02020603050405020304" pitchFamily="18" charset="0"/>
                <a:ea typeface="Times New Roman" panose="02020603050405020304" pitchFamily="18" charset="0"/>
              </a:rPr>
              <a:t>A következő lépés az előkészítés. Az előkészítésnek több feladata van. Például zöldségek, gyümölcsök mosása, hámozása, darabolása. A hús letisztítása, darabolása, pl. szeletelése, kockára vágása.</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hu-HU" sz="1800" dirty="0">
                <a:effectLst/>
                <a:latin typeface="Times New Roman" panose="02020603050405020304" pitchFamily="18" charset="0"/>
                <a:ea typeface="Times New Roman" panose="02020603050405020304" pitchFamily="18" charset="0"/>
              </a:rPr>
              <a:t>Előkészítés után következik az étel elkészítése. Ez meleg étel esetén a sütést és a főzést jelenti a főzőkonyhában. A hideg ételeket is főzés nélkül készítjük el. Hideg étel például egy szendvics vagy egy nyers saláta.</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9</a:t>
            </a:fld>
            <a:endParaRPr/>
          </a:p>
        </p:txBody>
      </p:sp>
    </p:spTree>
    <p:extLst>
      <p:ext uri="{BB962C8B-B14F-4D97-AF65-F5344CB8AC3E}">
        <p14:creationId xmlns:p14="http://schemas.microsoft.com/office/powerpoint/2010/main" xmlns="" val="3093903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pPr>
            <a:r>
              <a:rPr lang="hu-HU" sz="1800" dirty="0">
                <a:effectLst/>
                <a:latin typeface="Times New Roman" panose="02020603050405020304" pitchFamily="18" charset="0"/>
                <a:ea typeface="Times New Roman" panose="02020603050405020304" pitchFamily="18" charset="0"/>
              </a:rPr>
              <a:t>Az elkészült ételt vagy azonnal, frissen fogyasztják vagy csak később. Fogyaszthatják helyben vagy házhoz szállítás után. A fogyasztástól függően:</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Az étteremben a szakácsok által készített és kitálalt ételt a felszolgálók viszik ki a vendégnek, aki frissen fogyasztja el. Ilyenek a frissensültek.</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Az elkészült ételt ebédidőben vagy vacsoraidőben bármikor tálalhatják és felszolgálhatják. Ilyenkor vagy folyamatosan melegen tartják, vagy </a:t>
            </a:r>
            <a:r>
              <a:rPr lang="hu-HU" sz="1800" dirty="0" err="1">
                <a:effectLst/>
                <a:latin typeface="Times New Roman" panose="02020603050405020304" pitchFamily="18" charset="0"/>
                <a:ea typeface="Times New Roman" panose="02020603050405020304" pitchFamily="18" charset="0"/>
              </a:rPr>
              <a:t>újramelegítik</a:t>
            </a:r>
            <a:r>
              <a:rPr lang="hu-HU" sz="1800" dirty="0">
                <a:effectLst/>
                <a:latin typeface="Times New Roman" panose="02020603050405020304" pitchFamily="18" charset="0"/>
                <a:ea typeface="Times New Roman" panose="02020603050405020304" pitchFamily="18" charset="0"/>
              </a:rPr>
              <a:t> az időközben kihűlt ételt. A büfé típusú tálalásnál fűthető edényekben tartják melegen az ételt.</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kész ételt ki is szállíthatják a vendégnek. Például pizzát vagy bármilyen szállítható készételt akár melegen is házhoz lehet szállítani a vendégnek.</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10</a:t>
            </a:fld>
            <a:endParaRPr/>
          </a:p>
        </p:txBody>
      </p:sp>
    </p:spTree>
    <p:extLst>
      <p:ext uri="{BB962C8B-B14F-4D97-AF65-F5344CB8AC3E}">
        <p14:creationId xmlns:p14="http://schemas.microsoft.com/office/powerpoint/2010/main" xmlns="" val="5125561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kész ételt ki is szállíthatják a vendégnek. Például pizzát vagy bármilyen szállítható készételt akár melegen is házhoz lehet szállítani a vendégnek.</a:t>
            </a:r>
          </a:p>
          <a:p>
            <a:pPr marL="342900" marR="0" lvl="0" indent="-342900" algn="just" defTabSz="914400" rtl="0" eaLnBrk="1" fontAlgn="auto" latinLnBrk="0" hangingPunct="1">
              <a:lnSpc>
                <a:spcPct val="115000"/>
              </a:lnSpc>
              <a:spcBef>
                <a:spcPts val="0"/>
              </a:spcBef>
              <a:spcAft>
                <a:spcPts val="600"/>
              </a:spcAft>
              <a:buClr>
                <a:srgbClr val="000000"/>
              </a:buClr>
              <a:buSzPts val="1400"/>
              <a:buFont typeface="Symbol" panose="05050102010706020507" pitchFamily="18" charset="2"/>
              <a:buChar char=""/>
              <a:tabLst/>
              <a:defRPr/>
            </a:pPr>
            <a:r>
              <a:rPr lang="hu-HU" sz="1800" dirty="0">
                <a:effectLst/>
                <a:latin typeface="Times New Roman" panose="02020603050405020304" pitchFamily="18" charset="0"/>
                <a:ea typeface="Times New Roman" panose="02020603050405020304" pitchFamily="18" charset="0"/>
              </a:rPr>
              <a:t>Az étel elkészítése után rendet kell tenni a konyhában. El kell mosogatni, ki kell takarítani, a hulladékot eltávolítani. Vagyis el kell végezni a kiegészítő tevékenységeket. Ezeket a kiegészítő tevékenységeket a konyhai kisegítők, a mosogató és takarító munkatársak végzik.</a:t>
            </a:r>
          </a:p>
          <a:p>
            <a:pPr marL="342900" lvl="0" indent="-342900" algn="just">
              <a:lnSpc>
                <a:spcPct val="115000"/>
              </a:lnSpc>
              <a:spcAft>
                <a:spcPts val="600"/>
              </a:spcAft>
              <a:buFont typeface="Symbol" panose="05050102010706020507" pitchFamily="18" charset="2"/>
              <a:buChar char=""/>
            </a:pPr>
            <a:endParaRPr lang="hu-HU" sz="1800" dirty="0">
              <a:effectLst/>
              <a:latin typeface="Times New Roman" panose="02020603050405020304" pitchFamily="18" charset="0"/>
              <a:ea typeface="Times New Roman" panose="02020603050405020304" pitchFamily="18" charset="0"/>
            </a:endParaRPr>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11</a:t>
            </a:fld>
            <a:endParaRPr/>
          </a:p>
        </p:txBody>
      </p:sp>
    </p:spTree>
    <p:extLst>
      <p:ext uri="{BB962C8B-B14F-4D97-AF65-F5344CB8AC3E}">
        <p14:creationId xmlns:p14="http://schemas.microsoft.com/office/powerpoint/2010/main" xmlns="" val="36683650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kész ételt ki is szállíthatják a vendégnek. Például pizzát vagy bármilyen szállítható készételt akár melegen is házhoz lehet szállítani a vendégnek.</a:t>
            </a:r>
          </a:p>
          <a:p>
            <a:pPr marL="342900" marR="0" lvl="0" indent="-342900" algn="just" defTabSz="914400" rtl="0" eaLnBrk="1" fontAlgn="auto" latinLnBrk="0" hangingPunct="1">
              <a:lnSpc>
                <a:spcPct val="115000"/>
              </a:lnSpc>
              <a:spcBef>
                <a:spcPts val="0"/>
              </a:spcBef>
              <a:spcAft>
                <a:spcPts val="600"/>
              </a:spcAft>
              <a:buClr>
                <a:srgbClr val="000000"/>
              </a:buClr>
              <a:buSzPts val="1400"/>
              <a:buFont typeface="Symbol" panose="05050102010706020507" pitchFamily="18" charset="2"/>
              <a:buChar char=""/>
              <a:tabLst/>
              <a:defRPr/>
            </a:pPr>
            <a:r>
              <a:rPr lang="hu-HU" sz="1800" dirty="0">
                <a:effectLst/>
                <a:latin typeface="Times New Roman" panose="02020603050405020304" pitchFamily="18" charset="0"/>
                <a:ea typeface="Times New Roman" panose="02020603050405020304" pitchFamily="18" charset="0"/>
              </a:rPr>
              <a:t>Az étel elkészítése után rendet kell tenni a konyhában. El kell mosogatni, ki kell takarítani, a hulladékot eltávolítani. Vagyis el kell végezni a kiegészítő tevékenységeket. Ezeket a kiegészítő tevékenységeket a konyhai kisegítők, a mosogató és takarító munkatársak végzik.</a:t>
            </a:r>
          </a:p>
          <a:p>
            <a:pPr marL="342900" lvl="0" indent="-342900" algn="just">
              <a:lnSpc>
                <a:spcPct val="115000"/>
              </a:lnSpc>
              <a:spcAft>
                <a:spcPts val="600"/>
              </a:spcAft>
              <a:buFont typeface="Symbol" panose="05050102010706020507" pitchFamily="18" charset="2"/>
              <a:buChar char=""/>
            </a:pPr>
            <a:endParaRPr lang="hu-HU" sz="1800" dirty="0">
              <a:effectLst/>
              <a:latin typeface="Times New Roman" panose="02020603050405020304" pitchFamily="18" charset="0"/>
              <a:ea typeface="Times New Roman" panose="02020603050405020304" pitchFamily="18" charset="0"/>
            </a:endParaRPr>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12</a:t>
            </a:fld>
            <a:endParaRPr/>
          </a:p>
        </p:txBody>
      </p:sp>
    </p:spTree>
    <p:extLst>
      <p:ext uri="{BB962C8B-B14F-4D97-AF65-F5344CB8AC3E}">
        <p14:creationId xmlns:p14="http://schemas.microsoft.com/office/powerpoint/2010/main" xmlns="" val="3668365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a:t>
            </a:r>
            <a:r>
              <a:rPr lang="hu-HU" sz="1800" b="1" i="1" dirty="0">
                <a:effectLst/>
                <a:latin typeface="Times New Roman" panose="02020603050405020304" pitchFamily="18" charset="0"/>
                <a:ea typeface="Times New Roman" panose="02020603050405020304" pitchFamily="18" charset="0"/>
              </a:rPr>
              <a:t>előkészítés </a:t>
            </a:r>
            <a:r>
              <a:rPr lang="hu-HU" sz="1800" dirty="0">
                <a:effectLst/>
                <a:latin typeface="Times New Roman" panose="02020603050405020304" pitchFamily="18" charset="0"/>
                <a:ea typeface="Times New Roman" panose="02020603050405020304" pitchFamily="18" charset="0"/>
              </a:rPr>
              <a:t>válogatást, tisztítást, mosást, darabolást jelent. Az alapanyag darabolása lehet szeletelés, kockázás, csíkozás, reszelés, törés, stb.</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Előkészítéskor eltávolítjuk az alapanyagról a szennyeződést és a nem ehető részeket. Nem ehető rész például a héj, a mag, a húsoknál a csont, a mócsing, halaknál a pikkely, a kopoltyú, a belek.</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válogatás általában kézzel történik, a mosás, hámozás, darabolás vagy kézzel, vagy géppel. Kézi eszközök: kefe, hámozó, kés, reszelő, gyalu, stb. Gépek: burgonyahámozó gép, daraboló gépek, szeletelők, darálók, </a:t>
            </a:r>
            <a:r>
              <a:rPr lang="hu-HU" sz="1800" dirty="0" err="1">
                <a:effectLst/>
                <a:latin typeface="Times New Roman" panose="02020603050405020304" pitchFamily="18" charset="0"/>
                <a:ea typeface="Times New Roman" panose="02020603050405020304" pitchFamily="18" charset="0"/>
              </a:rPr>
              <a:t>pépesítő</a:t>
            </a:r>
            <a:r>
              <a:rPr lang="hu-HU" sz="1800" dirty="0">
                <a:effectLst/>
                <a:latin typeface="Times New Roman" panose="02020603050405020304" pitchFamily="18" charset="0"/>
                <a:ea typeface="Times New Roman" panose="02020603050405020304" pitchFamily="18" charset="0"/>
              </a:rPr>
              <a:t> gépek sokasága ismert és használt a vendéglátó konyhákban. </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14</a:t>
            </a:fld>
            <a:endParaRPr/>
          </a:p>
        </p:txBody>
      </p:sp>
    </p:spTree>
    <p:extLst>
      <p:ext uri="{BB962C8B-B14F-4D97-AF65-F5344CB8AC3E}">
        <p14:creationId xmlns:p14="http://schemas.microsoft.com/office/powerpoint/2010/main" xmlns="" val="4918788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Főzés és sütés előtt a nyers alapanyagot elő kell készíteni. Ezek a nyers alapanyagok már a raktárban vagy a hűtőben vannak. Vagy éppen frissen hozza a szállító. Nyers alapanyag például a zöldség, a gyümölcs, a hús és a tojás.</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előkészítés a szakácsok és a konyhai kisegítők feladata. Az előkészítés az előkészítő konyhában történik. Ha nincs külön előkészítő konyha, akkor egy elkülönített előkészítő területet kell kialakítani a főző konyhában.</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15</a:t>
            </a:fld>
            <a:endParaRPr/>
          </a:p>
        </p:txBody>
      </p:sp>
    </p:spTree>
    <p:extLst>
      <p:ext uri="{BB962C8B-B14F-4D97-AF65-F5344CB8AC3E}">
        <p14:creationId xmlns:p14="http://schemas.microsoft.com/office/powerpoint/2010/main" xmlns="" val="1972045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dolgozó csak jó minőségű ételt vihet az előkészítőből a főzőkonyhába. Jó minőségű a friss, szabályosan előkészített, tiszta alapanyag</a:t>
            </a:r>
            <a:r>
              <a:rPr lang="hu-HU" sz="1800" dirty="0">
                <a:solidFill>
                  <a:srgbClr val="FF0000"/>
                </a:solidFill>
                <a:effectLst/>
                <a:latin typeface="Times New Roman" panose="02020603050405020304" pitchFamily="18" charset="0"/>
                <a:ea typeface="Times New Roman" panose="02020603050405020304" pitchFamily="18" charset="0"/>
              </a:rPr>
              <a:t>. Rossz minőségű a romlott, a szennyezett, hanyagul hámozott, tisztított alapanyag.</a:t>
            </a:r>
            <a:endParaRPr lang="hu-HU" sz="1800" dirty="0">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a:t>
            </a:r>
            <a:r>
              <a:rPr lang="hu-HU" sz="1800" dirty="0">
                <a:solidFill>
                  <a:srgbClr val="FF0000"/>
                </a:solidFill>
                <a:effectLst/>
                <a:latin typeface="Times New Roman" panose="02020603050405020304" pitchFamily="18" charset="0"/>
                <a:ea typeface="Times New Roman" panose="02020603050405020304" pitchFamily="18" charset="0"/>
              </a:rPr>
              <a:t>előkészítés első lépéseként</a:t>
            </a:r>
            <a:r>
              <a:rPr lang="hu-HU" sz="1800" dirty="0">
                <a:effectLst/>
                <a:latin typeface="Times New Roman" panose="02020603050405020304" pitchFamily="18" charset="0"/>
                <a:ea typeface="Times New Roman" panose="02020603050405020304" pitchFamily="18" charset="0"/>
              </a:rPr>
              <a:t> a raktárból vagy a hűtőből az előkészítő konyhába visszük az alapanyagokat. Az alapanyagot csak közvetlenül a feldolgozás előtt vegyük elő a hűtőből, raktárból. Nem állhat az alapanyag órákig szabadon a konyhában!</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16</a:t>
            </a:fld>
            <a:endParaRPr/>
          </a:p>
        </p:txBody>
      </p:sp>
    </p:spTree>
    <p:extLst>
      <p:ext uri="{BB962C8B-B14F-4D97-AF65-F5344CB8AC3E}">
        <p14:creationId xmlns:p14="http://schemas.microsoft.com/office/powerpoint/2010/main" xmlns="" val="41767475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just" defTabSz="914400" rtl="0" eaLnBrk="1" fontAlgn="auto" latinLnBrk="0" hangingPunct="1">
              <a:lnSpc>
                <a:spcPct val="115000"/>
              </a:lnSpc>
              <a:spcBef>
                <a:spcPts val="0"/>
              </a:spcBef>
              <a:spcAft>
                <a:spcPts val="600"/>
              </a:spcAft>
              <a:buClr>
                <a:srgbClr val="000000"/>
              </a:buClr>
              <a:buSzPts val="1400"/>
              <a:buFont typeface="Arial"/>
              <a:buNone/>
              <a:tabLst/>
              <a:defRPr/>
            </a:pPr>
            <a:r>
              <a:rPr lang="hu-HU" sz="1800" dirty="0">
                <a:effectLst/>
                <a:latin typeface="Times New Roman" panose="02020603050405020304" pitchFamily="18" charset="0"/>
                <a:ea typeface="Times New Roman" panose="02020603050405020304" pitchFamily="18" charset="0"/>
              </a:rPr>
              <a:t>A túl sokáig tárolt étel minősége romlik, meg is romolhat, és akkor ki kell dobni. A FIFO-elv segítségével csökkenthetjük a pazarlást. Fel kell írni és figyelni kell arra, hogy egy alapanyag mikor került be a raktárba vagy a hűtőbe. Ha mindig a frisset használnánk fel, a </a:t>
            </a:r>
            <a:r>
              <a:rPr lang="hu-HU" sz="1800" dirty="0" err="1">
                <a:effectLst/>
                <a:latin typeface="Times New Roman" panose="02020603050405020304" pitchFamily="18" charset="0"/>
                <a:ea typeface="Times New Roman" panose="02020603050405020304" pitchFamily="18" charset="0"/>
              </a:rPr>
              <a:t>régebbiek</a:t>
            </a:r>
            <a:r>
              <a:rPr lang="hu-HU" sz="1800" dirty="0">
                <a:effectLst/>
                <a:latin typeface="Times New Roman" panose="02020603050405020304" pitchFamily="18" charset="0"/>
                <a:ea typeface="Times New Roman" panose="02020603050405020304" pitchFamily="18" charset="0"/>
              </a:rPr>
              <a:t> egyre öregednének, végül használhatatlanná válnának. Ez pazarlás.</a:t>
            </a:r>
          </a:p>
          <a:p>
            <a:pPr algn="just">
              <a:lnSpc>
                <a:spcPct val="115000"/>
              </a:lnSpc>
              <a:spcAft>
                <a:spcPts val="600"/>
              </a:spcAft>
            </a:pPr>
            <a:endParaRPr lang="hu-HU" sz="1800" dirty="0">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raktárban és a hűtőben be kell tartani a FIFO-elvet. A FIFO-elv alapján az a szabály, hogy a </a:t>
            </a:r>
            <a:r>
              <a:rPr lang="hu-HU" sz="1800" dirty="0" err="1">
                <a:effectLst/>
                <a:latin typeface="Times New Roman" panose="02020603050405020304" pitchFamily="18" charset="0"/>
                <a:ea typeface="Times New Roman" panose="02020603050405020304" pitchFamily="18" charset="0"/>
              </a:rPr>
              <a:t>legrégebbi</a:t>
            </a:r>
            <a:r>
              <a:rPr lang="hu-HU" sz="1800" dirty="0">
                <a:effectLst/>
                <a:latin typeface="Times New Roman" panose="02020603050405020304" pitchFamily="18" charset="0"/>
                <a:ea typeface="Times New Roman" panose="02020603050405020304" pitchFamily="18" charset="0"/>
              </a:rPr>
              <a:t> alapanyagot vesszük ki először a raktárból, hűtőből.</a:t>
            </a:r>
          </a:p>
          <a:p>
            <a:pPr algn="just">
              <a:lnSpc>
                <a:spcPct val="115000"/>
              </a:lnSpc>
              <a:spcAft>
                <a:spcPts val="600"/>
              </a:spcAft>
            </a:pPr>
            <a:r>
              <a:rPr lang="hu-HU" sz="1800" i="1" dirty="0">
                <a:effectLst/>
                <a:latin typeface="Times New Roman" panose="02020603050405020304" pitchFamily="18" charset="0"/>
                <a:ea typeface="Times New Roman" panose="02020603050405020304" pitchFamily="18" charset="0"/>
              </a:rPr>
              <a:t>Példa: Káposztára van szükségünk. Négyféle káposzta van a raktárban. Az első a legfrissebb káposzta. Ma érkezett. A második káposzta friss, tegnap érkezett. A harmadik káposzta régi, de még jó, tegnapelőtt érkezett. A negyedik káposzta a </a:t>
            </a:r>
            <a:r>
              <a:rPr lang="hu-HU" sz="1800" i="1" dirty="0" err="1">
                <a:effectLst/>
                <a:latin typeface="Times New Roman" panose="02020603050405020304" pitchFamily="18" charset="0"/>
                <a:ea typeface="Times New Roman" panose="02020603050405020304" pitchFamily="18" charset="0"/>
              </a:rPr>
              <a:t>legrégebbi</a:t>
            </a:r>
            <a:r>
              <a:rPr lang="hu-HU" sz="1800" i="1" dirty="0">
                <a:effectLst/>
                <a:latin typeface="Times New Roman" panose="02020603050405020304" pitchFamily="18" charset="0"/>
                <a:ea typeface="Times New Roman" panose="02020603050405020304" pitchFamily="18" charset="0"/>
              </a:rPr>
              <a:t>, de még jó minőségű: a múlt héten érkezett. A FIFO-elv szerint a </a:t>
            </a:r>
            <a:r>
              <a:rPr lang="hu-HU" sz="1800" i="1" dirty="0" err="1">
                <a:effectLst/>
                <a:latin typeface="Times New Roman" panose="02020603050405020304" pitchFamily="18" charset="0"/>
                <a:ea typeface="Times New Roman" panose="02020603050405020304" pitchFamily="18" charset="0"/>
              </a:rPr>
              <a:t>legrégebbi</a:t>
            </a:r>
            <a:r>
              <a:rPr lang="hu-HU" sz="1800" i="1" dirty="0">
                <a:effectLst/>
                <a:latin typeface="Times New Roman" panose="02020603050405020304" pitchFamily="18" charset="0"/>
                <a:ea typeface="Times New Roman" panose="02020603050405020304" pitchFamily="18" charset="0"/>
              </a:rPr>
              <a:t> káposztát kell felhasználnunk. A FIFO-elv működését az 5. ábra mutatja be.</a:t>
            </a:r>
            <a:endParaRPr lang="hu-HU" sz="1800" dirty="0">
              <a:effectLst/>
              <a:latin typeface="Times New Roman" panose="02020603050405020304" pitchFamily="18" charset="0"/>
              <a:ea typeface="Times New Roman" panose="02020603050405020304" pitchFamily="18" charset="0"/>
            </a:endParaRP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17</a:t>
            </a:fld>
            <a:endParaRPr/>
          </a:p>
        </p:txBody>
      </p:sp>
    </p:spTree>
    <p:extLst>
      <p:ext uri="{BB962C8B-B14F-4D97-AF65-F5344CB8AC3E}">
        <p14:creationId xmlns:p14="http://schemas.microsoft.com/office/powerpoint/2010/main" xmlns="" val="24734259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Figyelni kell az étel lejárati dátumát is. A lejárati dátum egy napot jelöl. Eddig a napig jó minőségű, biztonságosan használható az élelmiszer. A leghamarabb lejáró élelmiszert kell először felhasználni. Ha egy élelmiszer már lejárt, azt hulladékként kell kezelni.</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raktárból tehát az előkészítő konyhába szállítjuk az alapanyagot. Szállítás közben az alapanyag nem szennyeződhet! Ne essen a földre; ne érjen hozzá más dolgokhoz, ne fogdossák piszkos kézzel, ne hulljon bele semmi!</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18</a:t>
            </a:fld>
            <a:endParaRPr/>
          </a:p>
        </p:txBody>
      </p:sp>
    </p:spTree>
    <p:extLst>
      <p:ext uri="{BB962C8B-B14F-4D97-AF65-F5344CB8AC3E}">
        <p14:creationId xmlns:p14="http://schemas.microsoft.com/office/powerpoint/2010/main" xmlns="" val="11624191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Ha csak később akarja a szakács megfőzni, akkor védve kell tárolni. Védett tároló a hűtő vagy egy zárható doboz. Hosszabb idejű tárolásra vákuum-csomagolást használnak.</a:t>
            </a:r>
          </a:p>
          <a:p>
            <a:r>
              <a:rPr lang="hu-HU" sz="1800" dirty="0">
                <a:effectLst/>
                <a:latin typeface="Times New Roman" panose="02020603050405020304" pitchFamily="18" charset="0"/>
                <a:ea typeface="Times New Roman" panose="02020603050405020304" pitchFamily="18" charset="0"/>
              </a:rPr>
              <a:t>A vákuum-csomagolás azt jelenti, hogy egy zárható zacskóba teszik az alapanyagot. Majd a zacskóból kiszívják a levegőt. Az alapanyag így sokáig jó minőségű marad, hosszabb ideig tárolható</a:t>
            </a: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19</a:t>
            </a:fld>
            <a:endParaRPr/>
          </a:p>
        </p:txBody>
      </p:sp>
    </p:spTree>
    <p:extLst>
      <p:ext uri="{BB962C8B-B14F-4D97-AF65-F5344CB8AC3E}">
        <p14:creationId xmlns:p14="http://schemas.microsoft.com/office/powerpoint/2010/main" xmlns="" val="37129165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 Az előkészítő konyhába bekerült alapanyag előkészítése több szakaszban történik:</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Első szakasz: bejövő alapanyagból konyhai tisztaságú alapanyag készítése. Ennek folyamata: válogatás, tisztítás, hámozás, mosás, fertőtlenítés.</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Második szakasz: a tiszta alapanyag előkészítése a tervezett ételnek megfelelő formában. Ennek műveletei: vágás, szeletelés, aprítás, reszelés, darálás, </a:t>
            </a:r>
            <a:r>
              <a:rPr lang="hu-HU" sz="1800" dirty="0" err="1">
                <a:effectLst/>
                <a:latin typeface="Times New Roman" panose="02020603050405020304" pitchFamily="18" charset="0"/>
                <a:ea typeface="Times New Roman" panose="02020603050405020304" pitchFamily="18" charset="0"/>
              </a:rPr>
              <a:t>pépesítés</a:t>
            </a:r>
            <a:r>
              <a:rPr lang="hu-HU" sz="1800" dirty="0">
                <a:effectLst/>
                <a:latin typeface="Times New Roman" panose="02020603050405020304" pitchFamily="18" charset="0"/>
                <a:ea typeface="Times New Roman" panose="02020603050405020304" pitchFamily="18" charset="0"/>
              </a:rPr>
              <a:t> stb.</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20</a:t>
            </a:fld>
            <a:endParaRPr/>
          </a:p>
        </p:txBody>
      </p:sp>
    </p:spTree>
    <p:extLst>
      <p:ext uri="{BB962C8B-B14F-4D97-AF65-F5344CB8AC3E}">
        <p14:creationId xmlns:p14="http://schemas.microsoft.com/office/powerpoint/2010/main" xmlns="" val="41152540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különböző alapanyagokat védeni kell egymástól. Például a nyers húst a földes zöldségtől. Ezeket el kell különíteni egymástól. Például a földes zöldségről a húsra kerülő mikrobák hamar elszaporodnak és </a:t>
            </a:r>
            <a:r>
              <a:rPr lang="hu-HU" sz="1800" dirty="0" err="1">
                <a:effectLst/>
                <a:latin typeface="Times New Roman" panose="02020603050405020304" pitchFamily="18" charset="0"/>
                <a:ea typeface="Times New Roman" panose="02020603050405020304" pitchFamily="18" charset="0"/>
              </a:rPr>
              <a:t>megromlasztják</a:t>
            </a:r>
            <a:r>
              <a:rPr lang="hu-HU" sz="1800" dirty="0">
                <a:effectLst/>
                <a:latin typeface="Times New Roman" panose="02020603050405020304" pitchFamily="18" charset="0"/>
                <a:ea typeface="Times New Roman" panose="02020603050405020304" pitchFamily="18" charset="0"/>
              </a:rPr>
              <a:t> a húst, megfertőzhetik a húst fogyasztó embert. </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elkülönítés azt jelenti, hogy külön helyiségben készítik elő a húst és a zöldséget. A tojást mind a hústól, mind a zöldségtől elkülönítve kell előkészíteni. Nagy konyhákban van külön hús, zöldség és tojás előkészítő helyiség. </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Kisebb konyhákban külön asztalon, a konyhapult elkülönített részén és eltérő időben készítik elő a húst, a zöldséget és a tojást. Az előkészítőben tehát nem szabad egyszerre hússal, zöldéggel és tojással dolgozni.</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különböző alapanyagok feldolgozásához külön eszközt kell használni. Külön vágódeszka kell a zöldségeknek és a húsnak. Kell lennie külön késnek a zöldségekhez. Kell külön húsvágó kés. Minden eszközt fel kell címkézni, és a címkén fel kell tüntetni, hogy zöldség, hús, hal vagy tojás előkészítésére való. Legjobb színekkel is jelölni, például zöld vágódeszka a zöldségnek, piros a húsnak. A jelölt eszközöket nem lehet másik helyiségben, másik alapanyaghoz használni.</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21</a:t>
            </a:fld>
            <a:endParaRPr/>
          </a:p>
        </p:txBody>
      </p:sp>
    </p:spTree>
    <p:extLst>
      <p:ext uri="{BB962C8B-B14F-4D97-AF65-F5344CB8AC3E}">
        <p14:creationId xmlns:p14="http://schemas.microsoft.com/office/powerpoint/2010/main" xmlns="" val="899563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pPr>
            <a:r>
              <a:rPr lang="hu-HU" sz="1800" b="1" i="1" dirty="0">
                <a:effectLst/>
                <a:latin typeface="Times New Roman" panose="02020603050405020304" pitchFamily="18" charset="0"/>
                <a:ea typeface="Times New Roman" panose="02020603050405020304" pitchFamily="18" charset="0"/>
              </a:rPr>
              <a:t>Veszélyek</a:t>
            </a:r>
            <a:r>
              <a:rPr lang="hu-HU" sz="1800" dirty="0">
                <a:effectLst/>
                <a:latin typeface="Times New Roman" panose="02020603050405020304" pitchFamily="18" charset="0"/>
                <a:ea typeface="Times New Roman" panose="02020603050405020304" pitchFamily="18" charset="0"/>
              </a:rPr>
              <a:t> az előkészítésben:</a:t>
            </a:r>
          </a:p>
          <a:p>
            <a:pPr marL="342900" lvl="0" indent="-342900" algn="just">
              <a:lnSpc>
                <a:spcPct val="115000"/>
              </a:lnSpc>
              <a:buFont typeface="Symbol" panose="05050102010706020507" pitchFamily="18" charset="2"/>
              <a:buChar char=""/>
            </a:pPr>
            <a:r>
              <a:rPr lang="hu-HU" sz="1800" i="1" dirty="0">
                <a:effectLst/>
                <a:latin typeface="Times New Roman" panose="02020603050405020304" pitchFamily="18" charset="0"/>
                <a:ea typeface="Times New Roman" panose="02020603050405020304" pitchFamily="18" charset="0"/>
              </a:rPr>
              <a:t>Fizikai veszély</a:t>
            </a:r>
            <a:r>
              <a:rPr lang="hu-HU" sz="1800" dirty="0">
                <a:effectLst/>
                <a:latin typeface="Times New Roman" panose="02020603050405020304" pitchFamily="18" charset="0"/>
                <a:ea typeface="Times New Roman" panose="02020603050405020304" pitchFamily="18" charset="0"/>
              </a:rPr>
              <a:t>t jelentenek a látható, kézzel fogható szennyeződések. Például: a földes zöldségre tapadt talaj, por, homok, kavics a zöldségeken és gyümölcsökön, csomagoló- és kötözőanyag darabok. Ezek nem ehetőek, undort keltőek és károsak lehetnek az egészségre.</a:t>
            </a:r>
          </a:p>
          <a:p>
            <a:pPr marL="342900" lvl="0" indent="-342900" algn="just">
              <a:lnSpc>
                <a:spcPct val="115000"/>
              </a:lnSpc>
              <a:buFont typeface="Symbol" panose="05050102010706020507" pitchFamily="18" charset="2"/>
              <a:buChar char=""/>
            </a:pPr>
            <a:r>
              <a:rPr lang="hu-HU" sz="1800" i="1" dirty="0">
                <a:effectLst/>
                <a:latin typeface="Times New Roman" panose="02020603050405020304" pitchFamily="18" charset="0"/>
                <a:ea typeface="Times New Roman" panose="02020603050405020304" pitchFamily="18" charset="0"/>
              </a:rPr>
              <a:t>Kémiai veszélyt</a:t>
            </a:r>
            <a:r>
              <a:rPr lang="hu-HU" sz="1800" dirty="0">
                <a:effectLst/>
                <a:latin typeface="Times New Roman" panose="02020603050405020304" pitchFamily="18" charset="0"/>
                <a:ea typeface="Times New Roman" panose="02020603050405020304" pitchFamily="18" charset="0"/>
              </a:rPr>
              <a:t> jelentenek a különböző tisztítószerek és más vegyszerek. Például: a mezőgazdaságban használt növényvédőszer, a tároláskor alkalmazott tartósítószer, a szállításhoz köthető olaj, benzin a járműről. Megbetegedhet, aki ezeket megeszi.</a:t>
            </a:r>
          </a:p>
          <a:p>
            <a:pPr marL="342900" lvl="0" indent="-342900" algn="just">
              <a:lnSpc>
                <a:spcPct val="115000"/>
              </a:lnSpc>
              <a:spcAft>
                <a:spcPts val="600"/>
              </a:spcAft>
              <a:buFont typeface="Symbol" panose="05050102010706020507" pitchFamily="18" charset="2"/>
              <a:buChar char=""/>
            </a:pPr>
            <a:r>
              <a:rPr lang="hu-HU" sz="1800" i="1" dirty="0">
                <a:effectLst/>
                <a:latin typeface="Times New Roman" panose="02020603050405020304" pitchFamily="18" charset="0"/>
                <a:ea typeface="Times New Roman" panose="02020603050405020304" pitchFamily="18" charset="0"/>
              </a:rPr>
              <a:t>Biológiai veszély</a:t>
            </a:r>
            <a:r>
              <a:rPr lang="hu-HU" sz="1800" dirty="0">
                <a:effectLst/>
                <a:latin typeface="Times New Roman" panose="02020603050405020304" pitchFamily="18" charset="0"/>
                <a:ea typeface="Times New Roman" panose="02020603050405020304" pitchFamily="18" charset="0"/>
              </a:rPr>
              <a:t>t jelentenek a mikrobák, a rovarok és a rágcsálók.  Például: penészes zöldség, rothadt gyümölcs, légy, csótány vagy egér által megmászott és ezek petéivel vagy ürülékével szennyezett élelmiszer. </a:t>
            </a:r>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22</a:t>
            </a:fld>
            <a:endParaRPr/>
          </a:p>
        </p:txBody>
      </p:sp>
    </p:spTree>
    <p:extLst>
      <p:ext uri="{BB962C8B-B14F-4D97-AF65-F5344CB8AC3E}">
        <p14:creationId xmlns:p14="http://schemas.microsoft.com/office/powerpoint/2010/main" xmlns="" val="10527097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i="1" dirty="0">
                <a:effectLst/>
                <a:latin typeface="Times New Roman" panose="02020603050405020304" pitchFamily="18" charset="0"/>
                <a:ea typeface="Times New Roman" panose="02020603050405020304" pitchFamily="18" charset="0"/>
              </a:rPr>
              <a:t>A </a:t>
            </a:r>
            <a:r>
              <a:rPr lang="hu-HU" sz="1800" b="1" i="1" dirty="0">
                <a:effectLst/>
                <a:latin typeface="Times New Roman" panose="02020603050405020304" pitchFamily="18" charset="0"/>
                <a:ea typeface="Times New Roman" panose="02020603050405020304" pitchFamily="18" charset="0"/>
              </a:rPr>
              <a:t>kockázat</a:t>
            </a:r>
            <a:r>
              <a:rPr lang="hu-HU" sz="1800" i="1" dirty="0">
                <a:effectLst/>
                <a:latin typeface="Times New Roman" panose="02020603050405020304" pitchFamily="18" charset="0"/>
                <a:ea typeface="Times New Roman" panose="02020603050405020304" pitchFamily="18" charset="0"/>
              </a:rPr>
              <a:t> azt j</a:t>
            </a:r>
            <a:r>
              <a:rPr lang="hu-HU" sz="1800" dirty="0">
                <a:effectLst/>
                <a:latin typeface="Times New Roman" panose="02020603050405020304" pitchFamily="18" charset="0"/>
                <a:ea typeface="Times New Roman" panose="02020603050405020304" pitchFamily="18" charset="0"/>
              </a:rPr>
              <a:t>elenti, hogy mekkora bajt okozhat egy veszélyforrás.</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Kockázat például az, hogy az étel megszennyeződik, mert nem zárt edényben szállítják. Mert belehullhat a por, beleköhöghet egy beteg ember, vagy érintkezhet egy rovarral. A fogyasztó megbetegedhet az ételtől, mert szennyezett volt az alapanyag, piszkos kézzel fogta meg a tálalást végző dolgozó, vagy rosszul volt elmosogatva a tányér, az evőeszköz. </a:t>
            </a:r>
          </a:p>
          <a:p>
            <a:pPr algn="just">
              <a:lnSpc>
                <a:spcPct val="115000"/>
              </a:lnSpc>
              <a:spcAft>
                <a:spcPts val="600"/>
              </a:spcAft>
            </a:pPr>
            <a:r>
              <a:rPr lang="hu-HU" sz="1800" b="1" i="1" dirty="0">
                <a:effectLst/>
                <a:latin typeface="Times New Roman" panose="02020603050405020304" pitchFamily="18" charset="0"/>
                <a:ea typeface="Times New Roman" panose="02020603050405020304" pitchFamily="18" charset="0"/>
              </a:rPr>
              <a:t>A kockázat az, ami megtörténhet! </a:t>
            </a:r>
            <a:r>
              <a:rPr lang="hu-HU" sz="1800" dirty="0">
                <a:effectLst/>
                <a:latin typeface="Times New Roman" panose="02020603050405020304" pitchFamily="18" charset="0"/>
                <a:ea typeface="Times New Roman" panose="02020603050405020304" pitchFamily="18" charset="0"/>
              </a:rPr>
              <a:t>De az nem jelenti azt, hogy meg is fog történni! Ha eltávolítjuk a veszélyforrásokat és folyamatosan figyelünk arra, hogy nehogy kár keletkezhessen az ételben és az azt fogyasztó emberben, akkor lecsökkenthetjük a kockázatot és elkerülhetjük a kárt. </a:t>
            </a:r>
          </a:p>
          <a:p>
            <a:pPr marL="0" lvl="0" indent="0" algn="l" rtl="0">
              <a:spcBef>
                <a:spcPts val="0"/>
              </a:spcBef>
              <a:spcAft>
                <a:spcPts val="0"/>
              </a:spcAft>
              <a:buNone/>
            </a:pPr>
            <a:endParaRPr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23</a:t>
            </a:fld>
            <a:endParaRPr/>
          </a:p>
        </p:txBody>
      </p:sp>
    </p:spTree>
    <p:extLst>
      <p:ext uri="{BB962C8B-B14F-4D97-AF65-F5344CB8AC3E}">
        <p14:creationId xmlns:p14="http://schemas.microsoft.com/office/powerpoint/2010/main" xmlns="" val="9802000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kockázatot megelőzéssel, védekezéssel lehet csökkenteni.</a:t>
            </a:r>
          </a:p>
          <a:p>
            <a:pPr marL="342900" lvl="0" indent="-342900" algn="just">
              <a:lnSpc>
                <a:spcPct val="115000"/>
              </a:lnSpc>
              <a:buFont typeface="Symbol" panose="05050102010706020507" pitchFamily="18" charset="2"/>
              <a:buChar char=""/>
            </a:pPr>
            <a:r>
              <a:rPr lang="hu-HU" sz="1800" i="1" dirty="0">
                <a:effectLst/>
                <a:latin typeface="Times New Roman" panose="02020603050405020304" pitchFamily="18" charset="0"/>
                <a:ea typeface="Times New Roman" panose="02020603050405020304" pitchFamily="18" charset="0"/>
              </a:rPr>
              <a:t>Fizikai veszélyek elleni védekezés</a:t>
            </a:r>
            <a:endParaRPr lang="hu-HU" sz="1800" dirty="0">
              <a:effectLst/>
              <a:latin typeface="Times New Roman" panose="02020603050405020304" pitchFamily="18" charset="0"/>
              <a:ea typeface="Times New Roman" panose="02020603050405020304" pitchFamily="18" charset="0"/>
            </a:endParaRPr>
          </a:p>
          <a:p>
            <a:pPr marL="457200" algn="just">
              <a:lnSpc>
                <a:spcPct val="115000"/>
              </a:lnSpc>
            </a:pPr>
            <a:r>
              <a:rPr lang="hu-HU" sz="1800" dirty="0">
                <a:effectLst/>
                <a:latin typeface="Times New Roman" panose="02020603050405020304" pitchFamily="18" charset="0"/>
                <a:ea typeface="Times New Roman" panose="02020603050405020304" pitchFamily="18" charset="0"/>
              </a:rPr>
              <a:t>Az alapanyagokat és a kész ételeket csomagolással lehet védeni. A csomagolás zárt edényt, zárt zacskót jelent. A konyha tisztán és rendben tartásával is lehet védekezni attól, hogy idegen anyag az ételbe kerüljön. A rend azt jelenti, hogy minden alapanyagnak, minden ételnek és eszköznek megvan a maga helye. A tiszta azt jelenti, hogy a környezetben nincs szennyezőanyag, ami belekerülhetne az ételbe. A tiszta azt is jelenti, hogy az alapanyagot előkészítő munkatárs tiszta képpel, munkaruhában nyúl az ételhez, haja, arcszőrzete nem hullhat az ételbe! A munka végeztével rendet kell rakni és ki kell takarítani.</a:t>
            </a:r>
          </a:p>
          <a:p>
            <a:pPr marL="342900" lvl="0" indent="-342900" algn="just">
              <a:lnSpc>
                <a:spcPct val="115000"/>
              </a:lnSpc>
              <a:buFont typeface="Symbol" panose="05050102010706020507" pitchFamily="18" charset="2"/>
              <a:buChar char=""/>
            </a:pPr>
            <a:r>
              <a:rPr lang="hu-HU" sz="1800" i="1" dirty="0">
                <a:effectLst/>
                <a:latin typeface="Times New Roman" panose="02020603050405020304" pitchFamily="18" charset="0"/>
                <a:ea typeface="Times New Roman" panose="02020603050405020304" pitchFamily="18" charset="0"/>
              </a:rPr>
              <a:t>Kémiai veszélyek elleni védekezés</a:t>
            </a:r>
            <a:endParaRPr lang="hu-HU" sz="1800" dirty="0">
              <a:effectLst/>
              <a:latin typeface="Times New Roman" panose="02020603050405020304" pitchFamily="18" charset="0"/>
              <a:ea typeface="Times New Roman" panose="02020603050405020304" pitchFamily="18" charset="0"/>
            </a:endParaRPr>
          </a:p>
          <a:p>
            <a:pPr marL="457200" algn="just">
              <a:lnSpc>
                <a:spcPct val="115000"/>
              </a:lnSpc>
            </a:pPr>
            <a:r>
              <a:rPr lang="hu-HU" sz="1800" dirty="0">
                <a:effectLst/>
                <a:latin typeface="Times New Roman" panose="02020603050405020304" pitchFamily="18" charset="0"/>
                <a:ea typeface="Times New Roman" panose="02020603050405020304" pitchFamily="18" charset="0"/>
              </a:rPr>
              <a:t>A vegyszert és az élelmiszert külön kell tárolni. Az a legjobb, ha van külön raktár az élelmiszernek és a takarítószernek. Az edényt vegyszeres mosogatás után alaposan el kell öblíteni. Az ételekbe minél kevesebb adalékot, tartósítószert tegyünk.</a:t>
            </a:r>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24</a:t>
            </a:fld>
            <a:endParaRPr/>
          </a:p>
        </p:txBody>
      </p:sp>
    </p:spTree>
    <p:extLst>
      <p:ext uri="{BB962C8B-B14F-4D97-AF65-F5344CB8AC3E}">
        <p14:creationId xmlns:p14="http://schemas.microsoft.com/office/powerpoint/2010/main" xmlns="" val="19203189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342900" lvl="0" indent="-342900" algn="just">
              <a:lnSpc>
                <a:spcPct val="115000"/>
              </a:lnSpc>
              <a:buFont typeface="Symbol" panose="05050102010706020507" pitchFamily="18" charset="2"/>
              <a:buChar char=""/>
            </a:pPr>
            <a:r>
              <a:rPr lang="hu-HU" sz="1800" i="1" dirty="0">
                <a:effectLst/>
                <a:latin typeface="Times New Roman" panose="02020603050405020304" pitchFamily="18" charset="0"/>
                <a:ea typeface="Times New Roman" panose="02020603050405020304" pitchFamily="18" charset="0"/>
              </a:rPr>
              <a:t>Biológiai veszélyek elleni védekezés</a:t>
            </a:r>
            <a:endParaRPr lang="hu-HU" sz="1800" dirty="0">
              <a:effectLst/>
              <a:latin typeface="Times New Roman" panose="02020603050405020304" pitchFamily="18" charset="0"/>
              <a:ea typeface="Times New Roman" panose="02020603050405020304" pitchFamily="18" charset="0"/>
            </a:endParaRPr>
          </a:p>
          <a:p>
            <a:pPr marL="457200"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Az élelmiszert, az alapanyagot helyesen kell tárolni. Az alapanyagot felhasználás előtt meg kell tisztítani, meg kell mosni, szükség esetén egészségre nem ártalmas tartósító vagy fertőtlenítő hatású szerrel kezelni (só, ecet, tejsav, alkohol, stb.). A hűtés lassítja a mikrobák szaporodását. Hűteni csak tiszta, mikrobamentes alapanyagot szabad. A főzés és a sütés is védelmet jelent, mert a magas hőmérséklet elpusztítja a mikrobákat: főtt és sült alapanyag is használható. Mikroba a dolgozó kezéről, hajáról, testnedveitől is kerülhet az ételbe. Munkaruha, sapka, tiszta kéz és test, gyakori kézmosás, fertőtlenítés védelmet jelent. </a:t>
            </a:r>
          </a:p>
          <a:p>
            <a:pPr marL="457200" algn="l">
              <a:lnSpc>
                <a:spcPct val="115000"/>
              </a:lnSpc>
              <a:spcAft>
                <a:spcPts val="600"/>
              </a:spcAft>
            </a:pPr>
            <a:r>
              <a:rPr lang="hu-HU" sz="1800" dirty="0">
                <a:effectLst/>
                <a:latin typeface="Times New Roman" panose="02020603050405020304" pitchFamily="18" charset="0"/>
                <a:ea typeface="Times New Roman" panose="02020603050405020304" pitchFamily="18" charset="0"/>
              </a:rPr>
              <a:t>A védekezés fő eszköze a konyhai és a személyi higiénia.</a:t>
            </a:r>
          </a:p>
          <a:p>
            <a:pPr algn="just">
              <a:lnSpc>
                <a:spcPct val="115000"/>
              </a:lnSpc>
            </a:pPr>
            <a:r>
              <a:rPr lang="hu-HU" sz="1800" dirty="0">
                <a:effectLst/>
                <a:latin typeface="Times New Roman" panose="02020603050405020304" pitchFamily="18" charset="0"/>
                <a:ea typeface="Times New Roman" panose="02020603050405020304" pitchFamily="18" charset="0"/>
              </a:rPr>
              <a:t>A személyi higiénia szabályait az 2. fejezetben részletesen tárgyaljuk. Főbb szabályok:</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munkába mindig tisztán, ápoltan kell érkezni.</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Betegen nem szabad dolgozni.</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Megfelelő munkaruhát, védőruhát kell viselni.</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Gyakran alaposan kezet kell mosni fertőtlenítő kéztisztítóval.</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Be kell tartani a munkahelyi szabályokat.</a:t>
            </a:r>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25</a:t>
            </a:fld>
            <a:endParaRPr/>
          </a:p>
        </p:txBody>
      </p:sp>
    </p:spTree>
    <p:extLst>
      <p:ext uri="{BB962C8B-B14F-4D97-AF65-F5344CB8AC3E}">
        <p14:creationId xmlns:p14="http://schemas.microsoft.com/office/powerpoint/2010/main" xmlns="" val="12861599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14624026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Ha többféle zöldséget vagy gyümölcsöt készítünk elő, figyelni kell a sorrendre. Először mindig a legtisztább alapanyaggal kezdjük. Tiszta zöldségnek számít a paradicsom, a paprika. A végére maradjon a </a:t>
            </a:r>
            <a:r>
              <a:rPr lang="hu-HU" sz="1800" dirty="0" err="1">
                <a:effectLst/>
                <a:latin typeface="Times New Roman" panose="02020603050405020304" pitchFamily="18" charset="0"/>
                <a:ea typeface="Times New Roman" panose="02020603050405020304" pitchFamily="18" charset="0"/>
              </a:rPr>
              <a:t>legszennyezettebb</a:t>
            </a:r>
            <a:r>
              <a:rPr lang="hu-HU" sz="1800" dirty="0">
                <a:effectLst/>
                <a:latin typeface="Times New Roman" panose="02020603050405020304" pitchFamily="18" charset="0"/>
                <a:ea typeface="Times New Roman" panose="02020603050405020304" pitchFamily="18" charset="0"/>
              </a:rPr>
              <a:t> alapanyag. Például a földes zöldségek maradjanak a végére. Ilyen a krumpli, a répa, a zeller.</a:t>
            </a:r>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27</a:t>
            </a:fld>
            <a:endParaRPr/>
          </a:p>
        </p:txBody>
      </p:sp>
    </p:spTree>
    <p:extLst>
      <p:ext uri="{BB962C8B-B14F-4D97-AF65-F5344CB8AC3E}">
        <p14:creationId xmlns:p14="http://schemas.microsoft.com/office/powerpoint/2010/main" xmlns="" val="18522567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endParaRPr lang="hu-HU" sz="1800" dirty="0">
              <a:effectLst/>
              <a:latin typeface="Times New Roman" panose="02020603050405020304" pitchFamily="18" charset="0"/>
              <a:ea typeface="Times New Roman" panose="02020603050405020304" pitchFamily="18" charset="0"/>
            </a:endParaRPr>
          </a:p>
          <a:p>
            <a:pPr algn="just">
              <a:lnSpc>
                <a:spcPct val="115000"/>
              </a:lnSpc>
            </a:pPr>
            <a:r>
              <a:rPr lang="hu-HU" sz="1800" dirty="0">
                <a:effectLst/>
                <a:latin typeface="Times New Roman" panose="02020603050405020304" pitchFamily="18" charset="0"/>
                <a:ea typeface="Times New Roman" panose="02020603050405020304" pitchFamily="18" charset="0"/>
              </a:rPr>
              <a:t>7. ábra: Zöldborsó üvegben, paradicsom műanyag dobozban, paprika zacskóban</a:t>
            </a:r>
          </a:p>
          <a:p>
            <a:pPr algn="just">
              <a:lnSpc>
                <a:spcPct val="115000"/>
              </a:lnSpc>
              <a:spcAft>
                <a:spcPts val="600"/>
              </a:spcAft>
            </a:pPr>
            <a:r>
              <a:rPr lang="hu-HU" dirty="0">
                <a:effectLst/>
              </a:rPr>
              <a:t>Az alapanyagok egy része becsomagolva érkezik (7. ábra). Például a zöldborsó, a bab, az eper, a hús, a hal. Az alapanyag felhasználásához a csomagolást ki kell bontani. Csomagolóanyag az üveg, a zacskó, a konzervdoboz, gyakran műanyag kanna vagy műanyag doboz. </a:t>
            </a:r>
            <a:endParaRPr lang="hu-HU" sz="1800" dirty="0">
              <a:effectLst/>
              <a:latin typeface="Times New Roman" panose="02020603050405020304" pitchFamily="18" charset="0"/>
              <a:ea typeface="Times New Roman" panose="02020603050405020304" pitchFamily="18" charset="0"/>
            </a:endParaRPr>
          </a:p>
          <a:p>
            <a:pPr algn="just">
              <a:lnSpc>
                <a:spcPct val="115000"/>
              </a:lnSpc>
            </a:pPr>
            <a:r>
              <a:rPr lang="hu-HU" sz="1800" b="1" i="1" dirty="0">
                <a:effectLst/>
                <a:latin typeface="Times New Roman" panose="02020603050405020304" pitchFamily="18" charset="0"/>
                <a:ea typeface="Times New Roman" panose="02020603050405020304" pitchFamily="18" charset="0"/>
              </a:rPr>
              <a:t>Feladat:</a:t>
            </a:r>
            <a:r>
              <a:rPr lang="hu-HU" sz="1800" i="1" dirty="0">
                <a:effectLst/>
                <a:latin typeface="Times New Roman" panose="02020603050405020304" pitchFamily="18" charset="0"/>
                <a:ea typeface="Times New Roman" panose="02020603050405020304" pitchFamily="18" charset="0"/>
              </a:rPr>
              <a:t> Gyűjtsünk közösen csomagolt alapanyagokat! Miket ismertek még?</a:t>
            </a:r>
            <a:endParaRPr lang="hu-HU" sz="1800" dirty="0">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dirty="0">
                <a:effectLst/>
              </a:rPr>
              <a:t>A csomagolás az élelmiszert védi a külső környezetből jövő szennyezéstől. </a:t>
            </a:r>
            <a:r>
              <a:rPr lang="hu-HU" sz="1800" b="1" dirty="0">
                <a:solidFill>
                  <a:srgbClr val="FF0000"/>
                </a:solidFill>
                <a:effectLst/>
                <a:latin typeface="Times New Roman" panose="02020603050405020304" pitchFamily="18" charset="0"/>
                <a:ea typeface="Times New Roman" panose="02020603050405020304" pitchFamily="18" charset="0"/>
              </a:rPr>
              <a:t>Veszélyek:</a:t>
            </a:r>
            <a:r>
              <a:rPr lang="hu-HU" sz="1800" dirty="0">
                <a:effectLst/>
                <a:latin typeface="Times New Roman" panose="02020603050405020304" pitchFamily="18" charset="0"/>
                <a:ea typeface="Times New Roman" panose="02020603050405020304" pitchFamily="18" charset="0"/>
              </a:rPr>
              <a:t> a csomagolóanyag szennyezettsége és a sérült csomagolás.</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 szennyezett csomagolástól az </a:t>
            </a:r>
            <a:r>
              <a:rPr lang="hu-HU" sz="1800" b="1" dirty="0">
                <a:effectLst/>
                <a:latin typeface="Times New Roman" panose="02020603050405020304" pitchFamily="18" charset="0"/>
                <a:ea typeface="Times New Roman" panose="02020603050405020304" pitchFamily="18" charset="0"/>
              </a:rPr>
              <a:t>alapanyag</a:t>
            </a:r>
            <a:r>
              <a:rPr lang="hu-HU" sz="1800" dirty="0">
                <a:effectLst/>
                <a:latin typeface="Times New Roman" panose="02020603050405020304" pitchFamily="18" charset="0"/>
                <a:ea typeface="Times New Roman" panose="02020603050405020304" pitchFamily="18" charset="0"/>
              </a:rPr>
              <a:t> is szennyezett lehet. A sérült csomagolás nem védte az élelmiszert, így az fertőzött vagy romlott lehet. A fertőzött étel megbetegítheti az embert.</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 csomagolást bontás előtt meg kell tisztítani. Ha lehetséges, le kell mosni. így a csomagolóanyag eltávolításakor nem szennyeződhez az élelmiszer. Sérült csomagolás esetén a benne lévő alapanyagot ellenőrizni kell. Át kell válogatni, meg kell tisztítani és meg kell mosni. A gyanús csomagot hulladékként kell kezelni. Ha üveg vagy fémdarab került az alapanyagba, akkor az egészet a hulladékba tesszük.</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28</a:t>
            </a:fld>
            <a:endParaRPr/>
          </a:p>
        </p:txBody>
      </p:sp>
    </p:spTree>
    <p:extLst>
      <p:ext uri="{BB962C8B-B14F-4D97-AF65-F5344CB8AC3E}">
        <p14:creationId xmlns:p14="http://schemas.microsoft.com/office/powerpoint/2010/main" xmlns="" val="17629163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szükséges alapanyag mennyiséget konyhai mérleggel vagy mérőedénnyel mérjük ki (8. ábra).</a:t>
            </a:r>
          </a:p>
          <a:p>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effectLst/>
                <a:latin typeface="Times New Roman" panose="02020603050405020304" pitchFamily="18" charset="0"/>
                <a:ea typeface="Times New Roman" panose="02020603050405020304" pitchFamily="18" charset="0"/>
              </a:rPr>
              <a:t> A kiméréshez az alapanyagot elő kell venni, ki kell bontani. A szabadon tartott alapanyagba szennyezőanyag kerülhet a környezetből</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Ha az alapanyag szennyezett lesz, belehullhat egészségre káros anyag vagy mikroba. A szennyezett alapanyagból készült étel ártalmas lehet (pl. kavics, üvegdarab miatt), vagy az elszaporodó mikrobák miatt fertőző lehet, megbetegítheti a fogyasztót.</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 kimérést minél gyorsabban kell elvégezni. Először vegyük elő a szükséges eszközöket. A mérleget vagy a mérőpoharat, edényeket. Csak ezután vegyük elő és bontsuk ki az alapanyagot.</a:t>
            </a:r>
          </a:p>
          <a:p>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29</a:t>
            </a:fld>
            <a:endParaRPr/>
          </a:p>
        </p:txBody>
      </p:sp>
    </p:spTree>
    <p:extLst>
      <p:ext uri="{BB962C8B-B14F-4D97-AF65-F5344CB8AC3E}">
        <p14:creationId xmlns:p14="http://schemas.microsoft.com/office/powerpoint/2010/main" xmlns="" val="39464141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válogatás során elválasztjuk a jó minőségű alapanyagot a rossz minőségűtől, az ehetetlen idegen anyagoktól. Idegen anyag például a kavics, a fadarab, vagy a bab és lencse közé keveredett másfajta magok. Tehát mindent eltávolítunk, ami más, mint az alapanyag.</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Rossz minőségű káros hatású részek és idegen anyagok az alapanyagban.</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 rossz minőségű, fertőzött részek leronthatják, az alapanyagból készült étel minőségét, megfertőzhetik és károsíthatják a fogyasztók egészségét. Az alapanyag szennyezett, rossz minőségű lesz. Az emberek megbetegednek tőle.</a:t>
            </a:r>
          </a:p>
          <a:p>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Az alapanyagot alaposan át kell válogatni, ellenőrizni. A rossz minőségű, szennyezett részeket és idegen anyagokat el kell távolítani. Csak jó minőségű alapanyaggal dolgozhatunk tovább</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30</a:t>
            </a:fld>
            <a:endParaRPr/>
          </a:p>
        </p:txBody>
      </p:sp>
    </p:spTree>
    <p:extLst>
      <p:ext uri="{BB962C8B-B14F-4D97-AF65-F5344CB8AC3E}">
        <p14:creationId xmlns:p14="http://schemas.microsoft.com/office/powerpoint/2010/main" xmlns="" val="31989822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342900" marR="0" lvl="0" indent="-342900" algn="just" defTabSz="914400" rtl="0" eaLnBrk="1" fontAlgn="auto" latinLnBrk="0" hangingPunct="1">
              <a:lnSpc>
                <a:spcPct val="115000"/>
              </a:lnSpc>
              <a:spcBef>
                <a:spcPts val="0"/>
              </a:spcBef>
              <a:spcAft>
                <a:spcPts val="600"/>
              </a:spcAft>
              <a:buClr>
                <a:srgbClr val="000000"/>
              </a:buClr>
              <a:buSzPts val="1400"/>
              <a:buFont typeface="Symbol" panose="05050102010706020507" pitchFamily="18" charset="2"/>
              <a:buChar char=""/>
              <a:tabLst/>
              <a:defRPr/>
            </a:pPr>
            <a:r>
              <a:rPr lang="hu-HU" sz="1800" dirty="0">
                <a:effectLst/>
                <a:latin typeface="Times New Roman" panose="02020603050405020304" pitchFamily="18" charset="0"/>
                <a:ea typeface="Times New Roman" panose="02020603050405020304" pitchFamily="18" charset="0"/>
              </a:rPr>
              <a:t>Ellenőrizzük az alapanyag lejárati idejét (9. ábra). Azt írják rá, hogy "minőségét megőrzi" vagy "felhasználható", és utána szerepel egy dátum: év, hó, nap. Ha ez a dátum már elmúlt, akkor az alapanyagot a továbbiakban hulladékként kell kezelni. Ha a lejárati dátum a jövőben van, akkor az alapanyag felhasználható ételkészítéshez.  </a:t>
            </a:r>
          </a:p>
          <a:p>
            <a:pPr marL="342900" lvl="0" indent="-342900" algn="just">
              <a:lnSpc>
                <a:spcPct val="115000"/>
              </a:lnSpc>
              <a:spcAft>
                <a:spcPts val="600"/>
              </a:spcAft>
              <a:buFont typeface="Symbol" panose="05050102010706020507" pitchFamily="18" charset="2"/>
              <a:buChar char=""/>
            </a:pPr>
            <a:endParaRPr lang="hu-HU" sz="1800" dirty="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Ellenőrizzük az alapanyag szagát. Ezt az orrunkkal, azaz a szaglás alapján tehetjük meg. Ne érintsük az orrunkat az élelmiszerhez, inkább kezünkkel legyezgessük az orruk felé a szagot. Ha jó szaga van, és más hiba sem látható rajta, akkor fel lehet dolgozni. Ha rossz, büdös szaga van, hulladékba kell rakni, például komposztba. Példa: a káposztának jellegzetes, erős káposzta szaga van, ez nem baj. Ha a káposzta büdös, rothadó, kénes szagú, akkor meg kell vizsgálni, hogy látható-e rajta a rothadás. Ha láthatóan rothadt, hulladékként kell kezelni.</a:t>
            </a:r>
          </a:p>
          <a:p>
            <a:pPr marL="450215"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Ellenőrizni kell az alapanyag kinézetét, színét. Ezt a szemünkkel, vagyis látás alapján végezhetjük el. Ha megszokott kinézete és színe van, az jó. Ha szokatlan a kinézete és a színe van, akkor vizsgáljuk meg alaposabban. Ha más jelek is arra utalnak, hogy károsodott, romlott az élelmiszer, kezeljük hulladékként. Példa: ha a sárgarépa ráncos és barna, az rossz. Ha az alma szokásos fehér húsa barna, az azt jelenti, hogy károsodott, túl régi, állott, ne használjuk fel.</a:t>
            </a:r>
          </a:p>
          <a:p>
            <a:pPr marL="457200" algn="just">
              <a:lnSpc>
                <a:spcPct val="115000"/>
              </a:lnSpc>
            </a:pPr>
            <a:r>
              <a:rPr lang="hu-HU" sz="1800" dirty="0">
                <a:effectLst/>
                <a:latin typeface="Times New Roman" panose="02020603050405020304" pitchFamily="18" charset="0"/>
                <a:ea typeface="Times New Roman" panose="02020603050405020304" pitchFamily="18" charset="0"/>
              </a:rPr>
              <a:t>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Ellenőrizni kell az alapanyag állagát is. Ezt a kezünkkel, azaz tapintással vagy a </a:t>
            </a:r>
            <a:r>
              <a:rPr lang="hu-HU" sz="1800" dirty="0" err="1">
                <a:effectLst/>
                <a:latin typeface="Times New Roman" panose="02020603050405020304" pitchFamily="18" charset="0"/>
                <a:ea typeface="Times New Roman" panose="02020603050405020304" pitchFamily="18" charset="0"/>
              </a:rPr>
              <a:t>folyósságának</a:t>
            </a:r>
            <a:r>
              <a:rPr lang="hu-HU" sz="1800" dirty="0">
                <a:effectLst/>
                <a:latin typeface="Times New Roman" panose="02020603050405020304" pitchFamily="18" charset="0"/>
                <a:ea typeface="Times New Roman" panose="02020603050405020304" pitchFamily="18" charset="0"/>
              </a:rPr>
              <a:t> megfigyelésével ellenőrizzük. Az állag a keménységet, a puhaságot és a krémszerű vagy folyós alapanyagok sűrűségét jelenti. Példa: a jó vöröshagyma kemény. Ha a vöröshagyma puha, az megrothadt, tönkrement. Krémszerű élelmiszerek folyékony állapotúvá válhatnak, vagy két fázisra válhatnak szét. Ilyenkor már ne használjuk.  </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31</a:t>
            </a:fld>
            <a:endParaRPr/>
          </a:p>
        </p:txBody>
      </p:sp>
    </p:spTree>
    <p:extLst>
      <p:ext uri="{BB962C8B-B14F-4D97-AF65-F5344CB8AC3E}">
        <p14:creationId xmlns:p14="http://schemas.microsoft.com/office/powerpoint/2010/main" xmlns="" val="38018537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tisztítás során eltávolítjuk az alapanyagról a nem ehető részeket, idegen anyagokat, szennyeződéseket. Például a héjat, a magot, a zöld leveleket, gyökereket.</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effectLst/>
                <a:latin typeface="Times New Roman" panose="02020603050405020304" pitchFamily="18" charset="0"/>
                <a:ea typeface="Times New Roman" panose="02020603050405020304" pitchFamily="18" charset="0"/>
              </a:rPr>
              <a:t> Az alapanyagon lévő föld, por, egyéb szennyeződés. Nem ehető, rossz ízű, minőségrontó részek, pl. fás részek a zöldségen, faggyú a húson, pikkely a halon. </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 szennyeződés, az idegen anyag, a nem ehető rész a kész ételbe kerül. Ezek rossz ízük, szaguk, állaguk miatt, vagy a beletapadt mikrobák jelenléte miatt rontják az ételek minőségét, növelhetik a fertőzés esélyét. Az emberek megbetegedhetnek.</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Az alapanyagot meg kell tisztítani, a rossz minőségű, ehetetlen  részeket levágni, majd alaposan megmosni az alapanyagot.  Példák: kefével eltávolíthatjuk a földet a zöldségről, de vásárolhatunk mosott zöldséget is. A zöld részt eltávolítjuk a karalábéról, a paradicsomról, a karfiolról. Ezeket a komposztba rakjuk.</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32</a:t>
            </a:fld>
            <a:endParaRPr/>
          </a:p>
        </p:txBody>
      </p:sp>
    </p:spTree>
    <p:extLst>
      <p:ext uri="{BB962C8B-B14F-4D97-AF65-F5344CB8AC3E}">
        <p14:creationId xmlns:p14="http://schemas.microsoft.com/office/powerpoint/2010/main" xmlns="" val="477280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hu-HU" sz="1800" dirty="0">
                <a:effectLst/>
                <a:latin typeface="Times New Roman" panose="02020603050405020304" pitchFamily="18" charset="0"/>
                <a:ea typeface="Times New Roman" panose="02020603050405020304" pitchFamily="18" charset="0"/>
              </a:rPr>
              <a:t>A hámozás a tisztítás része. A hámozás során eltávolítjuk a zöldségek és gyümölcsök héját. Például a krumplit, a zöldségeket és a gyümölcsök egy részét (például a </a:t>
            </a:r>
            <a:r>
              <a:rPr lang="hu-HU" sz="1800" dirty="0" err="1">
                <a:effectLst/>
                <a:latin typeface="Times New Roman" panose="02020603050405020304" pitchFamily="18" charset="0"/>
                <a:ea typeface="Times New Roman" panose="02020603050405020304" pitchFamily="18" charset="0"/>
              </a:rPr>
              <a:t>kiwit</a:t>
            </a:r>
            <a:r>
              <a:rPr lang="hu-HU" sz="1800" dirty="0">
                <a:effectLst/>
                <a:latin typeface="Times New Roman" panose="02020603050405020304" pitchFamily="18" charset="0"/>
                <a:ea typeface="Times New Roman" panose="02020603050405020304" pitchFamily="18" charset="0"/>
              </a:rPr>
              <a:t>) meghámozzuk fogyasztás vagy főzés előtt. Hámozni lehet késsel (10. ábra), hámozóval (11. ábra) és akár hámozógéppel (12. ábra) is. Az előmosott burgonyát és zöldséget hámozzuk! Földes burgonyát, zöldséget sose hámozzunk, mert a késsel és a földes kezünkkel beledolgozzuk a talajszemcséket a zöldségbe, burgonyába, amit utána ki sem tudunk mosni rendesen. A hámozást mindig mosás követi.</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33</a:t>
            </a:fld>
            <a:endParaRPr/>
          </a:p>
        </p:txBody>
      </p:sp>
    </p:spTree>
    <p:extLst>
      <p:ext uri="{BB962C8B-B14F-4D97-AF65-F5344CB8AC3E}">
        <p14:creationId xmlns:p14="http://schemas.microsoft.com/office/powerpoint/2010/main" xmlns="" val="9671479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Általában vízzel mossuk le az alapanyagok felületéről a szennyeződést. A látható és a nem látható szennyeződéseket is lemossuk. A zöldséget, a gyümölcsöt mindig meg kell mosni felhasználás vagy fogyasztás előtt. A burgonyát, a zöldséget és a gyümölcsöt hámozás után, de még a darabolás előtt, tehát egészben, alaposan meg kell mosni.</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effectLst/>
                <a:latin typeface="Times New Roman" panose="02020603050405020304" pitchFamily="18" charset="0"/>
                <a:ea typeface="Times New Roman" panose="02020603050405020304" pitchFamily="18" charset="0"/>
              </a:rPr>
              <a:t> Az alapanyagon szennyeződések vannak.</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 szennyeződés a kész ételbe kerül. Az emberek megbetegszenek.</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Az alapanyagot alaposan meg kell mosni.</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34</a:t>
            </a:fld>
            <a:endParaRPr/>
          </a:p>
        </p:txBody>
      </p:sp>
    </p:spTree>
    <p:extLst>
      <p:ext uri="{BB962C8B-B14F-4D97-AF65-F5344CB8AC3E}">
        <p14:creationId xmlns:p14="http://schemas.microsoft.com/office/powerpoint/2010/main" xmlns="" val="18872142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pPr>
            <a:r>
              <a:rPr lang="hu-HU" sz="1800" dirty="0">
                <a:effectLst/>
                <a:latin typeface="Times New Roman" panose="02020603050405020304" pitchFamily="18" charset="0"/>
                <a:ea typeface="Times New Roman" panose="02020603050405020304" pitchFamily="18" charset="0"/>
              </a:rPr>
              <a:t>A mosás menete:</a:t>
            </a:r>
          </a:p>
          <a:p>
            <a:pPr marL="342900" lvl="0" indent="-342900" algn="just">
              <a:lnSpc>
                <a:spcPct val="115000"/>
              </a:lnSpc>
              <a:buFont typeface="+mj-lt"/>
              <a:buAutoNum type="arabicPeriod"/>
            </a:pPr>
            <a:r>
              <a:rPr lang="hu-HU" sz="1800" dirty="0">
                <a:effectLst/>
                <a:latin typeface="Times New Roman" panose="02020603050405020304" pitchFamily="18" charset="0"/>
                <a:ea typeface="Times New Roman" panose="02020603050405020304" pitchFamily="18" charset="0"/>
              </a:rPr>
              <a:t>Néhány percre beáztatjuk az alapanyagot vízbe (13. ábra).</a:t>
            </a:r>
          </a:p>
          <a:p>
            <a:pPr marL="342900" lvl="0" indent="-342900" algn="just">
              <a:lnSpc>
                <a:spcPct val="115000"/>
              </a:lnSpc>
              <a:buFont typeface="+mj-lt"/>
              <a:buAutoNum type="arabicPeriod"/>
            </a:pPr>
            <a:r>
              <a:rPr lang="hu-HU" sz="1800" dirty="0">
                <a:effectLst/>
                <a:latin typeface="Times New Roman" panose="02020603050405020304" pitchFamily="18" charset="0"/>
                <a:ea typeface="Times New Roman" panose="02020603050405020304" pitchFamily="18" charset="0"/>
              </a:rPr>
              <a:t>Ezután folyóvízzel kell lemosni (14. ábra). Az a jó, ha erős a vízsugár. Használjunk kézi zuhanyt. </a:t>
            </a:r>
          </a:p>
          <a:p>
            <a:r>
              <a:rPr lang="hu-HU" sz="1800" dirty="0">
                <a:effectLst/>
                <a:latin typeface="Times New Roman" panose="02020603050405020304" pitchFamily="18" charset="0"/>
                <a:ea typeface="Times New Roman" panose="02020603050405020304" pitchFamily="18" charset="0"/>
              </a:rPr>
              <a:t>A megmosott alapanyagot szűrőedényben kell lecsepegtetni</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35</a:t>
            </a:fld>
            <a:endParaRPr/>
          </a:p>
        </p:txBody>
      </p:sp>
    </p:spTree>
    <p:extLst>
      <p:ext uri="{BB962C8B-B14F-4D97-AF65-F5344CB8AC3E}">
        <p14:creationId xmlns:p14="http://schemas.microsoft.com/office/powerpoint/2010/main" xmlns="" val="23518091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pPr>
            <a:r>
              <a:rPr lang="hu-HU" sz="1800" b="1" i="1" dirty="0">
                <a:effectLst/>
                <a:latin typeface="Times New Roman" panose="02020603050405020304" pitchFamily="18" charset="0"/>
                <a:ea typeface="Times New Roman" panose="02020603050405020304" pitchFamily="18" charset="0"/>
              </a:rPr>
              <a:t>Darabolás</a:t>
            </a:r>
            <a:endParaRPr lang="hu-HU" sz="1800" dirty="0">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darabolás a legáltalánosabb elnevezés, azt jelenti, hogy egy nagyobb egységből kisebb darabokat állítunk elő. Általában hasáb vagy kocka alakúra vágjuk a zöldséget, de egyszerű kézi eszközökkel vághatjuk vékony csíkokra, szeletekre, vagy akár spirál alakú szeletekre. Ha kézzel aprítunk, akkor mindig vágódeszkát kell használni. Például a krumplit hasáb, kocka, vagy szalmavékonyságú csíkokra vághatjuk. Ha chipset készítünk, akkor hajszálvékony szeletekre vágjuk (16. ábra).</a:t>
            </a:r>
          </a:p>
          <a:p>
            <a:r>
              <a:rPr lang="hu-HU" sz="1800" dirty="0">
                <a:effectLst/>
                <a:latin typeface="Times New Roman" panose="02020603050405020304" pitchFamily="18" charset="0"/>
                <a:ea typeface="Times New Roman" panose="02020603050405020304" pitchFamily="18" charset="0"/>
              </a:rPr>
              <a:t>Daraboláshoz a késen kívül használhatunk kézi szerszámokat, vagy daraboló gépeket</a:t>
            </a:r>
          </a:p>
          <a:p>
            <a:pPr algn="just">
              <a:lnSpc>
                <a:spcPct val="115000"/>
              </a:lnSpc>
            </a:pPr>
            <a:r>
              <a:rPr lang="hu-HU" sz="1800" b="1" i="1" dirty="0">
                <a:effectLst/>
                <a:latin typeface="Times New Roman" panose="02020603050405020304" pitchFamily="18" charset="0"/>
                <a:ea typeface="Times New Roman" panose="02020603050405020304" pitchFamily="18" charset="0"/>
              </a:rPr>
              <a:t>Szeletelés</a:t>
            </a:r>
            <a:endParaRPr lang="hu-HU" sz="1800" dirty="0">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szeletelés során vékony vagy vastag szeletekre vágjuk az alapanyagot. Ehhez is késre és vágódeszkára van szükség. Szeletelni szoktuk a zöldséget, az uborkát, a burgonyát, a paradicsomot, stb.(17. ábra). </a:t>
            </a:r>
          </a:p>
          <a:p>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36</a:t>
            </a:fld>
            <a:endParaRPr/>
          </a:p>
        </p:txBody>
      </p:sp>
    </p:spTree>
    <p:extLst>
      <p:ext uri="{BB962C8B-B14F-4D97-AF65-F5344CB8AC3E}">
        <p14:creationId xmlns:p14="http://schemas.microsoft.com/office/powerpoint/2010/main" xmlns="" val="42842165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u-HU" sz="1800" dirty="0">
                <a:effectLst/>
                <a:latin typeface="Times New Roman" panose="02020603050405020304" pitchFamily="18" charset="0"/>
                <a:ea typeface="Times New Roman" panose="02020603050405020304" pitchFamily="18" charset="0"/>
              </a:rPr>
              <a:t>Az aprítás során nagyon apró részekre vágjuk az alapanyagot. Ehhez is kést és vágódeszkát, esetleg kézi aprító eszközt szoktak használni. Aprítjuk a vöröshagymát, a fűszernövényeket, a fokhagymát és bármi mást, ha az étel úgy kívánja. A 18. ábrán aprítást és aprított zöldséget, fűszereket látunk.)</a:t>
            </a:r>
          </a:p>
          <a:p>
            <a:pPr algn="just">
              <a:lnSpc>
                <a:spcPct val="115000"/>
              </a:lnSpc>
              <a:spcAft>
                <a:spcPts val="600"/>
              </a:spcAft>
            </a:pPr>
            <a:r>
              <a:rPr lang="hu-HU" sz="1800" b="1" i="1" dirty="0">
                <a:effectLst/>
                <a:latin typeface="Times New Roman" panose="02020603050405020304" pitchFamily="18" charset="0"/>
                <a:ea typeface="Times New Roman" panose="02020603050405020304" pitchFamily="18" charset="0"/>
              </a:rPr>
              <a:t>Reszelés</a:t>
            </a:r>
            <a:endParaRPr lang="hu-HU" sz="1800" dirty="0">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reszelés során reszelő segítségével aprítjuk az alapanyagot. Reszelni szokták a káposztát, az almát, az uborkát, bizonyos ételekhez (pl. sztrapacska) a burgonyát, de a hagymát és a répát is lehet reszelni.</a:t>
            </a:r>
          </a:p>
          <a:p>
            <a:pPr algn="just">
              <a:lnSpc>
                <a:spcPct val="115000"/>
              </a:lnSpc>
            </a:pPr>
            <a:r>
              <a:rPr lang="hu-HU" sz="1800" dirty="0">
                <a:effectLst/>
                <a:latin typeface="Times New Roman" panose="02020603050405020304" pitchFamily="18" charset="0"/>
                <a:ea typeface="Times New Roman" panose="02020603050405020304" pitchFamily="18" charset="0"/>
              </a:rPr>
              <a:t>Az aprításhoz, szeleteléshez és a reszeléshez is használhatunk kézi vagy gépi eszközt. Kézi eszköz a kés, a reszelő, de vannak gépi szeletelők és aprítógépek is, mind kisebb konyhák, mind pedig ipari konyhák számára.  Az 19. ábrán késsel aprítás látható, a 20. ábrán egy közönséges háztartási reszelőt láthatunk, a 21. ábrán pedig egy ipari szeletelőgépet. A reszelők, gyaluk a késhez hasonlóan éles vágószerszámok. A szeletelőgépben egy nagyon éles forgó kés van. Emiatt ezek veszélyes eszközök, különösen az elektromos vágók.</a:t>
            </a:r>
          </a:p>
          <a:p>
            <a:pPr marL="0" lvl="0" indent="0" algn="l" rtl="0">
              <a:spcBef>
                <a:spcPts val="0"/>
              </a:spcBef>
              <a:spcAft>
                <a:spcPts val="0"/>
              </a:spcAft>
              <a:buNone/>
            </a:pPr>
            <a:endParaRPr lang="hu-HU" sz="1800" dirty="0">
              <a:effectLst/>
              <a:latin typeface="Times New Roman" panose="02020603050405020304" pitchFamily="18" charset="0"/>
            </a:endParaRPr>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37</a:t>
            </a:fld>
            <a:endParaRPr/>
          </a:p>
        </p:txBody>
      </p:sp>
    </p:spTree>
    <p:extLst>
      <p:ext uri="{BB962C8B-B14F-4D97-AF65-F5344CB8AC3E}">
        <p14:creationId xmlns:p14="http://schemas.microsoft.com/office/powerpoint/2010/main" xmlns="" val="13256876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effectLst/>
                <a:latin typeface="Times New Roman" panose="02020603050405020304" pitchFamily="18" charset="0"/>
                <a:ea typeface="Times New Roman" panose="02020603050405020304" pitchFamily="18" charset="0"/>
              </a:rPr>
              <a:t> A dolgozó kezéről, ruhájáról, a rendetlen környezetből, vagy a szennyezett eszközökről (vágódeszka, vágóeszköz) idegen anyagok, fertőző mikrobák kerülhetnek az ételbe.</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Az ételbe kerülő mikrobák elszaporodnak, károsítják (romlás) vagy fertőzik az ételt. Az idegen anyagtól ételt fogyasztó emberek megsérülhetnek vagy undort kelthet bennük. A fertőző mikrobáktól, vagy az általuk termelt méreganyagoktól megbetegedhetnek.</a:t>
            </a:r>
          </a:p>
          <a:p>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 védekezésben mind a személyi higiénia, mind a konyhai higiénia szerepet kap.</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38</a:t>
            </a:fld>
            <a:endParaRPr/>
          </a:p>
        </p:txBody>
      </p:sp>
    </p:spTree>
    <p:extLst>
      <p:ext uri="{BB962C8B-B14F-4D97-AF65-F5344CB8AC3E}">
        <p14:creationId xmlns:p14="http://schemas.microsoft.com/office/powerpoint/2010/main" xmlns="" val="18368342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8670517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tojás héja sérült, repedt.</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 sérült tojás romlott lehet. Ez azt jelenti, hogy mikrobák kerültek a tojás belsejébe és ott elszaporodtak. Ha a vendégek ilyen sérült és fertőzött tojást fogyasztanak, megbetegedhetnek. Kicsi a kockázat, ha a tojásos ételt alaposan megfőzik vagy megsütik. De ha a sérült, fertőzött tojásból főzés nélküli étel készül, akkor nagy a kockázat. Mert hidegen a mikrobák nem pusztulnak el. Ilyen a fagylalt, a majonéz, a nyers tojáshab. Ha hidegen, főzés nélkül készülő ételbe fertőzött tojás kerül, attól nagy valószínűséggel megbetegszenek a fogyasztók.</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Felhasználás előtt minden tojást ellenőrizni kell, hogy nem sérült-e meg a héja szállítás, vagy tárolás során. Csak az ép tojást szabad felhasználni! A sérült tojást hulladékként kell kezelni!</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effectLst/>
                <a:latin typeface="Times New Roman" panose="02020603050405020304" pitchFamily="18" charset="0"/>
                <a:ea typeface="Times New Roman" panose="02020603050405020304" pitchFamily="18" charset="0"/>
              </a:rPr>
              <a:t> Idegen anyag a tojáshéjon.</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Az idegen anyag a tojás feltörésekor szennyezheti a tojást. A tojásba a héjról fertőző mikrobák kerülhetnek és elszaporodhatnak a készülő ételben. A káros mikrobáktól megbetegszenek az ételt fogyasztó emberek.</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Az átválogatott tojásról kefével kell eltávolítani a nagyobb szennyeződéseket, például az ürüléket, a </a:t>
            </a:r>
            <a:r>
              <a:rPr lang="hu-HU" sz="1800" dirty="0" err="1">
                <a:effectLst/>
                <a:latin typeface="Times New Roman" panose="02020603050405020304" pitchFamily="18" charset="0"/>
                <a:ea typeface="Times New Roman" panose="02020603050405020304" pitchFamily="18" charset="0"/>
              </a:rPr>
              <a:t>ráragadt</a:t>
            </a:r>
            <a:r>
              <a:rPr lang="hu-HU" sz="1800" dirty="0">
                <a:effectLst/>
                <a:latin typeface="Times New Roman" panose="02020603050405020304" pitchFamily="18" charset="0"/>
                <a:ea typeface="Times New Roman" panose="02020603050405020304" pitchFamily="18" charset="0"/>
              </a:rPr>
              <a:t> tollpihéket, majd fertőtlenítő mosással meg kell tisztítani!</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effectLst/>
                <a:latin typeface="Times New Roman" panose="02020603050405020304" pitchFamily="18" charset="0"/>
                <a:ea typeface="Times New Roman" panose="02020603050405020304" pitchFamily="18" charset="0"/>
              </a:rPr>
              <a:t> A tojás héjára egészségre káros mikrobák tapadnak.  A tojás fertőtlenítésére használt vegyi anyag bekerülhet a tojás belsejébe, ha a tojás repedt, vagy ha túl tömény oldatban túl hosszú ideig áztatjuk. </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Az emberek megbetegedhetnek a szennyezett, fertőzött tojástól.</a:t>
            </a:r>
          </a:p>
          <a:p>
            <a:pPr algn="just">
              <a:lnSpc>
                <a:spcPct val="115000"/>
              </a:lnSpc>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effectLst/>
                <a:latin typeface="Times New Roman" panose="02020603050405020304" pitchFamily="18" charset="0"/>
                <a:ea typeface="Times New Roman" panose="02020603050405020304" pitchFamily="18" charset="0"/>
              </a:rPr>
              <a:t> A tojást alaposan meg kell tisztítani és fertőtleníteni.</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Csak friss tojást szabad felhasználni!</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Csak ép héjú tojást szabad felhasználni.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Csak fertőtlenített tojást szabad használni. </a:t>
            </a:r>
          </a:p>
          <a:p>
            <a:r>
              <a:rPr lang="hu-HU" sz="1800" dirty="0">
                <a:effectLst/>
                <a:latin typeface="Times New Roman" panose="02020603050405020304" pitchFamily="18" charset="0"/>
                <a:ea typeface="Times New Roman" panose="02020603050405020304" pitchFamily="18" charset="0"/>
              </a:rPr>
              <a:t>A fertőtlenítést kizárólag hozzáértő dolgozó végezheti az előírt szabályok betartásával</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40</a:t>
            </a:fld>
            <a:endParaRPr/>
          </a:p>
        </p:txBody>
      </p:sp>
    </p:spTree>
    <p:extLst>
      <p:ext uri="{BB962C8B-B14F-4D97-AF65-F5344CB8AC3E}">
        <p14:creationId xmlns:p14="http://schemas.microsoft.com/office/powerpoint/2010/main" xmlns="" val="16296953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effectLst/>
                <a:latin typeface="Times New Roman" panose="02020603050405020304" pitchFamily="18" charset="0"/>
                <a:ea typeface="Times New Roman" panose="02020603050405020304" pitchFamily="18" charset="0"/>
              </a:rPr>
              <a:t> Rosszul törjük fel a tojást, emiatt héj kerülhet a feltört tojásba, repedt, törött, romlott tojás lehet az ép tojások között, a dolgozó kezéről vagy a használt eszközökről szennyező anyag kerül a tojásba.</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Az ételbe került héj kellemetlen, ha ráharap a fogyasztó. A sérült tojás </a:t>
            </a:r>
            <a:r>
              <a:rPr lang="hu-HU" sz="1800" dirty="0" err="1">
                <a:effectLst/>
                <a:latin typeface="Times New Roman" panose="02020603050405020304" pitchFamily="18" charset="0"/>
                <a:ea typeface="Times New Roman" panose="02020603050405020304" pitchFamily="18" charset="0"/>
              </a:rPr>
              <a:t>belsejében</a:t>
            </a:r>
            <a:r>
              <a:rPr lang="hu-HU" sz="1800" dirty="0">
                <a:effectLst/>
                <a:latin typeface="Times New Roman" panose="02020603050405020304" pitchFamily="18" charset="0"/>
                <a:ea typeface="Times New Roman" panose="02020603050405020304" pitchFamily="18" charset="0"/>
              </a:rPr>
              <a:t> elszaporodnak a mikrobák. Ezek az ételbe kerülve tovább szaporodnak és megbetegíthetik a fogyasztót.  </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tojás külső héját fertőtleníteni kell, hogy elpusztuljanak a héjon megtapadt mikrobák. A tojástörést csak tiszta eszközökkel, tiszta munkaruhában, tiszta kézzel szabad végezni. Ügyelni kell, hogy töréskor héj ne kerüljön a feltört tojásba. A tojásokat egyesével kell feltörni és feltörés után egyesével ellenőrizni.</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41</a:t>
            </a:fld>
            <a:endParaRPr/>
          </a:p>
        </p:txBody>
      </p:sp>
    </p:spTree>
    <p:extLst>
      <p:ext uri="{BB962C8B-B14F-4D97-AF65-F5344CB8AC3E}">
        <p14:creationId xmlns:p14="http://schemas.microsoft.com/office/powerpoint/2010/main" xmlns="" val="14490569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3" name="Google Shape;30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28918068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hal. A csomagolatlan hús szennyezetten érkezik, leesik a földre, a szállítómunkások ruhája, keze szennyezett. A hús szállítási és tárolási hőmérséklete nem szabályos (túl magas).</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effectLst/>
                <a:latin typeface="Times New Roman" panose="02020603050405020304" pitchFamily="18" charset="0"/>
                <a:ea typeface="Times New Roman" panose="02020603050405020304" pitchFamily="18" charset="0"/>
              </a:rPr>
              <a:t> A hús vagy a hal érintkezhet a szennyezett környezettel, szennyezett csomagolóanyaggal, a szennyezett ruházatú vagy kezű szállítómunkással. Emiatt mikrobák kerülhetnek a hús vagy a hal felületére és ott elszaporodhatnak. Köztük lehet olyan mikroba, amelyik betegséget okoz. Ha felszaporodnak a mikrobák, akkor a hús vagy a hal megromolhat és a fogyasztók megbetegedhetnek.</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Körültekintő kicsomagolás! Ha kell, a csomagolás külső mosása, fertőtlenítése. Csak tiszta csomagot bontsunk ki! Vigyázzunk, hogy a csomagolóanyag külső fele ne érintkezzen a hússal vagy a hallal. Ha a csomagolás sérült, a benne lévő húst vagy halat ne használjuk ételkészítésre. Ha csomagolatlan húst rendelünk, akkor gondoskodni kell a folyamatos hűtésről és arról, hogy ne érintkezhessen semmivel.</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43</a:t>
            </a:fld>
            <a:endParaRPr/>
          </a:p>
        </p:txBody>
      </p:sp>
    </p:spTree>
    <p:extLst>
      <p:ext uri="{BB962C8B-B14F-4D97-AF65-F5344CB8AC3E}">
        <p14:creationId xmlns:p14="http://schemas.microsoft.com/office/powerpoint/2010/main" xmlns="" val="273884928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Szennyeződés a húsban vagy a halban, rossz tárolás, lejárati időn túli használat, romlott hús vagy hal felhasználása.</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húsban vagy halban felszaporodhatnak a mikrobák, a fogyasztók megbetegedhetnek tőle.</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lejárati idő és a minőség ellenőrzése. Csak jó minőségű húst és halat használjunk fel.</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44</a:t>
            </a:fld>
            <a:endParaRPr/>
          </a:p>
        </p:txBody>
      </p:sp>
    </p:spTree>
    <p:extLst>
      <p:ext uri="{BB962C8B-B14F-4D97-AF65-F5344CB8AC3E}">
        <p14:creationId xmlns:p14="http://schemas.microsoft.com/office/powerpoint/2010/main" xmlns="" val="8526625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húson vagy a halon szennyeződés, nem ehető rész marad.</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Az étel undort kelt, az emberek megsérülhetnek vagy megbetegedhetnek tőle.</a:t>
            </a:r>
          </a:p>
          <a:p>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húst és a halat alaposan meg kell tisztítani, a csomagolt árut is ellenőrizni kell</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45</a:t>
            </a:fld>
            <a:endParaRPr/>
          </a:p>
        </p:txBody>
      </p:sp>
    </p:spTree>
    <p:extLst>
      <p:ext uri="{BB962C8B-B14F-4D97-AF65-F5344CB8AC3E}">
        <p14:creationId xmlns:p14="http://schemas.microsoft.com/office/powerpoint/2010/main" xmlns="" val="52276943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húsokat rövid ideig, hideg folyóvízben kell lemosni (29. ábra). Nem szabad áztatni. Mosás után le kell csepegtetni, és le kell szárítani</a:t>
            </a:r>
          </a:p>
          <a:p>
            <a:pPr algn="just">
              <a:lnSpc>
                <a:spcPct val="115000"/>
              </a:lnSpc>
              <a:spcAft>
                <a:spcPts val="600"/>
              </a:spcAft>
            </a:pPr>
            <a:endParaRPr lang="hu-HU" sz="1800" b="1" dirty="0">
              <a:solidFill>
                <a:srgbClr val="FF0000"/>
              </a:solidFill>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Hanyag mosás vagy áztatás.</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húsban vagy a halban felszaporodnak a mikrobák, a fogyasztók megbetegedhetnek tőle.</a:t>
            </a:r>
          </a:p>
          <a:p>
            <a:pPr algn="l">
              <a:lnSpc>
                <a:spcPct val="115000"/>
              </a:lnSpc>
            </a:pPr>
            <a:r>
              <a:rPr lang="hu-HU" sz="1800" dirty="0">
                <a:effectLst/>
                <a:latin typeface="Times New Roman" panose="02020603050405020304" pitchFamily="18" charset="0"/>
                <a:ea typeface="Times New Roman" panose="02020603050405020304" pitchFamily="18" charset="0"/>
              </a:rPr>
              <a:t>29. ábra: Hús mosása</a:t>
            </a:r>
          </a:p>
          <a:p>
            <a:r>
              <a:rPr lang="hu-HU" b="1" dirty="0">
                <a:solidFill>
                  <a:srgbClr val="00B050"/>
                </a:solidFill>
                <a:effectLst/>
              </a:rPr>
              <a:t>Védekezés:</a:t>
            </a:r>
            <a:r>
              <a:rPr lang="hu-HU" dirty="0">
                <a:solidFill>
                  <a:srgbClr val="00B050"/>
                </a:solidFill>
                <a:effectLst/>
              </a:rPr>
              <a:t> </a:t>
            </a:r>
            <a:r>
              <a:rPr lang="hu-HU" dirty="0">
                <a:effectLst/>
              </a:rPr>
              <a:t>A húst vagy a halat mindig az előírásoknak megfelelően, hideg folyóvízben, és csak rövid ideg szabad mosni. Áztatni nem szabad! Mosás után le kell szárítani. </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46</a:t>
            </a:fld>
            <a:endParaRPr/>
          </a:p>
        </p:txBody>
      </p:sp>
    </p:spTree>
    <p:extLst>
      <p:ext uri="{BB962C8B-B14F-4D97-AF65-F5344CB8AC3E}">
        <p14:creationId xmlns:p14="http://schemas.microsoft.com/office/powerpoint/2010/main" xmlns="" val="41218742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Hús vagy hal darabolása rendezetlen, szennyezett környezetben. Nem megfelelő vagy szennyezett vágóeszköz vagy vágódeszka használata. A daraboló gépből alkatrész, gépzsír kerül az alapanyagba. A dolgozó megvágja magát és a sérüléstől szennyeződik az alapanyag. A környezetből rovarok, rágcsálók szennyezik a húst vagy a halat.</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hús vagy a hal idegen anyagoktól (környezetből szennyezőanyag, rovar, mikroba, gépzsír, a dolgozó vére) szennyezett lesz, a mikrobák bekerülnek a húsba vagy a halba és ott elszaporodnak. A fogyasztók megbetegedhetnek a fertőző mikrobáktól. Az idegen anyag, rovar vagy egérszőr látványa az ételben undort kelt.</a:t>
            </a:r>
          </a:p>
          <a:p>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húst vagy a halat csak tiszta környezetben, a vágásra kijelölt eszközökkel szabad vágni. A vágás megfelelő technikáját, a gépek használatának szabályait ismerni kell. A gépeket mindig ellenőrizni kell és használat közben védőkesztyűt kell viselni. Van például lánckesztyű és úgynevezett átvághatatlan textilből készült védőkesztyű</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47</a:t>
            </a:fld>
            <a:endParaRPr/>
          </a:p>
        </p:txBody>
      </p:sp>
    </p:spTree>
    <p:extLst>
      <p:ext uri="{BB962C8B-B14F-4D97-AF65-F5344CB8AC3E}">
        <p14:creationId xmlns:p14="http://schemas.microsoft.com/office/powerpoint/2010/main" xmlns="" val="9332790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3" name="Google Shape;30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Ha az előkészített élelmiszert nem használjuk fel azonnal, gondoskodni kell a megfelelő tárolásról. Ez magába foglalja a megfelelő tároló edény, szekrény, hűtőszekrény, raktár használatát, a megfelelő hőmérsékletet. Nem szabad túl sokáig tárolni az előkészített élelmiszert, mielőbb fel kell használni a sütéshez, főzéshez, hideg étel készítéséhez.</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Az élelmiszert nem szabályosan tároljuk: nem megfelelő edényben, nem megfelelő hőmérsékleten vagy túl sokáig. Tárolás során szennyezőanyagokkal találkozhat.</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Az élelmiszer szennyezetté válhat az előkészítést követő tárolás során. Fertőző mikrobák szaporodhatnak el benne, amik az ételt fogyasztó emberek megbetegedését okozhatják.</a:t>
            </a:r>
          </a:p>
          <a:p>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Szabályos tárolási körülményekkel, a tárolás kezdő időpontjának feljegyzésével, a tárolási határidő betartásával, tiszta környezettel védhetjük meg az élelmiszert. Emlékezzünk a FIFO-elvre: a legrégebben tárolt alapanyagot kell először felhasználni!</a:t>
            </a: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49</a:t>
            </a:fld>
            <a:endParaRPr/>
          </a:p>
        </p:txBody>
      </p:sp>
    </p:spTree>
    <p:extLst>
      <p:ext uri="{BB962C8B-B14F-4D97-AF65-F5344CB8AC3E}">
        <p14:creationId xmlns:p14="http://schemas.microsoft.com/office/powerpoint/2010/main" xmlns="" val="91171682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Ha az előkészített élelmiszert nem használjuk fel azonnal, gyorsan be kell csomagolni és mielőbb le kell hűteni.</a:t>
            </a:r>
          </a:p>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A csomagolás során ügyelni kell, hogy az élelmiszer ne </a:t>
            </a:r>
            <a:r>
              <a:rPr lang="hu-HU" sz="1800" dirty="0" err="1">
                <a:effectLst/>
                <a:latin typeface="Times New Roman" panose="02020603050405020304" pitchFamily="18" charset="0"/>
                <a:ea typeface="Times New Roman" panose="02020603050405020304" pitchFamily="18" charset="0"/>
              </a:rPr>
              <a:t>szennyeződjön</a:t>
            </a:r>
            <a:r>
              <a:rPr lang="hu-HU" sz="1800" dirty="0">
                <a:effectLst/>
                <a:latin typeface="Times New Roman" panose="02020603050405020304" pitchFamily="18" charset="0"/>
                <a:ea typeface="Times New Roman" panose="02020603050405020304" pitchFamily="18" charset="0"/>
              </a:rPr>
              <a:t>, ne kerüljenek bele szennyezőanyagok, por, fertőző mikrobák vagy rovarok.</a:t>
            </a:r>
          </a:p>
          <a:p>
            <a:pPr algn="ctr">
              <a:lnSpc>
                <a:spcPct val="115000"/>
              </a:lnSpc>
            </a:pPr>
            <a:r>
              <a:rPr lang="hu-HU" sz="1800" dirty="0">
                <a:effectLst/>
                <a:latin typeface="Times New Roman" panose="02020603050405020304" pitchFamily="18" charset="0"/>
                <a:ea typeface="Times New Roman" panose="02020603050405020304" pitchFamily="18" charset="0"/>
              </a:rPr>
              <a:t>32. ábra: Előkészített zöldségek vákuum-csomagolásban</a:t>
            </a:r>
          </a:p>
          <a:p>
            <a:pPr algn="just">
              <a:lnSpc>
                <a:spcPct val="115000"/>
              </a:lnSpc>
              <a:spcAft>
                <a:spcPts val="600"/>
              </a:spcAft>
            </a:pPr>
            <a:r>
              <a:rPr lang="hu-HU" dirty="0">
                <a:effectLst/>
              </a:rPr>
              <a:t>A csomagolásra csak engedélyezett és előírt csomagolóanyagok használhatóak. Biztonságos csomagolás például a légmentesen záródó ételtároló doboz, vagy a vákuum-csomagolás (32. ábra). </a:t>
            </a:r>
            <a:r>
              <a:rPr lang="hu-HU" sz="1800" dirty="0">
                <a:effectLst/>
                <a:latin typeface="Times New Roman" panose="02020603050405020304" pitchFamily="18" charset="0"/>
                <a:ea typeface="Times New Roman" panose="02020603050405020304" pitchFamily="18" charset="0"/>
              </a:rPr>
              <a:t>A csomagolásra mindig rá kell írni a termék nevét és a csomagolás dátumát.</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Szennyezett, hibás vagy sérült a csomagolóanyag. Rosszul záró edény.</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 becsomagolt élelmiszer szennyezett lesz, megbetegedést okozhat.</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Tiszta helyen csomagoljunk, tiszta csomagolóanyagot, tiszta, zárt, sérülésmentes szállítóedényt használjunk!</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50</a:t>
            </a:fld>
            <a:endParaRPr/>
          </a:p>
        </p:txBody>
      </p:sp>
    </p:spTree>
    <p:extLst>
      <p:ext uri="{BB962C8B-B14F-4D97-AF65-F5344CB8AC3E}">
        <p14:creationId xmlns:p14="http://schemas.microsoft.com/office/powerpoint/2010/main" xmlns="" val="76076313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Csak konyhakész élelmiszerek fagyaszthatóak le. Konyhakész azt jelenti: az élelmiszert átválogatták, megtisztították, megmosták és felvágták</a:t>
            </a:r>
            <a:endParaRPr lang="hu-HU" sz="1800" b="1" dirty="0">
              <a:solidFill>
                <a:srgbClr val="FF0000"/>
              </a:solidFill>
              <a:effectLst/>
              <a:latin typeface="Times New Roman" panose="02020603050405020304" pitchFamily="18" charset="0"/>
              <a:ea typeface="Times New Roman" panose="02020603050405020304" pitchFamily="18" charset="0"/>
            </a:endParaRP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Az élelmiszer nem elég gyorsan fagyasztjuk le. Nem a megfelelő hőmérsékleten vagy túl sokáig tároljuk. </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Felszaporodnak a fertőző mikrobák az élelmiszerben, betegséget okoznak.</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Gyors lehűtéssel, alacsony hőfokon kell fagyasztani az élelmiszereket. A helyes hőmérsékletet rendszeresen ellenőrizni kell. Kerülni kell az áramszünetet, a fagyasztó leolvadását.</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51</a:t>
            </a:fld>
            <a:endParaRPr/>
          </a:p>
        </p:txBody>
      </p:sp>
    </p:spTree>
    <p:extLst>
      <p:ext uri="{BB962C8B-B14F-4D97-AF65-F5344CB8AC3E}">
        <p14:creationId xmlns:p14="http://schemas.microsoft.com/office/powerpoint/2010/main" xmlns="" val="330059389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Felhasználás szerinti adagokban fagyasszuk le az előkészített anyagokat.</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lefagyasztás csak engedélyezett tárolóedényben történhet (33. ábra)! A tárolóedényen fel kell tüntetni az élelmiszer nevét, a lefagyasztás időpontját.</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lefagyasztás fagyasztó programmal rendelkező mélyhűtőben vagy speciális gyorsfagyasztó („sokkoló”) berendezésben történhet.</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Mindig a lehető legalacsonyabb hőmérsékleten fagyasszunk!</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fagyasztó hőmérsékletét ellenőrizni kell.</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lefagyasztás során is külön kell kezelni a húst, a halat, a zöldséget, a tejet és tejterméket. </a:t>
            </a:r>
          </a:p>
          <a:p>
            <a:pPr marL="342900" lvl="0" indent="-342900" algn="just">
              <a:lnSpc>
                <a:spcPct val="115000"/>
              </a:lnSpc>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Fagyasztott húsokat a fagyasztást követően egy hónapon belül el kell használni.</a:t>
            </a:r>
          </a:p>
          <a:p>
            <a:pPr marL="342900" lvl="0" indent="-342900" algn="just">
              <a:lnSpc>
                <a:spcPct val="115000"/>
              </a:lnSpc>
              <a:spcAft>
                <a:spcPts val="600"/>
              </a:spcAft>
              <a:buFont typeface="Symbol" panose="05050102010706020507" pitchFamily="18" charset="2"/>
              <a:buChar char=""/>
            </a:pPr>
            <a:r>
              <a:rPr lang="hu-HU" sz="1800" dirty="0">
                <a:effectLst/>
                <a:latin typeface="Times New Roman" panose="02020603050405020304" pitchFamily="18" charset="0"/>
                <a:ea typeface="Times New Roman" panose="02020603050405020304" pitchFamily="18" charset="0"/>
              </a:rPr>
              <a:t>A fagyasztott zöldségeket és gyümölcsöket fél–egy éven belül javasolt felhasználni.</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52</a:t>
            </a:fld>
            <a:endParaRPr/>
          </a:p>
        </p:txBody>
      </p:sp>
    </p:spTree>
    <p:extLst>
      <p:ext uri="{BB962C8B-B14F-4D97-AF65-F5344CB8AC3E}">
        <p14:creationId xmlns:p14="http://schemas.microsoft.com/office/powerpoint/2010/main" xmlns="" val="161761050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3" name="Google Shape;30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xmlns="" val="3533354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algn="just">
              <a:lnSpc>
                <a:spcPct val="115000"/>
              </a:lnSpc>
              <a:spcAft>
                <a:spcPts val="600"/>
              </a:spcAft>
            </a:pPr>
            <a:r>
              <a:rPr lang="hu-HU" sz="1800" dirty="0">
                <a:effectLst/>
                <a:latin typeface="Times New Roman" panose="02020603050405020304" pitchFamily="18" charset="0"/>
                <a:ea typeface="Times New Roman" panose="02020603050405020304" pitchFamily="18" charset="0"/>
              </a:rPr>
              <a:t>Ha az előkészített élelmiszert szeretnénk azonnal felhasználni, minél hamarabb a főzőkonyhába kell szállítani. Szállítás közben az előkészített élelmiszer nem szennyeződhet. Szükség esetén zárható edényt kell használni a szállításhoz.</a:t>
            </a:r>
          </a:p>
          <a:p>
            <a:pPr algn="just">
              <a:lnSpc>
                <a:spcPct val="115000"/>
              </a:lnSpc>
              <a:spcAft>
                <a:spcPts val="600"/>
              </a:spcAft>
            </a:pPr>
            <a:r>
              <a:rPr lang="hu-HU" sz="1800" b="1" dirty="0">
                <a:solidFill>
                  <a:srgbClr val="FF0000"/>
                </a:solidFill>
                <a:effectLst/>
                <a:latin typeface="Times New Roman" panose="02020603050405020304" pitchFamily="18" charset="0"/>
                <a:ea typeface="Times New Roman" panose="02020603050405020304" pitchFamily="18" charset="0"/>
              </a:rPr>
              <a:t>Veszély:</a:t>
            </a:r>
            <a:r>
              <a:rPr lang="hu-HU" sz="1800" dirty="0">
                <a:solidFill>
                  <a:srgbClr val="FF000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Elhúzódó szállítás, sérült, szennyezett, nem megfelelő szállítóedény használata.</a:t>
            </a:r>
          </a:p>
          <a:p>
            <a:pPr algn="just">
              <a:lnSpc>
                <a:spcPct val="115000"/>
              </a:lnSpc>
              <a:spcAft>
                <a:spcPts val="600"/>
              </a:spcAft>
            </a:pPr>
            <a:r>
              <a:rPr lang="hu-HU" sz="1800" b="1" dirty="0">
                <a:solidFill>
                  <a:srgbClr val="0070C0"/>
                </a:solidFill>
                <a:effectLst/>
                <a:latin typeface="Times New Roman" panose="02020603050405020304" pitchFamily="18" charset="0"/>
                <a:ea typeface="Times New Roman" panose="02020603050405020304" pitchFamily="18" charset="0"/>
              </a:rPr>
              <a:t>Kockázat:</a:t>
            </a:r>
            <a:r>
              <a:rPr lang="hu-HU" sz="1800" dirty="0">
                <a:solidFill>
                  <a:srgbClr val="0070C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Az élelmiszerben elszaporodhatnak a mikrobák, betegséget okozhatnak.</a:t>
            </a:r>
          </a:p>
          <a:p>
            <a:pPr algn="just">
              <a:lnSpc>
                <a:spcPct val="115000"/>
              </a:lnSpc>
              <a:spcAft>
                <a:spcPts val="600"/>
              </a:spcAft>
            </a:pPr>
            <a:r>
              <a:rPr lang="hu-HU" sz="1800" b="1" dirty="0">
                <a:solidFill>
                  <a:srgbClr val="00B050"/>
                </a:solidFill>
                <a:effectLst/>
                <a:latin typeface="Times New Roman" panose="02020603050405020304" pitchFamily="18" charset="0"/>
                <a:ea typeface="Times New Roman" panose="02020603050405020304" pitchFamily="18" charset="0"/>
              </a:rPr>
              <a:t>Védekezés:</a:t>
            </a:r>
            <a:r>
              <a:rPr lang="hu-HU" sz="1800" dirty="0">
                <a:solidFill>
                  <a:srgbClr val="00B050"/>
                </a:solidFill>
                <a:effectLst/>
                <a:latin typeface="Times New Roman" panose="02020603050405020304" pitchFamily="18" charset="0"/>
                <a:ea typeface="Times New Roman" panose="02020603050405020304" pitchFamily="18" charset="0"/>
              </a:rPr>
              <a:t> </a:t>
            </a:r>
            <a:r>
              <a:rPr lang="hu-HU" sz="1800" dirty="0">
                <a:effectLst/>
                <a:latin typeface="Times New Roman" panose="02020603050405020304" pitchFamily="18" charset="0"/>
                <a:ea typeface="Times New Roman" panose="02020603050405020304" pitchFamily="18" charset="0"/>
              </a:rPr>
              <a:t>Az előkészített élelmiszert minél gyorsabban, megfelelő tárolóban, tiszta körülmények között a főzőkonyhába kell szállítani!</a:t>
            </a:r>
          </a:p>
          <a:p>
            <a:pPr marL="0" lvl="0" indent="0" algn="l" rtl="0">
              <a:spcBef>
                <a:spcPts val="0"/>
              </a:spcBef>
              <a:spcAft>
                <a:spcPts val="0"/>
              </a:spcAft>
              <a:buNone/>
            </a:pPr>
            <a:endParaRPr lang="hu-HU" dirty="0"/>
          </a:p>
        </p:txBody>
      </p:sp>
      <p:sp>
        <p:nvSpPr>
          <p:cNvPr id="204" name="Google Shape;204;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54</a:t>
            </a:fld>
            <a:endParaRPr/>
          </a:p>
        </p:txBody>
      </p:sp>
    </p:spTree>
    <p:extLst>
      <p:ext uri="{BB962C8B-B14F-4D97-AF65-F5344CB8AC3E}">
        <p14:creationId xmlns:p14="http://schemas.microsoft.com/office/powerpoint/2010/main" xmlns="" val="317030789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8" name="Google Shape;728;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9" name="Google Shape;729;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u-HU"/>
              <a:pPr marL="0" lvl="0" indent="0" algn="r" rtl="0">
                <a:spcBef>
                  <a:spcPts val="0"/>
                </a:spcBef>
                <a:spcAft>
                  <a:spcPts val="0"/>
                </a:spcAft>
                <a:buNone/>
              </a:pPr>
              <a:t>55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Címdia" type="title">
  <p:cSld name="TITLE">
    <p:spTree>
      <p:nvGrpSpPr>
        <p:cNvPr id="1" name="Shape 21"/>
        <p:cNvGrpSpPr/>
        <p:nvPr/>
      </p:nvGrpSpPr>
      <p:grpSpPr>
        <a:xfrm>
          <a:off x="0" y="0"/>
          <a:ext cx="0" cy="0"/>
          <a:chOff x="0" y="0"/>
          <a:chExt cx="0" cy="0"/>
        </a:xfrm>
      </p:grpSpPr>
      <p:sp>
        <p:nvSpPr>
          <p:cNvPr id="22" name="Google Shape;22;p2"/>
          <p:cNvSpPr txBox="1">
            <a:spLocks noGrp="1"/>
          </p:cNvSpPr>
          <p:nvPr>
            <p:ph type="ctrTitle"/>
          </p:nvPr>
        </p:nvSpPr>
        <p:spPr>
          <a:xfrm>
            <a:off x="1154955" y="1447800"/>
            <a:ext cx="8825658" cy="332958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7200"/>
              <a:buFont typeface="Century Gothic"/>
              <a:buNone/>
              <a:defRPr sz="7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2"/>
          <p:cNvSpPr txBox="1">
            <a:spLocks noGrp="1"/>
          </p:cNvSpPr>
          <p:nvPr>
            <p:ph type="subTitle" idx="1"/>
          </p:nvPr>
        </p:nvSpPr>
        <p:spPr>
          <a:xfrm>
            <a:off x="1154955" y="4777380"/>
            <a:ext cx="8825658" cy="861420"/>
          </a:xfrm>
          <a:prstGeom prst="rect">
            <a:avLst/>
          </a:prstGeom>
          <a:noFill/>
          <a:ln>
            <a:noFill/>
          </a:ln>
        </p:spPr>
        <p:txBody>
          <a:bodyPr spcFirstLastPara="1" wrap="square" lIns="91425" tIns="45700" rIns="91425" bIns="45700" anchor="t" anchorCtr="0">
            <a:noAutofit/>
          </a:bodyPr>
          <a:lstStyle>
            <a:lvl1pPr lvl="0" algn="l">
              <a:spcBef>
                <a:spcPts val="1000"/>
              </a:spcBef>
              <a:spcAft>
                <a:spcPts val="0"/>
              </a:spcAft>
              <a:buSzPts val="1600"/>
              <a:buNone/>
              <a:defRPr cap="none">
                <a:solidFill>
                  <a:srgbClr val="86D1D8"/>
                </a:solidFill>
              </a:defRPr>
            </a:lvl1pPr>
            <a:lvl2pPr lvl="1" algn="ctr">
              <a:spcBef>
                <a:spcPts val="1000"/>
              </a:spcBef>
              <a:spcAft>
                <a:spcPts val="0"/>
              </a:spcAft>
              <a:buSzPts val="1440"/>
              <a:buNone/>
              <a:defRPr>
                <a:solidFill>
                  <a:schemeClr val="lt1"/>
                </a:solidFill>
              </a:defRPr>
            </a:lvl2pPr>
            <a:lvl3pPr lvl="2" algn="ctr">
              <a:spcBef>
                <a:spcPts val="1000"/>
              </a:spcBef>
              <a:spcAft>
                <a:spcPts val="0"/>
              </a:spcAft>
              <a:buSzPts val="1280"/>
              <a:buNone/>
              <a:defRPr>
                <a:solidFill>
                  <a:schemeClr val="lt1"/>
                </a:solidFill>
              </a:defRPr>
            </a:lvl3pPr>
            <a:lvl4pPr lvl="3" algn="ctr">
              <a:spcBef>
                <a:spcPts val="1000"/>
              </a:spcBef>
              <a:spcAft>
                <a:spcPts val="0"/>
              </a:spcAft>
              <a:buSzPts val="1120"/>
              <a:buNone/>
              <a:defRPr>
                <a:solidFill>
                  <a:schemeClr val="lt1"/>
                </a:solidFill>
              </a:defRPr>
            </a:lvl4pPr>
            <a:lvl5pPr lvl="4" algn="ctr">
              <a:spcBef>
                <a:spcPts val="1000"/>
              </a:spcBef>
              <a:spcAft>
                <a:spcPts val="0"/>
              </a:spcAft>
              <a:buSzPts val="1120"/>
              <a:buNone/>
              <a:defRPr>
                <a:solidFill>
                  <a:schemeClr val="lt1"/>
                </a:solidFill>
              </a:defRPr>
            </a:lvl5pPr>
            <a:lvl6pPr lvl="5" algn="ctr">
              <a:spcBef>
                <a:spcPts val="1000"/>
              </a:spcBef>
              <a:spcAft>
                <a:spcPts val="0"/>
              </a:spcAft>
              <a:buSzPts val="1120"/>
              <a:buNone/>
              <a:defRPr>
                <a:solidFill>
                  <a:schemeClr val="lt1"/>
                </a:solidFill>
              </a:defRPr>
            </a:lvl6pPr>
            <a:lvl7pPr lvl="6" algn="ctr">
              <a:spcBef>
                <a:spcPts val="1000"/>
              </a:spcBef>
              <a:spcAft>
                <a:spcPts val="0"/>
              </a:spcAft>
              <a:buSzPts val="1120"/>
              <a:buNone/>
              <a:defRPr>
                <a:solidFill>
                  <a:schemeClr val="lt1"/>
                </a:solidFill>
              </a:defRPr>
            </a:lvl7pPr>
            <a:lvl8pPr lvl="7" algn="ctr">
              <a:spcBef>
                <a:spcPts val="1000"/>
              </a:spcBef>
              <a:spcAft>
                <a:spcPts val="0"/>
              </a:spcAft>
              <a:buSzPts val="1120"/>
              <a:buNone/>
              <a:defRPr>
                <a:solidFill>
                  <a:schemeClr val="lt1"/>
                </a:solidFill>
              </a:defRPr>
            </a:lvl8pPr>
            <a:lvl9pPr lvl="8" algn="ctr">
              <a:spcBef>
                <a:spcPts val="1000"/>
              </a:spcBef>
              <a:spcAft>
                <a:spcPts val="0"/>
              </a:spcAft>
              <a:buSzPts val="1120"/>
              <a:buNone/>
              <a:defRPr>
                <a:solidFill>
                  <a:schemeClr val="lt1"/>
                </a:solidFill>
              </a:defRPr>
            </a:lvl9pPr>
          </a:lstStyle>
          <a:p>
            <a:endParaRPr/>
          </a:p>
        </p:txBody>
      </p:sp>
      <p:sp>
        <p:nvSpPr>
          <p:cNvPr id="24" name="Google Shape;24;p2"/>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Szakaszfejléc" type="secHead">
  <p:cSld name="SECTION_HEADER">
    <p:spTree>
      <p:nvGrpSpPr>
        <p:cNvPr id="1" name="Shape 27"/>
        <p:cNvGrpSpPr/>
        <p:nvPr/>
      </p:nvGrpSpPr>
      <p:grpSpPr>
        <a:xfrm>
          <a:off x="0" y="0"/>
          <a:ext cx="0" cy="0"/>
          <a:chOff x="0" y="0"/>
          <a:chExt cx="0" cy="0"/>
        </a:xfrm>
      </p:grpSpPr>
      <p:sp>
        <p:nvSpPr>
          <p:cNvPr id="28" name="Google Shape;28;p3"/>
          <p:cNvSpPr txBox="1">
            <a:spLocks noGrp="1"/>
          </p:cNvSpPr>
          <p:nvPr>
            <p:ph type="title"/>
          </p:nvPr>
        </p:nvSpPr>
        <p:spPr>
          <a:xfrm>
            <a:off x="1154956" y="2861733"/>
            <a:ext cx="8825657" cy="1915647"/>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4000"/>
              <a:buFont typeface="Century Gothic"/>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3"/>
          <p:cNvSpPr txBox="1">
            <a:spLocks noGrp="1"/>
          </p:cNvSpPr>
          <p:nvPr>
            <p:ph type="body" idx="1"/>
          </p:nvPr>
        </p:nvSpPr>
        <p:spPr>
          <a:xfrm>
            <a:off x="1154955" y="4777381"/>
            <a:ext cx="8825658" cy="860400"/>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600"/>
              <a:buNone/>
              <a:defRPr sz="2000" cap="none">
                <a:solidFill>
                  <a:srgbClr val="86D1D8"/>
                </a:solidFill>
              </a:defRPr>
            </a:lvl1pPr>
            <a:lvl2pPr marL="914400" lvl="1" indent="-228600" algn="l">
              <a:spcBef>
                <a:spcPts val="1000"/>
              </a:spcBef>
              <a:spcAft>
                <a:spcPts val="0"/>
              </a:spcAft>
              <a:buSzPts val="1440"/>
              <a:buNone/>
              <a:defRPr sz="1800">
                <a:solidFill>
                  <a:schemeClr val="lt1"/>
                </a:solidFill>
              </a:defRPr>
            </a:lvl2pPr>
            <a:lvl3pPr marL="1371600" lvl="2" indent="-228600" algn="l">
              <a:spcBef>
                <a:spcPts val="1000"/>
              </a:spcBef>
              <a:spcAft>
                <a:spcPts val="0"/>
              </a:spcAft>
              <a:buSzPts val="1280"/>
              <a:buNone/>
              <a:defRPr sz="1600">
                <a:solidFill>
                  <a:schemeClr val="lt1"/>
                </a:solidFill>
              </a:defRPr>
            </a:lvl3pPr>
            <a:lvl4pPr marL="1828800" lvl="3" indent="-228600" algn="l">
              <a:spcBef>
                <a:spcPts val="1000"/>
              </a:spcBef>
              <a:spcAft>
                <a:spcPts val="0"/>
              </a:spcAft>
              <a:buSzPts val="1120"/>
              <a:buNone/>
              <a:defRPr sz="1400">
                <a:solidFill>
                  <a:schemeClr val="lt1"/>
                </a:solidFill>
              </a:defRPr>
            </a:lvl4pPr>
            <a:lvl5pPr marL="2286000" lvl="4" indent="-228600" algn="l">
              <a:spcBef>
                <a:spcPts val="1000"/>
              </a:spcBef>
              <a:spcAft>
                <a:spcPts val="0"/>
              </a:spcAft>
              <a:buSzPts val="1120"/>
              <a:buNone/>
              <a:defRPr sz="1400">
                <a:solidFill>
                  <a:schemeClr val="lt1"/>
                </a:solidFill>
              </a:defRPr>
            </a:lvl5pPr>
            <a:lvl6pPr marL="2743200" lvl="5" indent="-228600" algn="l">
              <a:spcBef>
                <a:spcPts val="1000"/>
              </a:spcBef>
              <a:spcAft>
                <a:spcPts val="0"/>
              </a:spcAft>
              <a:buSzPts val="1120"/>
              <a:buNone/>
              <a:defRPr sz="1400">
                <a:solidFill>
                  <a:schemeClr val="lt1"/>
                </a:solidFill>
              </a:defRPr>
            </a:lvl6pPr>
            <a:lvl7pPr marL="3200400" lvl="6" indent="-228600" algn="l">
              <a:spcBef>
                <a:spcPts val="1000"/>
              </a:spcBef>
              <a:spcAft>
                <a:spcPts val="0"/>
              </a:spcAft>
              <a:buSzPts val="1120"/>
              <a:buNone/>
              <a:defRPr sz="1400">
                <a:solidFill>
                  <a:schemeClr val="lt1"/>
                </a:solidFill>
              </a:defRPr>
            </a:lvl7pPr>
            <a:lvl8pPr marL="3657600" lvl="7" indent="-228600" algn="l">
              <a:spcBef>
                <a:spcPts val="1000"/>
              </a:spcBef>
              <a:spcAft>
                <a:spcPts val="0"/>
              </a:spcAft>
              <a:buSzPts val="1120"/>
              <a:buNone/>
              <a:defRPr sz="1400">
                <a:solidFill>
                  <a:schemeClr val="lt1"/>
                </a:solidFill>
              </a:defRPr>
            </a:lvl8pPr>
            <a:lvl9pPr marL="4114800" lvl="8" indent="-228600" algn="l">
              <a:spcBef>
                <a:spcPts val="1000"/>
              </a:spcBef>
              <a:spcAft>
                <a:spcPts val="0"/>
              </a:spcAft>
              <a:buSzPts val="1120"/>
              <a:buNone/>
              <a:defRPr sz="1400">
                <a:solidFill>
                  <a:schemeClr val="lt1"/>
                </a:solidFill>
              </a:defRPr>
            </a:lvl9pPr>
          </a:lstStyle>
          <a:p>
            <a:endParaRPr/>
          </a:p>
        </p:txBody>
      </p:sp>
      <p:sp>
        <p:nvSpPr>
          <p:cNvPr id="30" name="Google Shape;30;p3"/>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Cím és tartalom" type="obj">
  <p:cSld name="OBJECT">
    <p:spTree>
      <p:nvGrpSpPr>
        <p:cNvPr id="1" name="Shape 33"/>
        <p:cNvGrpSpPr/>
        <p:nvPr/>
      </p:nvGrpSpPr>
      <p:grpSpPr>
        <a:xfrm>
          <a:off x="0" y="0"/>
          <a:ext cx="0" cy="0"/>
          <a:chOff x="0" y="0"/>
          <a:chExt cx="0" cy="0"/>
        </a:xfrm>
      </p:grpSpPr>
      <p:sp>
        <p:nvSpPr>
          <p:cNvPr id="34" name="Google Shape;34;p4"/>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
          <p:cNvSpPr txBox="1">
            <a:spLocks noGrp="1"/>
          </p:cNvSpPr>
          <p:nvPr>
            <p:ph type="body" idx="1"/>
          </p:nvPr>
        </p:nvSpPr>
        <p:spPr>
          <a:xfrm>
            <a:off x="1103312" y="2052918"/>
            <a:ext cx="8946541" cy="4195481"/>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36" name="Google Shape;36;p4"/>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2 tartalomrész" type="twoObj">
  <p:cSld name="TWO_OBJECTS">
    <p:spTree>
      <p:nvGrpSpPr>
        <p:cNvPr id="1" name="Shape 39"/>
        <p:cNvGrpSpPr/>
        <p:nvPr/>
      </p:nvGrpSpPr>
      <p:grpSpPr>
        <a:xfrm>
          <a:off x="0" y="0"/>
          <a:ext cx="0" cy="0"/>
          <a:chOff x="0" y="0"/>
          <a:chExt cx="0" cy="0"/>
        </a:xfrm>
      </p:grpSpPr>
      <p:sp>
        <p:nvSpPr>
          <p:cNvPr id="40" name="Google Shape;40;p5"/>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5"/>
          <p:cNvSpPr txBox="1">
            <a:spLocks noGrp="1"/>
          </p:cNvSpPr>
          <p:nvPr>
            <p:ph type="body" idx="1"/>
          </p:nvPr>
        </p:nvSpPr>
        <p:spPr>
          <a:xfrm>
            <a:off x="1103312" y="2060575"/>
            <a:ext cx="4396339" cy="4195763"/>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19"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59" algn="l">
              <a:spcBef>
                <a:spcPts val="1000"/>
              </a:spcBef>
              <a:spcAft>
                <a:spcPts val="0"/>
              </a:spcAft>
              <a:buSzPts val="960"/>
              <a:buChar char="►"/>
              <a:defRPr sz="1200"/>
            </a:lvl8pPr>
            <a:lvl9pPr marL="4114800" lvl="8" indent="-289559" algn="l">
              <a:spcBef>
                <a:spcPts val="1000"/>
              </a:spcBef>
              <a:spcAft>
                <a:spcPts val="0"/>
              </a:spcAft>
              <a:buSzPts val="960"/>
              <a:buChar char="►"/>
              <a:defRPr sz="1200"/>
            </a:lvl9pPr>
          </a:lstStyle>
          <a:p>
            <a:endParaRPr/>
          </a:p>
        </p:txBody>
      </p:sp>
      <p:sp>
        <p:nvSpPr>
          <p:cNvPr id="42" name="Google Shape;42;p5"/>
          <p:cNvSpPr txBox="1">
            <a:spLocks noGrp="1"/>
          </p:cNvSpPr>
          <p:nvPr>
            <p:ph type="body" idx="2"/>
          </p:nvPr>
        </p:nvSpPr>
        <p:spPr>
          <a:xfrm>
            <a:off x="5654493" y="2056092"/>
            <a:ext cx="4396341" cy="4200245"/>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19"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59" algn="l">
              <a:spcBef>
                <a:spcPts val="1000"/>
              </a:spcBef>
              <a:spcAft>
                <a:spcPts val="0"/>
              </a:spcAft>
              <a:buSzPts val="960"/>
              <a:buChar char="►"/>
              <a:defRPr sz="1200"/>
            </a:lvl8pPr>
            <a:lvl9pPr marL="4114800" lvl="8" indent="-289559" algn="l">
              <a:spcBef>
                <a:spcPts val="1000"/>
              </a:spcBef>
              <a:spcAft>
                <a:spcPts val="0"/>
              </a:spcAft>
              <a:buSzPts val="960"/>
              <a:buChar char="►"/>
              <a:defRPr sz="1200"/>
            </a:lvl9pPr>
          </a:lstStyle>
          <a:p>
            <a:endParaRPr/>
          </a:p>
        </p:txBody>
      </p:sp>
      <p:sp>
        <p:nvSpPr>
          <p:cNvPr id="43" name="Google Shape;43;p5"/>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5"/>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Összehasonlítás" type="twoTxTwoObj">
  <p:cSld name="TWO_OBJECTS_WITH_TEXT">
    <p:spTree>
      <p:nvGrpSpPr>
        <p:cNvPr id="1" name="Shape 46"/>
        <p:cNvGrpSpPr/>
        <p:nvPr/>
      </p:nvGrpSpPr>
      <p:grpSpPr>
        <a:xfrm>
          <a:off x="0" y="0"/>
          <a:ext cx="0" cy="0"/>
          <a:chOff x="0" y="0"/>
          <a:chExt cx="0" cy="0"/>
        </a:xfrm>
      </p:grpSpPr>
      <p:sp>
        <p:nvSpPr>
          <p:cNvPr id="47" name="Google Shape;47;p6"/>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42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
          <p:cNvSpPr txBox="1">
            <a:spLocks noGrp="1"/>
          </p:cNvSpPr>
          <p:nvPr>
            <p:ph type="body" idx="1"/>
          </p:nvPr>
        </p:nvSpPr>
        <p:spPr>
          <a:xfrm>
            <a:off x="1103313" y="1905000"/>
            <a:ext cx="4396338"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49" name="Google Shape;49;p6"/>
          <p:cNvSpPr txBox="1">
            <a:spLocks noGrp="1"/>
          </p:cNvSpPr>
          <p:nvPr>
            <p:ph type="body" idx="2"/>
          </p:nvPr>
        </p:nvSpPr>
        <p:spPr>
          <a:xfrm>
            <a:off x="1103312" y="2514600"/>
            <a:ext cx="4396339" cy="3741738"/>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19"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59" algn="l">
              <a:spcBef>
                <a:spcPts val="1000"/>
              </a:spcBef>
              <a:spcAft>
                <a:spcPts val="0"/>
              </a:spcAft>
              <a:buSzPts val="960"/>
              <a:buChar char="►"/>
              <a:defRPr sz="1200"/>
            </a:lvl8pPr>
            <a:lvl9pPr marL="4114800" lvl="8" indent="-289559" algn="l">
              <a:spcBef>
                <a:spcPts val="1000"/>
              </a:spcBef>
              <a:spcAft>
                <a:spcPts val="0"/>
              </a:spcAft>
              <a:buSzPts val="960"/>
              <a:buChar char="►"/>
              <a:defRPr sz="1200"/>
            </a:lvl9pPr>
          </a:lstStyle>
          <a:p>
            <a:endParaRPr/>
          </a:p>
        </p:txBody>
      </p:sp>
      <p:sp>
        <p:nvSpPr>
          <p:cNvPr id="50" name="Google Shape;50;p6"/>
          <p:cNvSpPr txBox="1">
            <a:spLocks noGrp="1"/>
          </p:cNvSpPr>
          <p:nvPr>
            <p:ph type="body" idx="3"/>
          </p:nvPr>
        </p:nvSpPr>
        <p:spPr>
          <a:xfrm>
            <a:off x="5654495" y="1905000"/>
            <a:ext cx="4396339"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51" name="Google Shape;51;p6"/>
          <p:cNvSpPr txBox="1">
            <a:spLocks noGrp="1"/>
          </p:cNvSpPr>
          <p:nvPr>
            <p:ph type="body" idx="4"/>
          </p:nvPr>
        </p:nvSpPr>
        <p:spPr>
          <a:xfrm>
            <a:off x="5654495" y="2514600"/>
            <a:ext cx="4396339" cy="3741738"/>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sz="1800"/>
            </a:lvl1pPr>
            <a:lvl2pPr marL="914400" lvl="1" indent="-309880" algn="l">
              <a:spcBef>
                <a:spcPts val="1000"/>
              </a:spcBef>
              <a:spcAft>
                <a:spcPts val="0"/>
              </a:spcAft>
              <a:buSzPts val="1280"/>
              <a:buChar char="►"/>
              <a:defRPr sz="1600"/>
            </a:lvl2pPr>
            <a:lvl3pPr marL="1371600" lvl="2" indent="-299719" algn="l">
              <a:spcBef>
                <a:spcPts val="1000"/>
              </a:spcBef>
              <a:spcAft>
                <a:spcPts val="0"/>
              </a:spcAft>
              <a:buSzPts val="1120"/>
              <a:buChar char="►"/>
              <a:defRPr sz="1400"/>
            </a:lvl3pPr>
            <a:lvl4pPr marL="1828800" lvl="3" indent="-289560" algn="l">
              <a:spcBef>
                <a:spcPts val="1000"/>
              </a:spcBef>
              <a:spcAft>
                <a:spcPts val="0"/>
              </a:spcAft>
              <a:buSzPts val="960"/>
              <a:buChar char="►"/>
              <a:defRPr sz="1200"/>
            </a:lvl4pPr>
            <a:lvl5pPr marL="2286000" lvl="4" indent="-289560" algn="l">
              <a:spcBef>
                <a:spcPts val="1000"/>
              </a:spcBef>
              <a:spcAft>
                <a:spcPts val="0"/>
              </a:spcAft>
              <a:buSzPts val="960"/>
              <a:buChar char="►"/>
              <a:defRPr sz="1200"/>
            </a:lvl5pPr>
            <a:lvl6pPr marL="2743200" lvl="5" indent="-289560" algn="l">
              <a:spcBef>
                <a:spcPts val="1000"/>
              </a:spcBef>
              <a:spcAft>
                <a:spcPts val="0"/>
              </a:spcAft>
              <a:buSzPts val="960"/>
              <a:buChar char="►"/>
              <a:defRPr sz="1200"/>
            </a:lvl6pPr>
            <a:lvl7pPr marL="3200400" lvl="6" indent="-289560" algn="l">
              <a:spcBef>
                <a:spcPts val="1000"/>
              </a:spcBef>
              <a:spcAft>
                <a:spcPts val="0"/>
              </a:spcAft>
              <a:buSzPts val="960"/>
              <a:buChar char="►"/>
              <a:defRPr sz="1200"/>
            </a:lvl7pPr>
            <a:lvl8pPr marL="3657600" lvl="7" indent="-289559" algn="l">
              <a:spcBef>
                <a:spcPts val="1000"/>
              </a:spcBef>
              <a:spcAft>
                <a:spcPts val="0"/>
              </a:spcAft>
              <a:buSzPts val="960"/>
              <a:buChar char="►"/>
              <a:defRPr sz="1200"/>
            </a:lvl8pPr>
            <a:lvl9pPr marL="4114800" lvl="8" indent="-289559" algn="l">
              <a:spcBef>
                <a:spcPts val="1000"/>
              </a:spcBef>
              <a:spcAft>
                <a:spcPts val="0"/>
              </a:spcAft>
              <a:buSzPts val="960"/>
              <a:buChar char="►"/>
              <a:defRPr sz="1200"/>
            </a:lvl9pPr>
          </a:lstStyle>
          <a:p>
            <a:endParaRPr/>
          </a:p>
        </p:txBody>
      </p:sp>
      <p:sp>
        <p:nvSpPr>
          <p:cNvPr id="52" name="Google Shape;52;p6"/>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6"/>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Csak cím" type="titleOnly">
  <p:cSld name="TITLE_ONLY">
    <p:spTree>
      <p:nvGrpSpPr>
        <p:cNvPr id="1" name="Shape 55"/>
        <p:cNvGrpSpPr/>
        <p:nvPr/>
      </p:nvGrpSpPr>
      <p:grpSpPr>
        <a:xfrm>
          <a:off x="0" y="0"/>
          <a:ext cx="0" cy="0"/>
          <a:chOff x="0" y="0"/>
          <a:chExt cx="0" cy="0"/>
        </a:xfrm>
      </p:grpSpPr>
      <p:sp>
        <p:nvSpPr>
          <p:cNvPr id="56" name="Google Shape;56;p7"/>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7"/>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7"/>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7"/>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Üres" type="blank">
  <p:cSld name="BLANK">
    <p:spTree>
      <p:nvGrpSpPr>
        <p:cNvPr id="1" name="Shape 60"/>
        <p:cNvGrpSpPr/>
        <p:nvPr/>
      </p:nvGrpSpPr>
      <p:grpSpPr>
        <a:xfrm>
          <a:off x="0" y="0"/>
          <a:ext cx="0" cy="0"/>
          <a:chOff x="0" y="0"/>
          <a:chExt cx="0" cy="0"/>
        </a:xfrm>
      </p:grpSpPr>
      <p:sp>
        <p:nvSpPr>
          <p:cNvPr id="61" name="Google Shape;61;p8"/>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8"/>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8"/>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Tartalomrész képaláírással" type="objTx">
  <p:cSld name="OBJECT_WITH_CAPTION_TEXT">
    <p:spTree>
      <p:nvGrpSpPr>
        <p:cNvPr id="1" name="Shape 64"/>
        <p:cNvGrpSpPr/>
        <p:nvPr/>
      </p:nvGrpSpPr>
      <p:grpSpPr>
        <a:xfrm>
          <a:off x="0" y="0"/>
          <a:ext cx="0" cy="0"/>
          <a:chOff x="0" y="0"/>
          <a:chExt cx="0" cy="0"/>
        </a:xfrm>
      </p:grpSpPr>
      <p:sp>
        <p:nvSpPr>
          <p:cNvPr id="65" name="Google Shape;65;p9"/>
          <p:cNvSpPr txBox="1">
            <a:spLocks noGrp="1"/>
          </p:cNvSpPr>
          <p:nvPr>
            <p:ph type="title"/>
          </p:nvPr>
        </p:nvSpPr>
        <p:spPr>
          <a:xfrm>
            <a:off x="1154953" y="1447800"/>
            <a:ext cx="3401064" cy="14478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2400"/>
              <a:buFont typeface="Century Gothic"/>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9"/>
          <p:cNvSpPr txBox="1">
            <a:spLocks noGrp="1"/>
          </p:cNvSpPr>
          <p:nvPr>
            <p:ph type="body" idx="1"/>
          </p:nvPr>
        </p:nvSpPr>
        <p:spPr>
          <a:xfrm>
            <a:off x="4784616" y="1447800"/>
            <a:ext cx="5195997" cy="4572000"/>
          </a:xfrm>
          <a:prstGeom prst="rect">
            <a:avLst/>
          </a:prstGeom>
          <a:noFill/>
          <a:ln>
            <a:noFill/>
          </a:ln>
        </p:spPr>
        <p:txBody>
          <a:bodyPr spcFirstLastPara="1" wrap="square" lIns="91425" tIns="45700" rIns="91425" bIns="45700" anchor="ctr" anchorCtr="0">
            <a:noAutofit/>
          </a:bodyPr>
          <a:lstStyle>
            <a:lvl1pPr marL="457200" lvl="0" indent="-330200" algn="l">
              <a:spcBef>
                <a:spcPts val="1000"/>
              </a:spcBef>
              <a:spcAft>
                <a:spcPts val="0"/>
              </a:spcAft>
              <a:buSzPts val="1600"/>
              <a:buChar char="►"/>
              <a:defRPr sz="2000"/>
            </a:lvl1pPr>
            <a:lvl2pPr marL="914400" lvl="1" indent="-320040" algn="l">
              <a:spcBef>
                <a:spcPts val="1000"/>
              </a:spcBef>
              <a:spcAft>
                <a:spcPts val="0"/>
              </a:spcAft>
              <a:buSzPts val="1440"/>
              <a:buChar char="►"/>
              <a:defRPr sz="1800"/>
            </a:lvl2pPr>
            <a:lvl3pPr marL="1371600" lvl="2" indent="-309880" algn="l">
              <a:spcBef>
                <a:spcPts val="1000"/>
              </a:spcBef>
              <a:spcAft>
                <a:spcPts val="0"/>
              </a:spcAft>
              <a:buSzPts val="1280"/>
              <a:buChar char="►"/>
              <a:defRPr sz="1600"/>
            </a:lvl3pPr>
            <a:lvl4pPr marL="1828800" lvl="3" indent="-299719" algn="l">
              <a:spcBef>
                <a:spcPts val="1000"/>
              </a:spcBef>
              <a:spcAft>
                <a:spcPts val="0"/>
              </a:spcAft>
              <a:buSzPts val="1120"/>
              <a:buChar char="►"/>
              <a:defRPr sz="1400"/>
            </a:lvl4pPr>
            <a:lvl5pPr marL="2286000" lvl="4" indent="-299720" algn="l">
              <a:spcBef>
                <a:spcPts val="1000"/>
              </a:spcBef>
              <a:spcAft>
                <a:spcPts val="0"/>
              </a:spcAft>
              <a:buSzPts val="1120"/>
              <a:buChar char="►"/>
              <a:defRPr sz="1400"/>
            </a:lvl5pPr>
            <a:lvl6pPr marL="2743200" lvl="5" indent="-299720" algn="l">
              <a:spcBef>
                <a:spcPts val="1000"/>
              </a:spcBef>
              <a:spcAft>
                <a:spcPts val="0"/>
              </a:spcAft>
              <a:buSzPts val="1120"/>
              <a:buChar char="►"/>
              <a:defRPr sz="1400"/>
            </a:lvl6pPr>
            <a:lvl7pPr marL="3200400" lvl="6" indent="-299720" algn="l">
              <a:spcBef>
                <a:spcPts val="1000"/>
              </a:spcBef>
              <a:spcAft>
                <a:spcPts val="0"/>
              </a:spcAft>
              <a:buSzPts val="1120"/>
              <a:buChar char="►"/>
              <a:defRPr sz="1400"/>
            </a:lvl7pPr>
            <a:lvl8pPr marL="3657600" lvl="7" indent="-299720" algn="l">
              <a:spcBef>
                <a:spcPts val="1000"/>
              </a:spcBef>
              <a:spcAft>
                <a:spcPts val="0"/>
              </a:spcAft>
              <a:buSzPts val="1120"/>
              <a:buChar char="►"/>
              <a:defRPr sz="1400"/>
            </a:lvl8pPr>
            <a:lvl9pPr marL="4114800" lvl="8" indent="-299720" algn="l">
              <a:spcBef>
                <a:spcPts val="1000"/>
              </a:spcBef>
              <a:spcAft>
                <a:spcPts val="0"/>
              </a:spcAft>
              <a:buSzPts val="1120"/>
              <a:buChar char="►"/>
              <a:defRPr sz="1400"/>
            </a:lvl9pPr>
          </a:lstStyle>
          <a:p>
            <a:endParaRPr/>
          </a:p>
        </p:txBody>
      </p:sp>
      <p:sp>
        <p:nvSpPr>
          <p:cNvPr id="67" name="Google Shape;67;p9"/>
          <p:cNvSpPr txBox="1">
            <a:spLocks noGrp="1"/>
          </p:cNvSpPr>
          <p:nvPr>
            <p:ph type="body" idx="2"/>
          </p:nvPr>
        </p:nvSpPr>
        <p:spPr>
          <a:xfrm>
            <a:off x="1154953" y="3129280"/>
            <a:ext cx="3401063" cy="2895599"/>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68" name="Google Shape;68;p9"/>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9"/>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9"/>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Kép képaláírással" type="picTx">
  <p:cSld name="PICTURE_WITH_CAPTION_TEXT">
    <p:spTree>
      <p:nvGrpSpPr>
        <p:cNvPr id="1" name="Shape 71"/>
        <p:cNvGrpSpPr/>
        <p:nvPr/>
      </p:nvGrpSpPr>
      <p:grpSpPr>
        <a:xfrm>
          <a:off x="0" y="0"/>
          <a:ext cx="0" cy="0"/>
          <a:chOff x="0" y="0"/>
          <a:chExt cx="0" cy="0"/>
        </a:xfrm>
      </p:grpSpPr>
      <p:sp>
        <p:nvSpPr>
          <p:cNvPr id="72" name="Google Shape;72;p10"/>
          <p:cNvSpPr txBox="1">
            <a:spLocks noGrp="1"/>
          </p:cNvSpPr>
          <p:nvPr>
            <p:ph type="title"/>
          </p:nvPr>
        </p:nvSpPr>
        <p:spPr>
          <a:xfrm>
            <a:off x="1153907" y="1854192"/>
            <a:ext cx="5092906" cy="157480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3600"/>
              <a:buFont typeface="Century Gothic"/>
              <a:buNone/>
              <a:defRPr sz="36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0"/>
          <p:cNvSpPr>
            <a:spLocks noGrp="1"/>
          </p:cNvSpPr>
          <p:nvPr>
            <p:ph type="pic" idx="2"/>
          </p:nvPr>
        </p:nvSpPr>
        <p:spPr>
          <a:xfrm>
            <a:off x="6949546" y="1143000"/>
            <a:ext cx="3200400" cy="4572000"/>
          </a:xfrm>
          <a:prstGeom prst="roundRect">
            <a:avLst>
              <a:gd name="adj" fmla="val 1858"/>
            </a:avLst>
          </a:prstGeom>
          <a:noFill/>
          <a:ln>
            <a:noFill/>
          </a:ln>
          <a:effectLst>
            <a:outerShdw blurRad="50800" dist="50800" dir="5400000" algn="tl" rotWithShape="0">
              <a:srgbClr val="000000">
                <a:alpha val="42745"/>
              </a:srgbClr>
            </a:outerShdw>
          </a:effectLst>
        </p:spPr>
        <p:txBody>
          <a:bodyPr spcFirstLastPara="1" wrap="square" lIns="91425" tIns="45700" rIns="91425" bIns="45700" anchor="t" anchorCtr="0">
            <a:noAutofit/>
          </a:bodyPr>
          <a:lstStyle>
            <a:lvl1pPr marR="0" lvl="0" algn="ctr"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1pPr>
            <a:lvl2pPr marR="0" lvl="1"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2pPr>
            <a:lvl3pPr marR="0" lvl="2"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3pPr>
            <a:lvl4pPr marR="0" lvl="3"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4pPr>
            <a:lvl5pPr marR="0" lvl="4"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5pPr>
            <a:lvl6pPr marR="0" lvl="5"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6pPr>
            <a:lvl7pPr marR="0" lvl="6"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7pPr>
            <a:lvl8pPr marR="0" lvl="7"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8pPr>
            <a:lvl9pPr marR="0" lvl="8"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74" name="Google Shape;74;p10"/>
          <p:cNvSpPr txBox="1">
            <a:spLocks noGrp="1"/>
          </p:cNvSpPr>
          <p:nvPr>
            <p:ph type="body" idx="1"/>
          </p:nvPr>
        </p:nvSpPr>
        <p:spPr>
          <a:xfrm>
            <a:off x="1154954" y="3657600"/>
            <a:ext cx="5084979" cy="1371600"/>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75" name="Google Shape;75;p10"/>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0"/>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0"/>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anorámakép képaláírással">
  <p:cSld name="Panorámakép képaláírással">
    <p:spTree>
      <p:nvGrpSpPr>
        <p:cNvPr id="1" name="Shape 78"/>
        <p:cNvGrpSpPr/>
        <p:nvPr/>
      </p:nvGrpSpPr>
      <p:grpSpPr>
        <a:xfrm>
          <a:off x="0" y="0"/>
          <a:ext cx="0" cy="0"/>
          <a:chOff x="0" y="0"/>
          <a:chExt cx="0" cy="0"/>
        </a:xfrm>
      </p:grpSpPr>
      <p:sp>
        <p:nvSpPr>
          <p:cNvPr id="79" name="Google Shape;79;p11"/>
          <p:cNvSpPr txBox="1">
            <a:spLocks noGrp="1"/>
          </p:cNvSpPr>
          <p:nvPr>
            <p:ph type="title"/>
          </p:nvPr>
        </p:nvSpPr>
        <p:spPr>
          <a:xfrm>
            <a:off x="1154956" y="4800587"/>
            <a:ext cx="8825657"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2400"/>
              <a:buFont typeface="Century Gothic"/>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11"/>
          <p:cNvSpPr>
            <a:spLocks noGrp="1"/>
          </p:cNvSpPr>
          <p:nvPr>
            <p:ph type="pic" idx="2"/>
          </p:nvPr>
        </p:nvSpPr>
        <p:spPr>
          <a:xfrm>
            <a:off x="1154955" y="685800"/>
            <a:ext cx="8825658" cy="3640666"/>
          </a:xfrm>
          <a:prstGeom prst="roundRect">
            <a:avLst>
              <a:gd name="adj" fmla="val 1858"/>
            </a:avLst>
          </a:prstGeom>
          <a:noFill/>
          <a:ln>
            <a:noFill/>
          </a:ln>
          <a:effectLst>
            <a:outerShdw blurRad="50800" dist="50800" dir="5400000" algn="tl" rotWithShape="0">
              <a:srgbClr val="000000">
                <a:alpha val="42745"/>
              </a:srgbClr>
            </a:outerShdw>
          </a:effectLst>
        </p:spPr>
        <p:txBody>
          <a:bodyPr spcFirstLastPara="1" wrap="square" lIns="91425" tIns="45700" rIns="91425" bIns="45700" anchor="t" anchorCtr="0">
            <a:noAutofit/>
          </a:bodyPr>
          <a:lstStyle>
            <a:lvl1pPr marR="0" lvl="0" algn="ctr"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1pPr>
            <a:lvl2pPr marR="0" lvl="1"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2pPr>
            <a:lvl3pPr marR="0" lvl="2"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3pPr>
            <a:lvl4pPr marR="0" lvl="3"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4pPr>
            <a:lvl5pPr marR="0" lvl="4"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5pPr>
            <a:lvl6pPr marR="0" lvl="5"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6pPr>
            <a:lvl7pPr marR="0" lvl="6"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7pPr>
            <a:lvl8pPr marR="0" lvl="7"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8pPr>
            <a:lvl9pPr marR="0" lvl="8"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81" name="Google Shape;81;p11"/>
          <p:cNvSpPr txBox="1">
            <a:spLocks noGrp="1"/>
          </p:cNvSpPr>
          <p:nvPr>
            <p:ph type="body" idx="1"/>
          </p:nvPr>
        </p:nvSpPr>
        <p:spPr>
          <a:xfrm>
            <a:off x="1154956" y="5367325"/>
            <a:ext cx="8825656" cy="493712"/>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960"/>
              <a:buNone/>
              <a:defRPr sz="12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82" name="Google Shape;82;p11"/>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1"/>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11"/>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Cím és képaláírás">
  <p:cSld name="Cím és képaláírás">
    <p:spTree>
      <p:nvGrpSpPr>
        <p:cNvPr id="1" name="Shape 85"/>
        <p:cNvGrpSpPr/>
        <p:nvPr/>
      </p:nvGrpSpPr>
      <p:grpSpPr>
        <a:xfrm>
          <a:off x="0" y="0"/>
          <a:ext cx="0" cy="0"/>
          <a:chOff x="0" y="0"/>
          <a:chExt cx="0" cy="0"/>
        </a:xfrm>
      </p:grpSpPr>
      <p:sp>
        <p:nvSpPr>
          <p:cNvPr id="86" name="Google Shape;86;p12"/>
          <p:cNvSpPr txBox="1">
            <a:spLocks noGrp="1"/>
          </p:cNvSpPr>
          <p:nvPr>
            <p:ph type="title"/>
          </p:nvPr>
        </p:nvSpPr>
        <p:spPr>
          <a:xfrm>
            <a:off x="1154954" y="1447800"/>
            <a:ext cx="8825659" cy="198120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12"/>
          <p:cNvSpPr txBox="1">
            <a:spLocks noGrp="1"/>
          </p:cNvSpPr>
          <p:nvPr>
            <p:ph type="body" idx="1"/>
          </p:nvPr>
        </p:nvSpPr>
        <p:spPr>
          <a:xfrm>
            <a:off x="1154954" y="3657600"/>
            <a:ext cx="8825659" cy="23622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440"/>
              <a:buNone/>
              <a:defRPr sz="18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88" name="Google Shape;88;p12"/>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2"/>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12"/>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Idézet képaláírással">
  <p:cSld name="Idézet képaláírással">
    <p:spTree>
      <p:nvGrpSpPr>
        <p:cNvPr id="1" name="Shape 91"/>
        <p:cNvGrpSpPr/>
        <p:nvPr/>
      </p:nvGrpSpPr>
      <p:grpSpPr>
        <a:xfrm>
          <a:off x="0" y="0"/>
          <a:ext cx="0" cy="0"/>
          <a:chOff x="0" y="0"/>
          <a:chExt cx="0" cy="0"/>
        </a:xfrm>
      </p:grpSpPr>
      <p:sp>
        <p:nvSpPr>
          <p:cNvPr id="92" name="Google Shape;92;p13"/>
          <p:cNvSpPr txBox="1">
            <a:spLocks noGrp="1"/>
          </p:cNvSpPr>
          <p:nvPr>
            <p:ph type="title"/>
          </p:nvPr>
        </p:nvSpPr>
        <p:spPr>
          <a:xfrm>
            <a:off x="1574801" y="1447800"/>
            <a:ext cx="7999315" cy="2323374"/>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13"/>
          <p:cNvSpPr txBox="1">
            <a:spLocks noGrp="1"/>
          </p:cNvSpPr>
          <p:nvPr>
            <p:ph type="body" idx="1"/>
          </p:nvPr>
        </p:nvSpPr>
        <p:spPr>
          <a:xfrm>
            <a:off x="1930400" y="3771174"/>
            <a:ext cx="7279649" cy="342174"/>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b="0" i="0" cap="small">
                <a:solidFill>
                  <a:srgbClr val="86D1D8"/>
                </a:solidFill>
                <a:latin typeface="Century Gothic"/>
                <a:ea typeface="Century Gothic"/>
                <a:cs typeface="Century Gothic"/>
                <a:sym typeface="Century Gothic"/>
              </a:defRPr>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94" name="Google Shape;94;p13"/>
          <p:cNvSpPr txBox="1">
            <a:spLocks noGrp="1"/>
          </p:cNvSpPr>
          <p:nvPr>
            <p:ph type="body" idx="2"/>
          </p:nvPr>
        </p:nvSpPr>
        <p:spPr>
          <a:xfrm>
            <a:off x="1154954" y="4350657"/>
            <a:ext cx="8825659" cy="16764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440"/>
              <a:buNone/>
              <a:defRPr sz="18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95" name="Google Shape;95;p13"/>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13"/>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13"/>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
        <p:nvSpPr>
          <p:cNvPr id="98" name="Google Shape;98;p13"/>
          <p:cNvSpPr txBox="1"/>
          <p:nvPr/>
        </p:nvSpPr>
        <p:spPr>
          <a:xfrm>
            <a:off x="898295" y="971253"/>
            <a:ext cx="801912" cy="196977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hu-HU" sz="12200" b="0" i="0">
                <a:solidFill>
                  <a:srgbClr val="86D1D8"/>
                </a:solidFill>
                <a:latin typeface="Arial"/>
                <a:ea typeface="Arial"/>
                <a:cs typeface="Arial"/>
                <a:sym typeface="Arial"/>
              </a:rPr>
              <a:t>“</a:t>
            </a:r>
            <a:endParaRPr/>
          </a:p>
        </p:txBody>
      </p:sp>
      <p:sp>
        <p:nvSpPr>
          <p:cNvPr id="99" name="Google Shape;99;p13"/>
          <p:cNvSpPr txBox="1"/>
          <p:nvPr/>
        </p:nvSpPr>
        <p:spPr>
          <a:xfrm>
            <a:off x="9330490" y="2613787"/>
            <a:ext cx="801912" cy="1969770"/>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hu-HU" sz="12200" b="0" i="0">
                <a:solidFill>
                  <a:srgbClr val="86D1D8"/>
                </a:solidFill>
                <a:latin typeface="Arial"/>
                <a:ea typeface="Arial"/>
                <a:cs typeface="Arial"/>
                <a:sym typeface="Arial"/>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Névkártya">
  <p:cSld name="Névkártya">
    <p:spTree>
      <p:nvGrpSpPr>
        <p:cNvPr id="1" name="Shape 100"/>
        <p:cNvGrpSpPr/>
        <p:nvPr/>
      </p:nvGrpSpPr>
      <p:grpSpPr>
        <a:xfrm>
          <a:off x="0" y="0"/>
          <a:ext cx="0" cy="0"/>
          <a:chOff x="0" y="0"/>
          <a:chExt cx="0" cy="0"/>
        </a:xfrm>
      </p:grpSpPr>
      <p:sp>
        <p:nvSpPr>
          <p:cNvPr id="101" name="Google Shape;101;p14"/>
          <p:cNvSpPr txBox="1">
            <a:spLocks noGrp="1"/>
          </p:cNvSpPr>
          <p:nvPr>
            <p:ph type="title"/>
          </p:nvPr>
        </p:nvSpPr>
        <p:spPr>
          <a:xfrm>
            <a:off x="1154954" y="3124201"/>
            <a:ext cx="8825660" cy="165318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4000"/>
              <a:buFont typeface="Century Gothic"/>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14"/>
          <p:cNvSpPr txBox="1">
            <a:spLocks noGrp="1"/>
          </p:cNvSpPr>
          <p:nvPr>
            <p:ph type="body" idx="1"/>
          </p:nvPr>
        </p:nvSpPr>
        <p:spPr>
          <a:xfrm>
            <a:off x="1154954" y="4777381"/>
            <a:ext cx="8825659" cy="860400"/>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600"/>
              <a:buNone/>
              <a:defRPr sz="2000" cap="none">
                <a:solidFill>
                  <a:srgbClr val="86D1D8"/>
                </a:solidFill>
              </a:defRPr>
            </a:lvl1pPr>
            <a:lvl2pPr marL="914400" lvl="1" indent="-228600" algn="l">
              <a:spcBef>
                <a:spcPts val="1000"/>
              </a:spcBef>
              <a:spcAft>
                <a:spcPts val="0"/>
              </a:spcAft>
              <a:buSzPts val="1440"/>
              <a:buNone/>
              <a:defRPr sz="1800">
                <a:solidFill>
                  <a:schemeClr val="lt1"/>
                </a:solidFill>
              </a:defRPr>
            </a:lvl2pPr>
            <a:lvl3pPr marL="1371600" lvl="2" indent="-228600" algn="l">
              <a:spcBef>
                <a:spcPts val="1000"/>
              </a:spcBef>
              <a:spcAft>
                <a:spcPts val="0"/>
              </a:spcAft>
              <a:buSzPts val="1280"/>
              <a:buNone/>
              <a:defRPr sz="1600">
                <a:solidFill>
                  <a:schemeClr val="lt1"/>
                </a:solidFill>
              </a:defRPr>
            </a:lvl3pPr>
            <a:lvl4pPr marL="1828800" lvl="3" indent="-228600" algn="l">
              <a:spcBef>
                <a:spcPts val="1000"/>
              </a:spcBef>
              <a:spcAft>
                <a:spcPts val="0"/>
              </a:spcAft>
              <a:buSzPts val="1120"/>
              <a:buNone/>
              <a:defRPr sz="1400">
                <a:solidFill>
                  <a:schemeClr val="lt1"/>
                </a:solidFill>
              </a:defRPr>
            </a:lvl4pPr>
            <a:lvl5pPr marL="2286000" lvl="4" indent="-228600" algn="l">
              <a:spcBef>
                <a:spcPts val="1000"/>
              </a:spcBef>
              <a:spcAft>
                <a:spcPts val="0"/>
              </a:spcAft>
              <a:buSzPts val="1120"/>
              <a:buNone/>
              <a:defRPr sz="1400">
                <a:solidFill>
                  <a:schemeClr val="lt1"/>
                </a:solidFill>
              </a:defRPr>
            </a:lvl5pPr>
            <a:lvl6pPr marL="2743200" lvl="5" indent="-228600" algn="l">
              <a:spcBef>
                <a:spcPts val="1000"/>
              </a:spcBef>
              <a:spcAft>
                <a:spcPts val="0"/>
              </a:spcAft>
              <a:buSzPts val="1120"/>
              <a:buNone/>
              <a:defRPr sz="1400">
                <a:solidFill>
                  <a:schemeClr val="lt1"/>
                </a:solidFill>
              </a:defRPr>
            </a:lvl6pPr>
            <a:lvl7pPr marL="3200400" lvl="6" indent="-228600" algn="l">
              <a:spcBef>
                <a:spcPts val="1000"/>
              </a:spcBef>
              <a:spcAft>
                <a:spcPts val="0"/>
              </a:spcAft>
              <a:buSzPts val="1120"/>
              <a:buNone/>
              <a:defRPr sz="1400">
                <a:solidFill>
                  <a:schemeClr val="lt1"/>
                </a:solidFill>
              </a:defRPr>
            </a:lvl7pPr>
            <a:lvl8pPr marL="3657600" lvl="7" indent="-228600" algn="l">
              <a:spcBef>
                <a:spcPts val="1000"/>
              </a:spcBef>
              <a:spcAft>
                <a:spcPts val="0"/>
              </a:spcAft>
              <a:buSzPts val="1120"/>
              <a:buNone/>
              <a:defRPr sz="1400">
                <a:solidFill>
                  <a:schemeClr val="lt1"/>
                </a:solidFill>
              </a:defRPr>
            </a:lvl8pPr>
            <a:lvl9pPr marL="4114800" lvl="8" indent="-228600" algn="l">
              <a:spcBef>
                <a:spcPts val="1000"/>
              </a:spcBef>
              <a:spcAft>
                <a:spcPts val="0"/>
              </a:spcAft>
              <a:buSzPts val="1120"/>
              <a:buNone/>
              <a:defRPr sz="1400">
                <a:solidFill>
                  <a:schemeClr val="lt1"/>
                </a:solidFill>
              </a:defRPr>
            </a:lvl9pPr>
          </a:lstStyle>
          <a:p>
            <a:endParaRPr/>
          </a:p>
        </p:txBody>
      </p:sp>
      <p:sp>
        <p:nvSpPr>
          <p:cNvPr id="103" name="Google Shape;103;p14"/>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14"/>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14"/>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3 hasáb">
  <p:cSld name="3 hasáb">
    <p:spTree>
      <p:nvGrpSpPr>
        <p:cNvPr id="1" name="Shape 106"/>
        <p:cNvGrpSpPr/>
        <p:nvPr/>
      </p:nvGrpSpPr>
      <p:grpSpPr>
        <a:xfrm>
          <a:off x="0" y="0"/>
          <a:ext cx="0" cy="0"/>
          <a:chOff x="0" y="0"/>
          <a:chExt cx="0" cy="0"/>
        </a:xfrm>
      </p:grpSpPr>
      <p:sp>
        <p:nvSpPr>
          <p:cNvPr id="107" name="Google Shape;107;p15"/>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4200"/>
              <a:buFont typeface="Century Gothic"/>
              <a:buNone/>
              <a:defRPr sz="4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15"/>
          <p:cNvSpPr txBox="1">
            <a:spLocks noGrp="1"/>
          </p:cNvSpPr>
          <p:nvPr>
            <p:ph type="body" idx="1"/>
          </p:nvPr>
        </p:nvSpPr>
        <p:spPr>
          <a:xfrm>
            <a:off x="632947" y="1981200"/>
            <a:ext cx="2946866"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09" name="Google Shape;109;p15"/>
          <p:cNvSpPr txBox="1">
            <a:spLocks noGrp="1"/>
          </p:cNvSpPr>
          <p:nvPr>
            <p:ph type="body" idx="2"/>
          </p:nvPr>
        </p:nvSpPr>
        <p:spPr>
          <a:xfrm>
            <a:off x="652463" y="2667000"/>
            <a:ext cx="2927350" cy="3589338"/>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10" name="Google Shape;110;p15"/>
          <p:cNvSpPr txBox="1">
            <a:spLocks noGrp="1"/>
          </p:cNvSpPr>
          <p:nvPr>
            <p:ph type="body" idx="3"/>
          </p:nvPr>
        </p:nvSpPr>
        <p:spPr>
          <a:xfrm>
            <a:off x="3883659" y="1981200"/>
            <a:ext cx="2936241"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11" name="Google Shape;111;p15"/>
          <p:cNvSpPr txBox="1">
            <a:spLocks noGrp="1"/>
          </p:cNvSpPr>
          <p:nvPr>
            <p:ph type="body" idx="4"/>
          </p:nvPr>
        </p:nvSpPr>
        <p:spPr>
          <a:xfrm>
            <a:off x="3873106" y="2667000"/>
            <a:ext cx="2946794" cy="3589338"/>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12" name="Google Shape;112;p15"/>
          <p:cNvSpPr txBox="1">
            <a:spLocks noGrp="1"/>
          </p:cNvSpPr>
          <p:nvPr>
            <p:ph type="body" idx="5"/>
          </p:nvPr>
        </p:nvSpPr>
        <p:spPr>
          <a:xfrm>
            <a:off x="7124700" y="1981200"/>
            <a:ext cx="2932113"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13" name="Google Shape;113;p15"/>
          <p:cNvSpPr txBox="1">
            <a:spLocks noGrp="1"/>
          </p:cNvSpPr>
          <p:nvPr>
            <p:ph type="body" idx="6"/>
          </p:nvPr>
        </p:nvSpPr>
        <p:spPr>
          <a:xfrm>
            <a:off x="7124700" y="2667000"/>
            <a:ext cx="2932113" cy="3589338"/>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cxnSp>
        <p:nvCxnSpPr>
          <p:cNvPr id="114" name="Google Shape;114;p15"/>
          <p:cNvCxnSpPr/>
          <p:nvPr/>
        </p:nvCxnSpPr>
        <p:spPr>
          <a:xfrm>
            <a:off x="3726142" y="2133600"/>
            <a:ext cx="0" cy="3962400"/>
          </a:xfrm>
          <a:prstGeom prst="straightConnector1">
            <a:avLst/>
          </a:prstGeom>
          <a:noFill/>
          <a:ln w="12700" cap="flat" cmpd="sng">
            <a:solidFill>
              <a:srgbClr val="86D1D8">
                <a:alpha val="40000"/>
              </a:srgbClr>
            </a:solidFill>
            <a:prstDash val="solid"/>
            <a:round/>
            <a:headEnd type="none" w="sm" len="sm"/>
            <a:tailEnd type="none" w="sm" len="sm"/>
          </a:ln>
        </p:spPr>
      </p:cxnSp>
      <p:cxnSp>
        <p:nvCxnSpPr>
          <p:cNvPr id="115" name="Google Shape;115;p15"/>
          <p:cNvCxnSpPr/>
          <p:nvPr/>
        </p:nvCxnSpPr>
        <p:spPr>
          <a:xfrm>
            <a:off x="6962227" y="2133600"/>
            <a:ext cx="0" cy="3966882"/>
          </a:xfrm>
          <a:prstGeom prst="straightConnector1">
            <a:avLst/>
          </a:prstGeom>
          <a:noFill/>
          <a:ln w="12700" cap="flat" cmpd="sng">
            <a:solidFill>
              <a:srgbClr val="86D1D8">
                <a:alpha val="40000"/>
              </a:srgbClr>
            </a:solidFill>
            <a:prstDash val="solid"/>
            <a:round/>
            <a:headEnd type="none" w="sm" len="sm"/>
            <a:tailEnd type="none" w="sm" len="sm"/>
          </a:ln>
        </p:spPr>
      </p:cxnSp>
      <p:sp>
        <p:nvSpPr>
          <p:cNvPr id="116" name="Google Shape;116;p15"/>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15"/>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15"/>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3 képhasáb">
  <p:cSld name="3 képhasáb">
    <p:spTree>
      <p:nvGrpSpPr>
        <p:cNvPr id="1" name="Shape 119"/>
        <p:cNvGrpSpPr/>
        <p:nvPr/>
      </p:nvGrpSpPr>
      <p:grpSpPr>
        <a:xfrm>
          <a:off x="0" y="0"/>
          <a:ext cx="0" cy="0"/>
          <a:chOff x="0" y="0"/>
          <a:chExt cx="0" cy="0"/>
        </a:xfrm>
      </p:grpSpPr>
      <p:sp>
        <p:nvSpPr>
          <p:cNvPr id="120" name="Google Shape;120;p16"/>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4200"/>
              <a:buFont typeface="Century Gothic"/>
              <a:buNone/>
              <a:defRPr sz="4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16"/>
          <p:cNvSpPr txBox="1">
            <a:spLocks noGrp="1"/>
          </p:cNvSpPr>
          <p:nvPr>
            <p:ph type="body" idx="1"/>
          </p:nvPr>
        </p:nvSpPr>
        <p:spPr>
          <a:xfrm>
            <a:off x="652463" y="4250949"/>
            <a:ext cx="2940050"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22" name="Google Shape;122;p16"/>
          <p:cNvSpPr>
            <a:spLocks noGrp="1"/>
          </p:cNvSpPr>
          <p:nvPr>
            <p:ph type="pic" idx="2"/>
          </p:nvPr>
        </p:nvSpPr>
        <p:spPr>
          <a:xfrm>
            <a:off x="652463" y="2209800"/>
            <a:ext cx="2940050" cy="1524000"/>
          </a:xfrm>
          <a:prstGeom prst="roundRect">
            <a:avLst>
              <a:gd name="adj" fmla="val 1858"/>
            </a:avLst>
          </a:prstGeom>
          <a:noFill/>
          <a:ln>
            <a:noFill/>
          </a:ln>
          <a:effectLst>
            <a:outerShdw blurRad="50800" dist="50800" dir="5400000" algn="tl" rotWithShape="0">
              <a:srgbClr val="000000">
                <a:alpha val="42745"/>
              </a:srgbClr>
            </a:outerShdw>
          </a:effectLst>
        </p:spPr>
        <p:txBody>
          <a:bodyPr spcFirstLastPara="1" wrap="square" lIns="91425" tIns="45700" rIns="91425" bIns="45700" anchor="t" anchorCtr="0">
            <a:noAutofit/>
          </a:bodyPr>
          <a:lstStyle>
            <a:lvl1pPr marR="0" lvl="0" algn="ctr"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1pPr>
            <a:lvl2pPr marR="0" lvl="1"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2pPr>
            <a:lvl3pPr marR="0" lvl="2"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3pPr>
            <a:lvl4pPr marR="0" lvl="3"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4pPr>
            <a:lvl5pPr marR="0" lvl="4"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5pPr>
            <a:lvl6pPr marR="0" lvl="5"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6pPr>
            <a:lvl7pPr marR="0" lvl="6"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7pPr>
            <a:lvl8pPr marR="0" lvl="7"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8pPr>
            <a:lvl9pPr marR="0" lvl="8"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23" name="Google Shape;123;p16"/>
          <p:cNvSpPr txBox="1">
            <a:spLocks noGrp="1"/>
          </p:cNvSpPr>
          <p:nvPr>
            <p:ph type="body" idx="3"/>
          </p:nvPr>
        </p:nvSpPr>
        <p:spPr>
          <a:xfrm>
            <a:off x="652463" y="4827211"/>
            <a:ext cx="2940050" cy="659189"/>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24" name="Google Shape;124;p16"/>
          <p:cNvSpPr txBox="1">
            <a:spLocks noGrp="1"/>
          </p:cNvSpPr>
          <p:nvPr>
            <p:ph type="body" idx="4"/>
          </p:nvPr>
        </p:nvSpPr>
        <p:spPr>
          <a:xfrm>
            <a:off x="3889375" y="4250949"/>
            <a:ext cx="2930525"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25" name="Google Shape;125;p16"/>
          <p:cNvSpPr>
            <a:spLocks noGrp="1"/>
          </p:cNvSpPr>
          <p:nvPr>
            <p:ph type="pic" idx="5"/>
          </p:nvPr>
        </p:nvSpPr>
        <p:spPr>
          <a:xfrm>
            <a:off x="3889374" y="2209800"/>
            <a:ext cx="2930525" cy="1524000"/>
          </a:xfrm>
          <a:prstGeom prst="roundRect">
            <a:avLst>
              <a:gd name="adj" fmla="val 1858"/>
            </a:avLst>
          </a:prstGeom>
          <a:noFill/>
          <a:ln>
            <a:noFill/>
          </a:ln>
          <a:effectLst>
            <a:outerShdw blurRad="50800" dist="50800" dir="5400000" algn="tl" rotWithShape="0">
              <a:srgbClr val="000000">
                <a:alpha val="42745"/>
              </a:srgbClr>
            </a:outerShdw>
          </a:effectLst>
        </p:spPr>
        <p:txBody>
          <a:bodyPr spcFirstLastPara="1" wrap="square" lIns="91425" tIns="45700" rIns="91425" bIns="45700" anchor="t" anchorCtr="0">
            <a:noAutofit/>
          </a:bodyPr>
          <a:lstStyle>
            <a:lvl1pPr marR="0" lvl="0" algn="ctr"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1pPr>
            <a:lvl2pPr marR="0" lvl="1"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2pPr>
            <a:lvl3pPr marR="0" lvl="2"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3pPr>
            <a:lvl4pPr marR="0" lvl="3"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4pPr>
            <a:lvl5pPr marR="0" lvl="4"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5pPr>
            <a:lvl6pPr marR="0" lvl="5"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6pPr>
            <a:lvl7pPr marR="0" lvl="6"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7pPr>
            <a:lvl8pPr marR="0" lvl="7"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8pPr>
            <a:lvl9pPr marR="0" lvl="8"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26" name="Google Shape;126;p16"/>
          <p:cNvSpPr txBox="1">
            <a:spLocks noGrp="1"/>
          </p:cNvSpPr>
          <p:nvPr>
            <p:ph type="body" idx="6"/>
          </p:nvPr>
        </p:nvSpPr>
        <p:spPr>
          <a:xfrm>
            <a:off x="3888022" y="4827210"/>
            <a:ext cx="2934406" cy="659189"/>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127" name="Google Shape;127;p16"/>
          <p:cNvSpPr txBox="1">
            <a:spLocks noGrp="1"/>
          </p:cNvSpPr>
          <p:nvPr>
            <p:ph type="body" idx="7"/>
          </p:nvPr>
        </p:nvSpPr>
        <p:spPr>
          <a:xfrm>
            <a:off x="7124700" y="4250949"/>
            <a:ext cx="2932113"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solidFill>
                  <a:srgbClr val="86D1D8"/>
                </a:solidFill>
              </a:defRPr>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128" name="Google Shape;128;p16"/>
          <p:cNvSpPr>
            <a:spLocks noGrp="1"/>
          </p:cNvSpPr>
          <p:nvPr>
            <p:ph type="pic" idx="8"/>
          </p:nvPr>
        </p:nvSpPr>
        <p:spPr>
          <a:xfrm>
            <a:off x="7124699" y="2209800"/>
            <a:ext cx="2932113" cy="1524000"/>
          </a:xfrm>
          <a:prstGeom prst="roundRect">
            <a:avLst>
              <a:gd name="adj" fmla="val 1858"/>
            </a:avLst>
          </a:prstGeom>
          <a:noFill/>
          <a:ln>
            <a:noFill/>
          </a:ln>
          <a:effectLst>
            <a:outerShdw blurRad="50800" dist="50800" dir="5400000" algn="tl" rotWithShape="0">
              <a:srgbClr val="000000">
                <a:alpha val="42745"/>
              </a:srgbClr>
            </a:outerShdw>
          </a:effectLst>
        </p:spPr>
        <p:txBody>
          <a:bodyPr spcFirstLastPara="1" wrap="square" lIns="91425" tIns="45700" rIns="91425" bIns="45700" anchor="t" anchorCtr="0">
            <a:noAutofit/>
          </a:bodyPr>
          <a:lstStyle>
            <a:lvl1pPr marR="0" lvl="0" algn="ctr"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1pPr>
            <a:lvl2pPr marR="0" lvl="1"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2pPr>
            <a:lvl3pPr marR="0" lvl="2"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3pPr>
            <a:lvl4pPr marR="0" lvl="3"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4pPr>
            <a:lvl5pPr marR="0" lvl="4"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5pPr>
            <a:lvl6pPr marR="0" lvl="5"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6pPr>
            <a:lvl7pPr marR="0" lvl="6"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7pPr>
            <a:lvl8pPr marR="0" lvl="7"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8pPr>
            <a:lvl9pPr marR="0" lvl="8"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129" name="Google Shape;129;p16"/>
          <p:cNvSpPr txBox="1">
            <a:spLocks noGrp="1"/>
          </p:cNvSpPr>
          <p:nvPr>
            <p:ph type="body" idx="9"/>
          </p:nvPr>
        </p:nvSpPr>
        <p:spPr>
          <a:xfrm>
            <a:off x="7124575" y="4827208"/>
            <a:ext cx="2935997" cy="659189"/>
          </a:xfrm>
          <a:prstGeom prst="rect">
            <a:avLst/>
          </a:prstGeom>
          <a:noFill/>
          <a:ln>
            <a:noFill/>
          </a:ln>
        </p:spPr>
        <p:txBody>
          <a:bodyPr spcFirstLastPara="1" wrap="square" lIns="91425" tIns="45700" rIns="91425" bIns="45700" anchor="t" anchorCtr="0">
            <a:no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cxnSp>
        <p:nvCxnSpPr>
          <p:cNvPr id="130" name="Google Shape;130;p16"/>
          <p:cNvCxnSpPr/>
          <p:nvPr/>
        </p:nvCxnSpPr>
        <p:spPr>
          <a:xfrm>
            <a:off x="3726142" y="2133600"/>
            <a:ext cx="0" cy="3962400"/>
          </a:xfrm>
          <a:prstGeom prst="straightConnector1">
            <a:avLst/>
          </a:prstGeom>
          <a:noFill/>
          <a:ln w="12700" cap="flat" cmpd="sng">
            <a:solidFill>
              <a:srgbClr val="86D1D8">
                <a:alpha val="40000"/>
              </a:srgbClr>
            </a:solidFill>
            <a:prstDash val="solid"/>
            <a:round/>
            <a:headEnd type="none" w="sm" len="sm"/>
            <a:tailEnd type="none" w="sm" len="sm"/>
          </a:ln>
        </p:spPr>
      </p:cxnSp>
      <p:cxnSp>
        <p:nvCxnSpPr>
          <p:cNvPr id="131" name="Google Shape;131;p16"/>
          <p:cNvCxnSpPr/>
          <p:nvPr/>
        </p:nvCxnSpPr>
        <p:spPr>
          <a:xfrm>
            <a:off x="6962227" y="2133600"/>
            <a:ext cx="0" cy="3966882"/>
          </a:xfrm>
          <a:prstGeom prst="straightConnector1">
            <a:avLst/>
          </a:prstGeom>
          <a:noFill/>
          <a:ln w="12700" cap="flat" cmpd="sng">
            <a:solidFill>
              <a:srgbClr val="86D1D8">
                <a:alpha val="40000"/>
              </a:srgbClr>
            </a:solidFill>
            <a:prstDash val="solid"/>
            <a:round/>
            <a:headEnd type="none" w="sm" len="sm"/>
            <a:tailEnd type="none" w="sm" len="sm"/>
          </a:ln>
        </p:spPr>
      </p:cxnSp>
      <p:sp>
        <p:nvSpPr>
          <p:cNvPr id="132" name="Google Shape;132;p16"/>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16"/>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p16"/>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ím és függőleges szöveg" type="vertTx">
  <p:cSld name="VERTICAL_TEXT">
    <p:spTree>
      <p:nvGrpSpPr>
        <p:cNvPr id="1" name="Shape 135"/>
        <p:cNvGrpSpPr/>
        <p:nvPr/>
      </p:nvGrpSpPr>
      <p:grpSpPr>
        <a:xfrm>
          <a:off x="0" y="0"/>
          <a:ext cx="0" cy="0"/>
          <a:chOff x="0" y="0"/>
          <a:chExt cx="0" cy="0"/>
        </a:xfrm>
      </p:grpSpPr>
      <p:sp>
        <p:nvSpPr>
          <p:cNvPr id="136" name="Google Shape;136;p17"/>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17"/>
          <p:cNvSpPr txBox="1">
            <a:spLocks noGrp="1"/>
          </p:cNvSpPr>
          <p:nvPr>
            <p:ph type="body" idx="1"/>
          </p:nvPr>
        </p:nvSpPr>
        <p:spPr>
          <a:xfrm rot="5400000">
            <a:off x="3478842" y="-322612"/>
            <a:ext cx="4195481" cy="8946541"/>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38" name="Google Shape;138;p17"/>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17"/>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17"/>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Függőleges cím és szöveg" type="vertTitleAndTx">
  <p:cSld name="VERTICAL_TITLE_AND_VERTICAL_TEXT">
    <p:spTree>
      <p:nvGrpSpPr>
        <p:cNvPr id="1" name="Shape 141"/>
        <p:cNvGrpSpPr/>
        <p:nvPr/>
      </p:nvGrpSpPr>
      <p:grpSpPr>
        <a:xfrm>
          <a:off x="0" y="0"/>
          <a:ext cx="0" cy="0"/>
          <a:chOff x="0" y="0"/>
          <a:chExt cx="0" cy="0"/>
        </a:xfrm>
      </p:grpSpPr>
      <p:sp>
        <p:nvSpPr>
          <p:cNvPr id="142" name="Google Shape;142;p18"/>
          <p:cNvSpPr txBox="1">
            <a:spLocks noGrp="1"/>
          </p:cNvSpPr>
          <p:nvPr>
            <p:ph type="title"/>
          </p:nvPr>
        </p:nvSpPr>
        <p:spPr>
          <a:xfrm rot="5400000">
            <a:off x="6267450" y="2466975"/>
            <a:ext cx="5826125" cy="17526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lt2"/>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3" name="Google Shape;143;p18"/>
          <p:cNvSpPr txBox="1">
            <a:spLocks noGrp="1"/>
          </p:cNvSpPr>
          <p:nvPr>
            <p:ph type="body" idx="1"/>
          </p:nvPr>
        </p:nvSpPr>
        <p:spPr>
          <a:xfrm rot="5400000">
            <a:off x="1679575" y="-139699"/>
            <a:ext cx="5368924" cy="7423149"/>
          </a:xfrm>
          <a:prstGeom prst="rect">
            <a:avLst/>
          </a:prstGeom>
          <a:noFill/>
          <a:ln>
            <a:noFill/>
          </a:ln>
        </p:spPr>
        <p:txBody>
          <a:bodyPr spcFirstLastPara="1" wrap="square" lIns="91425" tIns="45700" rIns="91425" bIns="45700" anchor="t" anchorCtr="0">
            <a:no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44" name="Google Shape;144;p18"/>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18"/>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18"/>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
          <p:cNvPicPr preferRelativeResize="0"/>
          <p:nvPr/>
        </p:nvPicPr>
        <p:blipFill rotWithShape="1">
          <a:blip r:embed="rId19" cstate="print">
            <a:alphaModFix/>
          </a:blip>
          <a:srcRect l="3613"/>
          <a:stretch/>
        </p:blipFill>
        <p:spPr>
          <a:xfrm>
            <a:off x="0" y="2669685"/>
            <a:ext cx="4037012" cy="4188315"/>
          </a:xfrm>
          <a:prstGeom prst="rect">
            <a:avLst/>
          </a:prstGeom>
          <a:noFill/>
          <a:ln>
            <a:noFill/>
          </a:ln>
        </p:spPr>
      </p:pic>
      <p:pic>
        <p:nvPicPr>
          <p:cNvPr id="11" name="Google Shape;11;p1"/>
          <p:cNvPicPr preferRelativeResize="0"/>
          <p:nvPr/>
        </p:nvPicPr>
        <p:blipFill rotWithShape="1">
          <a:blip r:embed="rId20" cstate="print">
            <a:alphaModFix/>
          </a:blip>
          <a:srcRect l="35640"/>
          <a:stretch/>
        </p:blipFill>
        <p:spPr>
          <a:xfrm>
            <a:off x="0" y="2892347"/>
            <a:ext cx="1522412" cy="2365453"/>
          </a:xfrm>
          <a:prstGeom prst="rect">
            <a:avLst/>
          </a:prstGeom>
          <a:noFill/>
          <a:ln>
            <a:noFill/>
          </a:ln>
        </p:spPr>
      </p:pic>
      <p:sp>
        <p:nvSpPr>
          <p:cNvPr id="12" name="Google Shape;12;p1"/>
          <p:cNvSpPr/>
          <p:nvPr/>
        </p:nvSpPr>
        <p:spPr>
          <a:xfrm>
            <a:off x="8609012" y="1676400"/>
            <a:ext cx="2819400" cy="2819400"/>
          </a:xfrm>
          <a:prstGeom prst="ellipse">
            <a:avLst/>
          </a:prstGeom>
          <a:gradFill>
            <a:gsLst>
              <a:gs pos="0">
                <a:srgbClr val="4CB9C3">
                  <a:alpha val="6666"/>
                </a:srgbClr>
              </a:gs>
              <a:gs pos="36000">
                <a:srgbClr val="4CB9C3">
                  <a:alpha val="5882"/>
                </a:srgbClr>
              </a:gs>
              <a:gs pos="69000">
                <a:srgbClr val="4CB9C3">
                  <a:alpha val="0"/>
                </a:srgbClr>
              </a:gs>
              <a:gs pos="100000">
                <a:srgbClr val="4CB9C3">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1"/>
          <p:cNvPicPr preferRelativeResize="0"/>
          <p:nvPr/>
        </p:nvPicPr>
        <p:blipFill rotWithShape="1">
          <a:blip r:embed="rId21" cstate="print">
            <a:alphaModFix/>
          </a:blip>
          <a:srcRect t="28812"/>
          <a:stretch/>
        </p:blipFill>
        <p:spPr>
          <a:xfrm>
            <a:off x="7999412" y="0"/>
            <a:ext cx="1603387" cy="1141407"/>
          </a:xfrm>
          <a:prstGeom prst="rect">
            <a:avLst/>
          </a:prstGeom>
          <a:noFill/>
          <a:ln>
            <a:noFill/>
          </a:ln>
        </p:spPr>
      </p:pic>
      <p:pic>
        <p:nvPicPr>
          <p:cNvPr id="14" name="Google Shape;14;p1"/>
          <p:cNvPicPr preferRelativeResize="0"/>
          <p:nvPr/>
        </p:nvPicPr>
        <p:blipFill rotWithShape="1">
          <a:blip r:embed="rId22" cstate="print">
            <a:alphaModFix/>
          </a:blip>
          <a:srcRect b="23320"/>
          <a:stretch/>
        </p:blipFill>
        <p:spPr>
          <a:xfrm>
            <a:off x="8605878" y="6096000"/>
            <a:ext cx="993734" cy="762000"/>
          </a:xfrm>
          <a:prstGeom prst="rect">
            <a:avLst/>
          </a:prstGeom>
          <a:noFill/>
          <a:ln>
            <a:noFill/>
          </a:ln>
        </p:spPr>
      </p:pic>
      <p:sp>
        <p:nvSpPr>
          <p:cNvPr id="15" name="Google Shape;15;p1"/>
          <p:cNvSpPr/>
          <p:nvPr/>
        </p:nvSpPr>
        <p:spPr>
          <a:xfrm>
            <a:off x="10437812" y="0"/>
            <a:ext cx="68580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
          <p:cNvSpPr txBox="1">
            <a:spLocks noGrp="1"/>
          </p:cNvSpPr>
          <p:nvPr>
            <p:ph type="title"/>
          </p:nvPr>
        </p:nvSpPr>
        <p:spPr>
          <a:xfrm>
            <a:off x="646111" y="452718"/>
            <a:ext cx="9404723" cy="140053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lt2"/>
              </a:buClr>
              <a:buSzPts val="4200"/>
              <a:buFont typeface="Century Gothic"/>
              <a:buNone/>
              <a:defRPr sz="4200" b="0" i="0" u="none" strike="noStrike" cap="none">
                <a:solidFill>
                  <a:schemeClr val="lt2"/>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2"/>
                </a:solidFill>
              </a:defRPr>
            </a:lvl2pPr>
            <a:lvl3pPr marR="0" lvl="2" algn="l" rtl="0">
              <a:spcBef>
                <a:spcPts val="0"/>
              </a:spcBef>
              <a:spcAft>
                <a:spcPts val="0"/>
              </a:spcAft>
              <a:buSzPts val="1400"/>
              <a:buNone/>
              <a:defRPr sz="1800" b="0" i="0" u="none" strike="noStrike" cap="none">
                <a:solidFill>
                  <a:schemeClr val="lt2"/>
                </a:solidFill>
              </a:defRPr>
            </a:lvl3pPr>
            <a:lvl4pPr marR="0" lvl="3" algn="l" rtl="0">
              <a:spcBef>
                <a:spcPts val="0"/>
              </a:spcBef>
              <a:spcAft>
                <a:spcPts val="0"/>
              </a:spcAft>
              <a:buSzPts val="1400"/>
              <a:buNone/>
              <a:defRPr sz="1800" b="0" i="0" u="none" strike="noStrike" cap="none">
                <a:solidFill>
                  <a:schemeClr val="lt2"/>
                </a:solidFill>
              </a:defRPr>
            </a:lvl4pPr>
            <a:lvl5pPr marR="0" lvl="4" algn="l" rtl="0">
              <a:spcBef>
                <a:spcPts val="0"/>
              </a:spcBef>
              <a:spcAft>
                <a:spcPts val="0"/>
              </a:spcAft>
              <a:buSzPts val="1400"/>
              <a:buNone/>
              <a:defRPr sz="1800" b="0" i="0" u="none" strike="noStrike" cap="none">
                <a:solidFill>
                  <a:schemeClr val="lt2"/>
                </a:solidFill>
              </a:defRPr>
            </a:lvl5pPr>
            <a:lvl6pPr marR="0" lvl="5" algn="l" rtl="0">
              <a:spcBef>
                <a:spcPts val="0"/>
              </a:spcBef>
              <a:spcAft>
                <a:spcPts val="0"/>
              </a:spcAft>
              <a:buSzPts val="1400"/>
              <a:buNone/>
              <a:defRPr sz="1800" b="0" i="0" u="none" strike="noStrike" cap="none">
                <a:solidFill>
                  <a:schemeClr val="lt2"/>
                </a:solidFill>
              </a:defRPr>
            </a:lvl6pPr>
            <a:lvl7pPr marR="0" lvl="6" algn="l" rtl="0">
              <a:spcBef>
                <a:spcPts val="0"/>
              </a:spcBef>
              <a:spcAft>
                <a:spcPts val="0"/>
              </a:spcAft>
              <a:buSzPts val="1400"/>
              <a:buNone/>
              <a:defRPr sz="1800" b="0" i="0" u="none" strike="noStrike" cap="none">
                <a:solidFill>
                  <a:schemeClr val="lt2"/>
                </a:solidFill>
              </a:defRPr>
            </a:lvl7pPr>
            <a:lvl8pPr marR="0" lvl="7" algn="l" rtl="0">
              <a:spcBef>
                <a:spcPts val="0"/>
              </a:spcBef>
              <a:spcAft>
                <a:spcPts val="0"/>
              </a:spcAft>
              <a:buSzPts val="1400"/>
              <a:buNone/>
              <a:defRPr sz="1800" b="0" i="0" u="none" strike="noStrike" cap="none">
                <a:solidFill>
                  <a:schemeClr val="lt2"/>
                </a:solidFill>
              </a:defRPr>
            </a:lvl8pPr>
            <a:lvl9pPr marR="0" lvl="8" algn="l" rtl="0">
              <a:spcBef>
                <a:spcPts val="0"/>
              </a:spcBef>
              <a:spcAft>
                <a:spcPts val="0"/>
              </a:spcAft>
              <a:buSzPts val="1400"/>
              <a:buNone/>
              <a:defRPr sz="1800" b="0" i="0" u="none" strike="noStrike" cap="none">
                <a:solidFill>
                  <a:schemeClr val="lt2"/>
                </a:solidFill>
              </a:defRPr>
            </a:lvl9pPr>
          </a:lstStyle>
          <a:p>
            <a:endParaRPr/>
          </a:p>
        </p:txBody>
      </p:sp>
      <p:sp>
        <p:nvSpPr>
          <p:cNvPr id="17" name="Google Shape;17;p1"/>
          <p:cNvSpPr txBox="1">
            <a:spLocks noGrp="1"/>
          </p:cNvSpPr>
          <p:nvPr>
            <p:ph type="body" idx="1"/>
          </p:nvPr>
        </p:nvSpPr>
        <p:spPr>
          <a:xfrm>
            <a:off x="1103312" y="2052918"/>
            <a:ext cx="8946541" cy="4195481"/>
          </a:xfrm>
          <a:prstGeom prst="rect">
            <a:avLst/>
          </a:prstGeom>
          <a:noFill/>
          <a:ln>
            <a:noFill/>
          </a:ln>
        </p:spPr>
        <p:txBody>
          <a:bodyPr spcFirstLastPara="1" wrap="square" lIns="91425" tIns="45700" rIns="91425" bIns="45700" anchor="t" anchorCtr="0">
            <a:noAutofit/>
          </a:bodyPr>
          <a:lstStyle>
            <a:lvl1pPr marL="457200" marR="0" lvl="0" indent="-330200" algn="l" rtl="0">
              <a:spcBef>
                <a:spcPts val="1000"/>
              </a:spcBef>
              <a:spcAft>
                <a:spcPts val="0"/>
              </a:spcAft>
              <a:buClr>
                <a:srgbClr val="86D1D8"/>
              </a:buClr>
              <a:buSzPts val="1600"/>
              <a:buFont typeface="Noto Sans Symbols"/>
              <a:buChar char="►"/>
              <a:defRPr sz="2000" b="0" i="0" u="none" strike="noStrike" cap="none">
                <a:solidFill>
                  <a:schemeClr val="lt1"/>
                </a:solidFill>
                <a:latin typeface="Century Gothic"/>
                <a:ea typeface="Century Gothic"/>
                <a:cs typeface="Century Gothic"/>
                <a:sym typeface="Century Gothic"/>
              </a:defRPr>
            </a:lvl1pPr>
            <a:lvl2pPr marL="914400" marR="0" lvl="1" indent="-320040" algn="l" rtl="0">
              <a:spcBef>
                <a:spcPts val="1000"/>
              </a:spcBef>
              <a:spcAft>
                <a:spcPts val="0"/>
              </a:spcAft>
              <a:buClr>
                <a:srgbClr val="86D1D8"/>
              </a:buClr>
              <a:buSzPts val="1440"/>
              <a:buFont typeface="Noto Sans Symbols"/>
              <a:buChar char="►"/>
              <a:defRPr sz="1800" b="0" i="0" u="none" strike="noStrike" cap="none">
                <a:solidFill>
                  <a:schemeClr val="lt1"/>
                </a:solidFill>
                <a:latin typeface="Century Gothic"/>
                <a:ea typeface="Century Gothic"/>
                <a:cs typeface="Century Gothic"/>
                <a:sym typeface="Century Gothic"/>
              </a:defRPr>
            </a:lvl2pPr>
            <a:lvl3pPr marL="1371600" marR="0" lvl="2" indent="-309880" algn="l" rtl="0">
              <a:spcBef>
                <a:spcPts val="1000"/>
              </a:spcBef>
              <a:spcAft>
                <a:spcPts val="0"/>
              </a:spcAft>
              <a:buClr>
                <a:srgbClr val="86D1D8"/>
              </a:buClr>
              <a:buSzPts val="1280"/>
              <a:buFont typeface="Noto Sans Symbols"/>
              <a:buChar char="►"/>
              <a:defRPr sz="1600" b="0" i="0" u="none" strike="noStrike" cap="none">
                <a:solidFill>
                  <a:schemeClr val="lt1"/>
                </a:solidFill>
                <a:latin typeface="Century Gothic"/>
                <a:ea typeface="Century Gothic"/>
                <a:cs typeface="Century Gothic"/>
                <a:sym typeface="Century Gothic"/>
              </a:defRPr>
            </a:lvl3pPr>
            <a:lvl4pPr marL="1828800" marR="0" lvl="3" indent="-299719" algn="l" rtl="0">
              <a:spcBef>
                <a:spcPts val="1000"/>
              </a:spcBef>
              <a:spcAft>
                <a:spcPts val="0"/>
              </a:spcAft>
              <a:buClr>
                <a:srgbClr val="86D1D8"/>
              </a:buClr>
              <a:buSzPts val="1120"/>
              <a:buFont typeface="Noto Sans Symbols"/>
              <a:buChar char="►"/>
              <a:defRPr sz="1400" b="0" i="0" u="none" strike="noStrike" cap="none">
                <a:solidFill>
                  <a:schemeClr val="lt1"/>
                </a:solidFill>
                <a:latin typeface="Century Gothic"/>
                <a:ea typeface="Century Gothic"/>
                <a:cs typeface="Century Gothic"/>
                <a:sym typeface="Century Gothic"/>
              </a:defRPr>
            </a:lvl4pPr>
            <a:lvl5pPr marL="2286000" marR="0" lvl="4" indent="-299720" algn="l" rtl="0">
              <a:spcBef>
                <a:spcPts val="1000"/>
              </a:spcBef>
              <a:spcAft>
                <a:spcPts val="0"/>
              </a:spcAft>
              <a:buClr>
                <a:srgbClr val="86D1D8"/>
              </a:buClr>
              <a:buSzPts val="1120"/>
              <a:buFont typeface="Noto Sans Symbols"/>
              <a:buChar char="►"/>
              <a:defRPr sz="1400" b="0" i="0" u="none" strike="noStrike" cap="none">
                <a:solidFill>
                  <a:schemeClr val="lt1"/>
                </a:solidFill>
                <a:latin typeface="Century Gothic"/>
                <a:ea typeface="Century Gothic"/>
                <a:cs typeface="Century Gothic"/>
                <a:sym typeface="Century Gothic"/>
              </a:defRPr>
            </a:lvl5pPr>
            <a:lvl6pPr marL="2743200" marR="0" lvl="5" indent="-299720" algn="l" rtl="0">
              <a:spcBef>
                <a:spcPts val="1000"/>
              </a:spcBef>
              <a:spcAft>
                <a:spcPts val="0"/>
              </a:spcAft>
              <a:buClr>
                <a:srgbClr val="86D1D8"/>
              </a:buClr>
              <a:buSzPts val="1120"/>
              <a:buFont typeface="Noto Sans Symbols"/>
              <a:buChar char="►"/>
              <a:defRPr sz="1400" b="0" i="0" u="none" strike="noStrike" cap="none">
                <a:solidFill>
                  <a:schemeClr val="lt1"/>
                </a:solidFill>
                <a:latin typeface="Century Gothic"/>
                <a:ea typeface="Century Gothic"/>
                <a:cs typeface="Century Gothic"/>
                <a:sym typeface="Century Gothic"/>
              </a:defRPr>
            </a:lvl6pPr>
            <a:lvl7pPr marL="3200400" marR="0" lvl="6" indent="-299720" algn="l" rtl="0">
              <a:spcBef>
                <a:spcPts val="1000"/>
              </a:spcBef>
              <a:spcAft>
                <a:spcPts val="0"/>
              </a:spcAft>
              <a:buClr>
                <a:srgbClr val="86D1D8"/>
              </a:buClr>
              <a:buSzPts val="1120"/>
              <a:buFont typeface="Noto Sans Symbols"/>
              <a:buChar char="►"/>
              <a:defRPr sz="1400" b="0" i="0" u="none" strike="noStrike" cap="none">
                <a:solidFill>
                  <a:schemeClr val="lt1"/>
                </a:solidFill>
                <a:latin typeface="Century Gothic"/>
                <a:ea typeface="Century Gothic"/>
                <a:cs typeface="Century Gothic"/>
                <a:sym typeface="Century Gothic"/>
              </a:defRPr>
            </a:lvl7pPr>
            <a:lvl8pPr marL="3657600" marR="0" lvl="7" indent="-299720" algn="l" rtl="0">
              <a:spcBef>
                <a:spcPts val="1000"/>
              </a:spcBef>
              <a:spcAft>
                <a:spcPts val="0"/>
              </a:spcAft>
              <a:buClr>
                <a:srgbClr val="86D1D8"/>
              </a:buClr>
              <a:buSzPts val="1120"/>
              <a:buFont typeface="Noto Sans Symbols"/>
              <a:buChar char="►"/>
              <a:defRPr sz="1400" b="0" i="0" u="none" strike="noStrike" cap="none">
                <a:solidFill>
                  <a:schemeClr val="lt1"/>
                </a:solidFill>
                <a:latin typeface="Century Gothic"/>
                <a:ea typeface="Century Gothic"/>
                <a:cs typeface="Century Gothic"/>
                <a:sym typeface="Century Gothic"/>
              </a:defRPr>
            </a:lvl8pPr>
            <a:lvl9pPr marL="4114800" marR="0" lvl="8" indent="-299720" algn="l" rtl="0">
              <a:spcBef>
                <a:spcPts val="1000"/>
              </a:spcBef>
              <a:spcAft>
                <a:spcPts val="0"/>
              </a:spcAft>
              <a:buClr>
                <a:srgbClr val="86D1D8"/>
              </a:buClr>
              <a:buSzPts val="1120"/>
              <a:buFont typeface="Noto Sans Symbols"/>
              <a:buChar char="►"/>
              <a:defRPr sz="1400" b="0" i="0" u="none" strike="noStrike" cap="none">
                <a:solidFill>
                  <a:schemeClr val="lt1"/>
                </a:solidFill>
                <a:latin typeface="Century Gothic"/>
                <a:ea typeface="Century Gothic"/>
                <a:cs typeface="Century Gothic"/>
                <a:sym typeface="Century Gothic"/>
              </a:defRPr>
            </a:lvl9pPr>
          </a:lstStyle>
          <a:p>
            <a:endParaRPr/>
          </a:p>
        </p:txBody>
      </p:sp>
      <p:sp>
        <p:nvSpPr>
          <p:cNvPr id="18" name="Google Shape;18;p1"/>
          <p:cNvSpPr txBox="1">
            <a:spLocks noGrp="1"/>
          </p:cNvSpPr>
          <p:nvPr>
            <p:ph type="dt" idx="10"/>
          </p:nvPr>
        </p:nvSpPr>
        <p:spPr>
          <a:xfrm rot="5400000">
            <a:off x="10155639" y="1790701"/>
            <a:ext cx="990599" cy="304799"/>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10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19" name="Google Shape;19;p1"/>
          <p:cNvSpPr txBox="1">
            <a:spLocks noGrp="1"/>
          </p:cNvSpPr>
          <p:nvPr>
            <p:ph type="ftr" idx="11"/>
          </p:nvPr>
        </p:nvSpPr>
        <p:spPr>
          <a:xfrm rot="5400000">
            <a:off x="8951573" y="3225297"/>
            <a:ext cx="3859795" cy="304801"/>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10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0" name="Google Shape;20;p1"/>
          <p:cNvSpPr txBox="1">
            <a:spLocks noGrp="1"/>
          </p:cNvSpPr>
          <p:nvPr>
            <p:ph type="sldNum" idx="12"/>
          </p:nvPr>
        </p:nvSpPr>
        <p:spPr>
          <a:xfrm>
            <a:off x="10352540" y="295729"/>
            <a:ext cx="838199" cy="767687"/>
          </a:xfrm>
          <a:prstGeom prst="rect">
            <a:avLst/>
          </a:prstGeom>
          <a:noFill/>
          <a:ln>
            <a:noFill/>
          </a:ln>
        </p:spPr>
        <p:txBody>
          <a:bodyPr spcFirstLastPara="1" wrap="square" lIns="91425" tIns="45700" rIns="91425" bIns="45700" anchor="b" anchorCtr="0">
            <a:noAutofit/>
          </a:bodyPr>
          <a:lstStyle>
            <a:lvl1pPr marL="0" marR="0" lvl="0" indent="0" algn="ctr" rtl="0">
              <a:spcBef>
                <a:spcPts val="0"/>
              </a:spcBef>
              <a:buNone/>
              <a:defRPr sz="2800" b="0" i="0" u="none" strike="noStrike" cap="none">
                <a:solidFill>
                  <a:schemeClr val="lt1"/>
                </a:solidFill>
                <a:latin typeface="Century Gothic"/>
                <a:ea typeface="Century Gothic"/>
                <a:cs typeface="Century Gothic"/>
                <a:sym typeface="Century Gothic"/>
              </a:defRPr>
            </a:lvl1pPr>
            <a:lvl2pPr marL="0" marR="0" lvl="1" indent="0" algn="ctr" rtl="0">
              <a:spcBef>
                <a:spcPts val="0"/>
              </a:spcBef>
              <a:buNone/>
              <a:defRPr sz="2800" b="0" i="0" u="none" strike="noStrike" cap="none">
                <a:solidFill>
                  <a:schemeClr val="lt1"/>
                </a:solidFill>
                <a:latin typeface="Century Gothic"/>
                <a:ea typeface="Century Gothic"/>
                <a:cs typeface="Century Gothic"/>
                <a:sym typeface="Century Gothic"/>
              </a:defRPr>
            </a:lvl2pPr>
            <a:lvl3pPr marL="0" marR="0" lvl="2" indent="0" algn="ctr" rtl="0">
              <a:spcBef>
                <a:spcPts val="0"/>
              </a:spcBef>
              <a:buNone/>
              <a:defRPr sz="2800" b="0" i="0" u="none" strike="noStrike" cap="none">
                <a:solidFill>
                  <a:schemeClr val="lt1"/>
                </a:solidFill>
                <a:latin typeface="Century Gothic"/>
                <a:ea typeface="Century Gothic"/>
                <a:cs typeface="Century Gothic"/>
                <a:sym typeface="Century Gothic"/>
              </a:defRPr>
            </a:lvl3pPr>
            <a:lvl4pPr marL="0" marR="0" lvl="3" indent="0" algn="ctr" rtl="0">
              <a:spcBef>
                <a:spcPts val="0"/>
              </a:spcBef>
              <a:buNone/>
              <a:defRPr sz="2800" b="0" i="0" u="none" strike="noStrike" cap="none">
                <a:solidFill>
                  <a:schemeClr val="lt1"/>
                </a:solidFill>
                <a:latin typeface="Century Gothic"/>
                <a:ea typeface="Century Gothic"/>
                <a:cs typeface="Century Gothic"/>
                <a:sym typeface="Century Gothic"/>
              </a:defRPr>
            </a:lvl4pPr>
            <a:lvl5pPr marL="0" marR="0" lvl="4" indent="0" algn="ctr" rtl="0">
              <a:spcBef>
                <a:spcPts val="0"/>
              </a:spcBef>
              <a:buNone/>
              <a:defRPr sz="2800" b="0" i="0" u="none" strike="noStrike" cap="none">
                <a:solidFill>
                  <a:schemeClr val="lt1"/>
                </a:solidFill>
                <a:latin typeface="Century Gothic"/>
                <a:ea typeface="Century Gothic"/>
                <a:cs typeface="Century Gothic"/>
                <a:sym typeface="Century Gothic"/>
              </a:defRPr>
            </a:lvl5pPr>
            <a:lvl6pPr marL="0" marR="0" lvl="5" indent="0" algn="ctr" rtl="0">
              <a:spcBef>
                <a:spcPts val="0"/>
              </a:spcBef>
              <a:buNone/>
              <a:defRPr sz="2800" b="0" i="0" u="none" strike="noStrike" cap="none">
                <a:solidFill>
                  <a:schemeClr val="lt1"/>
                </a:solidFill>
                <a:latin typeface="Century Gothic"/>
                <a:ea typeface="Century Gothic"/>
                <a:cs typeface="Century Gothic"/>
                <a:sym typeface="Century Gothic"/>
              </a:defRPr>
            </a:lvl6pPr>
            <a:lvl7pPr marL="0" marR="0" lvl="6" indent="0" algn="ctr" rtl="0">
              <a:spcBef>
                <a:spcPts val="0"/>
              </a:spcBef>
              <a:buNone/>
              <a:defRPr sz="2800" b="0" i="0" u="none" strike="noStrike" cap="none">
                <a:solidFill>
                  <a:schemeClr val="lt1"/>
                </a:solidFill>
                <a:latin typeface="Century Gothic"/>
                <a:ea typeface="Century Gothic"/>
                <a:cs typeface="Century Gothic"/>
                <a:sym typeface="Century Gothic"/>
              </a:defRPr>
            </a:lvl7pPr>
            <a:lvl8pPr marL="0" marR="0" lvl="7" indent="0" algn="ctr" rtl="0">
              <a:spcBef>
                <a:spcPts val="0"/>
              </a:spcBef>
              <a:buNone/>
              <a:defRPr sz="2800" b="0" i="0" u="none" strike="noStrike" cap="none">
                <a:solidFill>
                  <a:schemeClr val="lt1"/>
                </a:solidFill>
                <a:latin typeface="Century Gothic"/>
                <a:ea typeface="Century Gothic"/>
                <a:cs typeface="Century Gothic"/>
                <a:sym typeface="Century Gothic"/>
              </a:defRPr>
            </a:lvl8pPr>
            <a:lvl9pPr marL="0" marR="0" lvl="8" indent="0" algn="ctr" rtl="0">
              <a:spcBef>
                <a:spcPts val="0"/>
              </a:spcBef>
              <a:buNone/>
              <a:defRPr sz="2800" b="0" i="0" u="none" strike="noStrike" cap="none">
                <a:solidFill>
                  <a:schemeClr val="lt1"/>
                </a:solidFill>
                <a:latin typeface="Century Gothic"/>
                <a:ea typeface="Century Gothic"/>
                <a:cs typeface="Century Gothic"/>
                <a:sym typeface="Century Gothic"/>
              </a:defRPr>
            </a:lvl9pPr>
          </a:lstStyle>
          <a:p>
            <a:pPr marL="0" lvl="0" indent="0" algn="ctr" rtl="0">
              <a:spcBef>
                <a:spcPts val="0"/>
              </a:spcBef>
              <a:spcAft>
                <a:spcPts val="0"/>
              </a:spcAft>
              <a:buNone/>
            </a:pPr>
            <a:fld id="{00000000-1234-1234-1234-123412341234}" type="slidenum">
              <a:rPr lang="hu-HU"/>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comments" Target="../comments/commen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jpe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8.png"/><Relationship Id="rId9"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comments" Target="../comments/comment2.xml"/><Relationship Id="rId3" Type="http://schemas.openxmlformats.org/officeDocument/2006/relationships/image" Target="../media/image7.jpeg"/><Relationship Id="rId7" Type="http://schemas.openxmlformats.org/officeDocument/2006/relationships/image" Target="../media/image16.jpeg"/><Relationship Id="rId12"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5.jpeg"/><Relationship Id="rId11" Type="http://schemas.openxmlformats.org/officeDocument/2006/relationships/image" Target="../media/image20.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emf"/><Relationship Id="rId9"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3.jpeg"/><Relationship Id="rId7"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microsoft.com/office/2007/relationships/hdphoto" Target="../media/hdphoto1.wdp"/><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comments" Target="../comments/comment3.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comments" Target="../comments/comment4.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23.jpeg"/><Relationship Id="rId7"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microsoft.com/office/2007/relationships/hdphoto" Target="../media/hdphoto2.wdp"/><Relationship Id="rId4" Type="http://schemas.openxmlformats.org/officeDocument/2006/relationships/image" Target="../media/image44.png"/></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jpeg"/></Relationships>
</file>

<file path=ppt/slides/_rels/slide22.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52.png"/><Relationship Id="rId3" Type="http://schemas.openxmlformats.org/officeDocument/2006/relationships/image" Target="../media/image23.jpeg"/><Relationship Id="rId7" Type="http://schemas.openxmlformats.org/officeDocument/2006/relationships/diagramColors" Target="../diagrams/colors1.xml"/><Relationship Id="rId12"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diagramQuickStyle" Target="../diagrams/quickStyle1.xml"/><Relationship Id="rId11" Type="http://schemas.openxmlformats.org/officeDocument/2006/relationships/image" Target="../media/image50.png"/><Relationship Id="rId5" Type="http://schemas.openxmlformats.org/officeDocument/2006/relationships/diagramLayout" Target="../diagrams/layout1.xml"/><Relationship Id="rId10" Type="http://schemas.openxmlformats.org/officeDocument/2006/relationships/image" Target="../media/image49.png"/><Relationship Id="rId4" Type="http://schemas.openxmlformats.org/officeDocument/2006/relationships/diagramData" Target="../diagrams/data1.xml"/><Relationship Id="rId9" Type="http://schemas.openxmlformats.org/officeDocument/2006/relationships/image" Target="../media/image48.png"/><Relationship Id="rId14" Type="http://schemas.openxmlformats.org/officeDocument/2006/relationships/image" Target="../media/image53.png"/></Relationships>
</file>

<file path=ppt/slides/_rels/slide2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23.jpeg"/><Relationship Id="rId7" Type="http://schemas.openxmlformats.org/officeDocument/2006/relationships/image" Target="../media/image56.png"/><Relationship Id="rId12" Type="http://schemas.openxmlformats.org/officeDocument/2006/relationships/comments" Target="../comments/comment5.xm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55.png"/><Relationship Id="rId11" Type="http://schemas.openxmlformats.org/officeDocument/2006/relationships/image" Target="../media/image42.png"/><Relationship Id="rId5" Type="http://schemas.openxmlformats.org/officeDocument/2006/relationships/image" Target="../media/image50.svg"/><Relationship Id="rId10" Type="http://schemas.openxmlformats.org/officeDocument/2006/relationships/image" Target="../media/image58.jpeg"/><Relationship Id="rId4" Type="http://schemas.openxmlformats.org/officeDocument/2006/relationships/image" Target="../media/image54.png"/><Relationship Id="rId9" Type="http://schemas.openxmlformats.org/officeDocument/2006/relationships/image" Target="../media/image54.svg"/></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60.jpeg"/><Relationship Id="rId4" Type="http://schemas.openxmlformats.org/officeDocument/2006/relationships/image" Target="../media/image59.jpeg"/></Relationships>
</file>

<file path=ppt/slides/_rels/slide25.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svg"/><Relationship Id="rId3" Type="http://schemas.openxmlformats.org/officeDocument/2006/relationships/image" Target="../media/image23.jpeg"/><Relationship Id="rId7" Type="http://schemas.openxmlformats.org/officeDocument/2006/relationships/image" Target="../media/image60.svg"/><Relationship Id="rId12" Type="http://schemas.openxmlformats.org/officeDocument/2006/relationships/image" Target="../media/image65.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62.png"/><Relationship Id="rId11" Type="http://schemas.openxmlformats.org/officeDocument/2006/relationships/image" Target="../media/image64.svg"/><Relationship Id="rId5" Type="http://schemas.openxmlformats.org/officeDocument/2006/relationships/image" Target="../media/image58.svg"/><Relationship Id="rId15" Type="http://schemas.openxmlformats.org/officeDocument/2006/relationships/image" Target="../media/image68.svg"/><Relationship Id="rId10" Type="http://schemas.openxmlformats.org/officeDocument/2006/relationships/image" Target="../media/image64.png"/><Relationship Id="rId4" Type="http://schemas.openxmlformats.org/officeDocument/2006/relationships/image" Target="../media/image61.png"/><Relationship Id="rId9" Type="http://schemas.openxmlformats.org/officeDocument/2006/relationships/image" Target="../media/image62.svg"/><Relationship Id="rId14" Type="http://schemas.openxmlformats.org/officeDocument/2006/relationships/image" Target="../media/image66.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23.jpeg"/><Relationship Id="rId7" Type="http://schemas.openxmlformats.org/officeDocument/2006/relationships/image" Target="../media/image70.jpe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69.jpeg"/><Relationship Id="rId5" Type="http://schemas.openxmlformats.org/officeDocument/2006/relationships/image" Target="../media/image68.png"/><Relationship Id="rId4" Type="http://schemas.openxmlformats.org/officeDocument/2006/relationships/image" Target="../media/image67.png"/></Relationships>
</file>

<file path=ppt/slides/_rels/slide28.xml.rels><?xml version="1.0" encoding="UTF-8" standalone="yes"?>
<Relationships xmlns="http://schemas.openxmlformats.org/package/2006/relationships"><Relationship Id="rId8" Type="http://schemas.openxmlformats.org/officeDocument/2006/relationships/image" Target="../media/image76.jpeg"/><Relationship Id="rId3" Type="http://schemas.openxmlformats.org/officeDocument/2006/relationships/image" Target="../media/image23.jpeg"/><Relationship Id="rId7" Type="http://schemas.openxmlformats.org/officeDocument/2006/relationships/image" Target="../media/image75.jpe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jpeg"/></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79.jpeg"/><Relationship Id="rId5" Type="http://schemas.openxmlformats.org/officeDocument/2006/relationships/image" Target="../media/image78.jpeg"/><Relationship Id="rId4" Type="http://schemas.openxmlformats.org/officeDocument/2006/relationships/image" Target="../media/image77.jpeg"/></Relationships>
</file>

<file path=ppt/slides/_rels/slide30.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23.jpeg"/><Relationship Id="rId7" Type="http://schemas.openxmlformats.org/officeDocument/2006/relationships/image" Target="../media/image80.svg"/><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1.jpeg"/><Relationship Id="rId10" Type="http://schemas.openxmlformats.org/officeDocument/2006/relationships/image" Target="../media/image84.jpeg"/><Relationship Id="rId4" Type="http://schemas.openxmlformats.org/officeDocument/2006/relationships/image" Target="../media/image80.jpeg"/><Relationship Id="rId9" Type="http://schemas.openxmlformats.org/officeDocument/2006/relationships/image" Target="../media/image82.svg"/></Relationships>
</file>

<file path=ppt/slides/_rels/slide31.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23.jpeg"/><Relationship Id="rId7" Type="http://schemas.openxmlformats.org/officeDocument/2006/relationships/image" Target="../media/image86.sv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86.png"/><Relationship Id="rId5" Type="http://schemas.openxmlformats.org/officeDocument/2006/relationships/image" Target="../media/image84.svg"/><Relationship Id="rId4" Type="http://schemas.openxmlformats.org/officeDocument/2006/relationships/image" Target="../media/image85.png"/><Relationship Id="rId9" Type="http://schemas.openxmlformats.org/officeDocument/2006/relationships/image" Target="../media/image88.svg"/></Relationships>
</file>

<file path=ppt/slides/_rels/slide32.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23.jpeg"/><Relationship Id="rId7" Type="http://schemas.openxmlformats.org/officeDocument/2006/relationships/image" Target="../media/image80.sv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89.png"/><Relationship Id="rId4" Type="http://schemas.openxmlformats.org/officeDocument/2006/relationships/image" Target="../media/image88.png"/><Relationship Id="rId9" Type="http://schemas.openxmlformats.org/officeDocument/2006/relationships/image" Target="../media/image82.sv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4.xml"/><Relationship Id="rId1" Type="http://schemas.openxmlformats.org/officeDocument/2006/relationships/slideLayout" Target="../slideLayouts/slideLayout3.xml"/><Relationship Id="rId4" Type="http://schemas.openxmlformats.org/officeDocument/2006/relationships/image" Target="../media/image93.jpeg"/></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36.xml.rels><?xml version="1.0" encoding="UTF-8" standalone="yes"?>
<Relationships xmlns="http://schemas.openxmlformats.org/package/2006/relationships"><Relationship Id="rId8" Type="http://schemas.openxmlformats.org/officeDocument/2006/relationships/image" Target="../media/image101.jpeg"/><Relationship Id="rId3" Type="http://schemas.openxmlformats.org/officeDocument/2006/relationships/image" Target="../media/image23.jpeg"/><Relationship Id="rId7" Type="http://schemas.openxmlformats.org/officeDocument/2006/relationships/image" Target="../media/image100.jpe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99.jpeg"/><Relationship Id="rId5" Type="http://schemas.openxmlformats.org/officeDocument/2006/relationships/image" Target="../media/image98.png"/><Relationship Id="rId10" Type="http://schemas.openxmlformats.org/officeDocument/2006/relationships/image" Target="../media/image103.jpeg"/><Relationship Id="rId4" Type="http://schemas.openxmlformats.org/officeDocument/2006/relationships/image" Target="../media/image97.jpeg"/><Relationship Id="rId9" Type="http://schemas.openxmlformats.org/officeDocument/2006/relationships/image" Target="../media/image102.jpeg"/></Relationships>
</file>

<file path=ppt/slides/_rels/slide37.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104.png"/><Relationship Id="rId7" Type="http://schemas.openxmlformats.org/officeDocument/2006/relationships/image" Target="../media/image107.jpeg"/><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image" Target="../media/image106.jpeg"/><Relationship Id="rId5" Type="http://schemas.openxmlformats.org/officeDocument/2006/relationships/image" Target="../media/image105.jpeg"/><Relationship Id="rId4" Type="http://schemas.openxmlformats.org/officeDocument/2006/relationships/image" Target="../media/image23.jpeg"/><Relationship Id="rId9" Type="http://schemas.openxmlformats.org/officeDocument/2006/relationships/image" Target="../media/image109.jpeg"/></Relationships>
</file>

<file path=ppt/slides/_rels/slide3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image" Target="../media/image110.jpeg"/></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1.xml"/><Relationship Id="rId1" Type="http://schemas.openxmlformats.org/officeDocument/2006/relationships/slideLayout" Target="../slideLayouts/slideLayout3.xml"/><Relationship Id="rId4" Type="http://schemas.openxmlformats.org/officeDocument/2006/relationships/image" Target="../media/image111.jpeg"/></Relationships>
</file>

<file path=ppt/slides/_rels/slide42.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image" Target="../media/image113.jpeg"/></Relationships>
</file>

<file path=ppt/slides/_rels/slide44.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23.jpeg"/><Relationship Id="rId7" Type="http://schemas.openxmlformats.org/officeDocument/2006/relationships/image" Target="../media/image80.svg"/><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image" Target="../media/image82.png"/><Relationship Id="rId5" Type="http://schemas.openxmlformats.org/officeDocument/2006/relationships/image" Target="../media/image115.jpeg"/><Relationship Id="rId4" Type="http://schemas.openxmlformats.org/officeDocument/2006/relationships/image" Target="../media/image114.jpeg"/><Relationship Id="rId9" Type="http://schemas.openxmlformats.org/officeDocument/2006/relationships/image" Target="../media/image82.svg"/></Relationships>
</file>

<file path=ppt/slides/_rels/slide45.xml.rels><?xml version="1.0" encoding="UTF-8" standalone="yes"?>
<Relationships xmlns="http://schemas.openxmlformats.org/package/2006/relationships"><Relationship Id="rId8" Type="http://schemas.openxmlformats.org/officeDocument/2006/relationships/image" Target="../media/image120.jpeg"/><Relationship Id="rId3" Type="http://schemas.openxmlformats.org/officeDocument/2006/relationships/image" Target="../media/image23.jpeg"/><Relationship Id="rId7" Type="http://schemas.openxmlformats.org/officeDocument/2006/relationships/image" Target="../media/image119.jpeg"/><Relationship Id="rId2" Type="http://schemas.openxmlformats.org/officeDocument/2006/relationships/notesSlide" Target="../notesSlides/notesSlide45.xml"/><Relationship Id="rId1" Type="http://schemas.openxmlformats.org/officeDocument/2006/relationships/slideLayout" Target="../slideLayouts/slideLayout3.xml"/><Relationship Id="rId6" Type="http://schemas.openxmlformats.org/officeDocument/2006/relationships/image" Target="../media/image118.jpeg"/><Relationship Id="rId5" Type="http://schemas.openxmlformats.org/officeDocument/2006/relationships/image" Target="../media/image117.jpeg"/><Relationship Id="rId4" Type="http://schemas.openxmlformats.org/officeDocument/2006/relationships/image" Target="../media/image116.jpeg"/></Relationships>
</file>

<file path=ppt/slides/_rels/slide4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6.xml"/><Relationship Id="rId1" Type="http://schemas.openxmlformats.org/officeDocument/2006/relationships/slideLayout" Target="../slideLayouts/slideLayout3.xml"/><Relationship Id="rId4" Type="http://schemas.openxmlformats.org/officeDocument/2006/relationships/image" Target="../media/image121.jpeg"/></Relationships>
</file>

<file path=ppt/slides/_rels/slide4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7.xml"/><Relationship Id="rId1" Type="http://schemas.openxmlformats.org/officeDocument/2006/relationships/slideLayout" Target="../slideLayouts/slideLayout3.xml"/><Relationship Id="rId5" Type="http://schemas.openxmlformats.org/officeDocument/2006/relationships/image" Target="../media/image123.png"/><Relationship Id="rId4" Type="http://schemas.openxmlformats.org/officeDocument/2006/relationships/image" Target="../media/image122.jpeg"/></Relationships>
</file>

<file path=ppt/slides/_rels/slide48.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23.jpeg"/><Relationship Id="rId7" Type="http://schemas.openxmlformats.org/officeDocument/2006/relationships/image" Target="../media/image121.svg"/><Relationship Id="rId2" Type="http://schemas.openxmlformats.org/officeDocument/2006/relationships/notesSlide" Target="../notesSlides/notesSlide49.xml"/><Relationship Id="rId1" Type="http://schemas.openxmlformats.org/officeDocument/2006/relationships/slideLayout" Target="../slideLayouts/slideLayout3.xml"/><Relationship Id="rId6" Type="http://schemas.openxmlformats.org/officeDocument/2006/relationships/image" Target="../media/image125.png"/><Relationship Id="rId11" Type="http://schemas.openxmlformats.org/officeDocument/2006/relationships/image" Target="../media/image125.svg"/><Relationship Id="rId5" Type="http://schemas.openxmlformats.org/officeDocument/2006/relationships/image" Target="../media/image119.svg"/><Relationship Id="rId10" Type="http://schemas.openxmlformats.org/officeDocument/2006/relationships/image" Target="../media/image127.png"/><Relationship Id="rId4" Type="http://schemas.openxmlformats.org/officeDocument/2006/relationships/image" Target="../media/image124.png"/><Relationship Id="rId9" Type="http://schemas.openxmlformats.org/officeDocument/2006/relationships/image" Target="../media/image123.svg"/></Relationships>
</file>

<file path=ppt/slides/_rels/slide50.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notesSlide" Target="../notesSlides/notesSlide50.xml"/><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5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1.xml"/><Relationship Id="rId1" Type="http://schemas.openxmlformats.org/officeDocument/2006/relationships/slideLayout" Target="../slideLayouts/slideLayout3.xml"/><Relationship Id="rId4" Type="http://schemas.openxmlformats.org/officeDocument/2006/relationships/image" Target="../media/image129.jpeg"/></Relationships>
</file>

<file path=ppt/slides/_rels/slide5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2.xml"/><Relationship Id="rId1" Type="http://schemas.openxmlformats.org/officeDocument/2006/relationships/slideLayout" Target="../slideLayouts/slideLayout3.xml"/><Relationship Id="rId4" Type="http://schemas.openxmlformats.org/officeDocument/2006/relationships/image" Target="../media/image130.png"/></Relationships>
</file>

<file path=ppt/slides/_rels/slide53.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4.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55.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51"/>
        <p:cNvGrpSpPr/>
        <p:nvPr/>
      </p:nvGrpSpPr>
      <p:grpSpPr>
        <a:xfrm>
          <a:off x="0" y="0"/>
          <a:ext cx="0" cy="0"/>
          <a:chOff x="0" y="0"/>
          <a:chExt cx="0" cy="0"/>
        </a:xfrm>
      </p:grpSpPr>
      <p:sp>
        <p:nvSpPr>
          <p:cNvPr id="152" name="Google Shape;152;p19"/>
          <p:cNvSpPr txBox="1">
            <a:spLocks noGrp="1"/>
          </p:cNvSpPr>
          <p:nvPr>
            <p:ph type="ctrTitle"/>
          </p:nvPr>
        </p:nvSpPr>
        <p:spPr>
          <a:xfrm>
            <a:off x="494071" y="1595571"/>
            <a:ext cx="11208774" cy="2206981"/>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dk2"/>
              </a:buClr>
              <a:buSzPts val="4400"/>
              <a:buFont typeface="Arial"/>
              <a:buNone/>
            </a:pPr>
            <a:r>
              <a:rPr lang="hu-HU" sz="4400" smtClean="0">
                <a:solidFill>
                  <a:schemeClr val="dk2"/>
                </a:solidFill>
                <a:latin typeface="Arial"/>
                <a:ea typeface="Arial"/>
                <a:cs typeface="Arial"/>
                <a:sym typeface="Arial"/>
              </a:rPr>
              <a:t>ÉTELKÉSZÍTÉS</a:t>
            </a:r>
            <a:r>
              <a:rPr lang="hu-HU" sz="4400" dirty="0">
                <a:solidFill>
                  <a:schemeClr val="dk2"/>
                </a:solidFill>
                <a:latin typeface="Arial"/>
                <a:ea typeface="Arial"/>
                <a:cs typeface="Arial"/>
                <a:sym typeface="Arial"/>
              </a:rPr>
              <a:t/>
            </a:r>
            <a:br>
              <a:rPr lang="hu-HU" sz="4400" dirty="0">
                <a:solidFill>
                  <a:schemeClr val="dk2"/>
                </a:solidFill>
                <a:latin typeface="Arial"/>
                <a:ea typeface="Arial"/>
                <a:cs typeface="Arial"/>
                <a:sym typeface="Arial"/>
              </a:rPr>
            </a:br>
            <a:r>
              <a:rPr lang="hu-HU" sz="4400" b="1" dirty="0">
                <a:solidFill>
                  <a:schemeClr val="dk2"/>
                </a:solidFill>
                <a:latin typeface="Arial"/>
                <a:ea typeface="Arial"/>
                <a:cs typeface="Arial"/>
                <a:sym typeface="Arial"/>
              </a:rPr>
              <a:t>A zöldségek és húsok előkészítése</a:t>
            </a:r>
            <a:endParaRPr lang="hu-HU" b="1" dirty="0"/>
          </a:p>
        </p:txBody>
      </p:sp>
      <p:sp>
        <p:nvSpPr>
          <p:cNvPr id="153" name="Google Shape;153;p19"/>
          <p:cNvSpPr txBox="1">
            <a:spLocks noGrp="1"/>
          </p:cNvSpPr>
          <p:nvPr>
            <p:ph type="subTitle" idx="1"/>
          </p:nvPr>
        </p:nvSpPr>
        <p:spPr>
          <a:xfrm>
            <a:off x="1362462" y="4214600"/>
            <a:ext cx="10105845" cy="1364220"/>
          </a:xfrm>
          <a:prstGeom prst="rect">
            <a:avLst/>
          </a:prstGeom>
          <a:noFill/>
          <a:ln>
            <a:noFill/>
          </a:ln>
        </p:spPr>
        <p:txBody>
          <a:bodyPr spcFirstLastPara="1" wrap="square" lIns="91425" tIns="45700" rIns="91425" bIns="45700" anchor="t" anchorCtr="0">
            <a:noAutofit/>
          </a:bodyPr>
          <a:lstStyle/>
          <a:p>
            <a:pPr marL="0" lvl="0" indent="0" algn="ctr" rtl="0">
              <a:lnSpc>
                <a:spcPct val="80000"/>
              </a:lnSpc>
              <a:spcBef>
                <a:spcPts val="0"/>
              </a:spcBef>
              <a:spcAft>
                <a:spcPts val="0"/>
              </a:spcAft>
              <a:buSzPts val="2176"/>
              <a:buNone/>
            </a:pPr>
            <a:r>
              <a:rPr lang="hu-HU" sz="2720" b="1" dirty="0">
                <a:solidFill>
                  <a:srgbClr val="C00000"/>
                </a:solidFill>
                <a:latin typeface="Arial"/>
                <a:ea typeface="Arial"/>
                <a:cs typeface="Arial"/>
                <a:sym typeface="Arial"/>
              </a:rPr>
              <a:t>KÖNNYEN ÉRTHETŐ HACCP</a:t>
            </a:r>
            <a:endParaRPr dirty="0">
              <a:solidFill>
                <a:srgbClr val="C00000"/>
              </a:solidFill>
            </a:endParaRPr>
          </a:p>
          <a:p>
            <a:pPr marL="0" lvl="0" indent="0" algn="ctr" rtl="0">
              <a:lnSpc>
                <a:spcPct val="80000"/>
              </a:lnSpc>
              <a:spcBef>
                <a:spcPts val="1000"/>
              </a:spcBef>
              <a:spcAft>
                <a:spcPts val="0"/>
              </a:spcAft>
              <a:buSzPts val="2176"/>
              <a:buNone/>
            </a:pPr>
            <a:r>
              <a:rPr lang="hu-HU" sz="2720" b="1" dirty="0">
                <a:solidFill>
                  <a:srgbClr val="C00000"/>
                </a:solidFill>
                <a:latin typeface="Arial"/>
                <a:ea typeface="Arial"/>
                <a:cs typeface="Arial"/>
                <a:sym typeface="Arial"/>
              </a:rPr>
              <a:t>3. FEJEZET</a:t>
            </a:r>
            <a:endParaRPr dirty="0">
              <a:solidFill>
                <a:srgbClr val="C00000"/>
              </a:solidFill>
            </a:endParaRPr>
          </a:p>
          <a:p>
            <a:pPr marL="0" lvl="0" indent="0" algn="ctr" rtl="0">
              <a:lnSpc>
                <a:spcPct val="80000"/>
              </a:lnSpc>
              <a:spcBef>
                <a:spcPts val="1000"/>
              </a:spcBef>
              <a:spcAft>
                <a:spcPts val="0"/>
              </a:spcAft>
              <a:buSzPts val="2176"/>
              <a:buNone/>
            </a:pPr>
            <a:r>
              <a:rPr lang="hu-HU" sz="2720" b="1" dirty="0">
                <a:solidFill>
                  <a:srgbClr val="C00000"/>
                </a:solidFill>
                <a:latin typeface="Arial"/>
                <a:ea typeface="Arial"/>
                <a:cs typeface="Arial"/>
                <a:sym typeface="Arial"/>
              </a:rPr>
              <a:t>2020</a:t>
            </a:r>
            <a:endParaRPr dirty="0">
              <a:solidFill>
                <a:srgbClr val="C00000"/>
              </a:solidFill>
            </a:endParaRPr>
          </a:p>
        </p:txBody>
      </p:sp>
      <p:pic>
        <p:nvPicPr>
          <p:cNvPr id="154" name="Google Shape;154;p19"/>
          <p:cNvPicPr preferRelativeResize="0"/>
          <p:nvPr/>
        </p:nvPicPr>
        <p:blipFill rotWithShape="1">
          <a:blip r:embed="rId3" cstate="print">
            <a:alphaModFix/>
          </a:blip>
          <a:srcRect/>
          <a:stretch/>
        </p:blipFill>
        <p:spPr>
          <a:xfrm>
            <a:off x="-10059" y="6213231"/>
            <a:ext cx="12212117" cy="644769"/>
          </a:xfrm>
          <a:prstGeom prst="rect">
            <a:avLst/>
          </a:prstGeom>
          <a:noFill/>
          <a:ln>
            <a:noFill/>
          </a:ln>
        </p:spPr>
      </p:pic>
      <p:pic>
        <p:nvPicPr>
          <p:cNvPr id="155" name="Google Shape;155;p19" descr="A képen rajz látható&#10;&#10;Automatikusan generált leírás"/>
          <p:cNvPicPr preferRelativeResize="0"/>
          <p:nvPr/>
        </p:nvPicPr>
        <p:blipFill rotWithShape="1">
          <a:blip r:embed="rId4" cstate="print">
            <a:alphaModFix/>
          </a:blip>
          <a:srcRect/>
          <a:stretch/>
        </p:blipFill>
        <p:spPr>
          <a:xfrm>
            <a:off x="10368694" y="0"/>
            <a:ext cx="1823306" cy="171030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60"/>
        <p:cNvGrpSpPr/>
        <p:nvPr/>
      </p:nvGrpSpPr>
      <p:grpSpPr>
        <a:xfrm>
          <a:off x="0" y="0"/>
          <a:ext cx="0" cy="0"/>
          <a:chOff x="0" y="0"/>
          <a:chExt cx="0" cy="0"/>
        </a:xfrm>
      </p:grpSpPr>
      <p:sp>
        <p:nvSpPr>
          <p:cNvPr id="161" name="Google Shape;161;p20"/>
          <p:cNvSpPr/>
          <p:nvPr/>
        </p:nvSpPr>
        <p:spPr>
          <a:xfrm>
            <a:off x="1167618" y="2975029"/>
            <a:ext cx="9819250" cy="907941"/>
          </a:xfrm>
          <a:prstGeom prst="rect">
            <a:avLst/>
          </a:prstGeom>
          <a:noFill/>
          <a:ln>
            <a:noFill/>
          </a:ln>
        </p:spPr>
        <p:txBody>
          <a:bodyPr spcFirstLastPara="1" wrap="square" lIns="91425" tIns="45700" rIns="91425" bIns="45700" anchor="t" anchorCtr="0">
            <a:noAutofit/>
          </a:bodyPr>
          <a:lstStyle/>
          <a:p>
            <a:pPr marL="457200" marR="0" lvl="1" indent="0" algn="l" rtl="0">
              <a:spcBef>
                <a:spcPts val="0"/>
              </a:spcBef>
              <a:spcAft>
                <a:spcPts val="0"/>
              </a:spcAft>
              <a:buNone/>
            </a:pPr>
            <a:r>
              <a:rPr lang="hu-HU" sz="2400" b="1" i="0" u="none" strike="noStrike" cap="none" dirty="0">
                <a:solidFill>
                  <a:schemeClr val="dk2"/>
                </a:solidFill>
                <a:latin typeface="Arial"/>
                <a:ea typeface="Arial"/>
                <a:cs typeface="Arial"/>
                <a:sym typeface="Arial"/>
              </a:rPr>
              <a:t>Ez a tananyag a vendéglátásban </a:t>
            </a:r>
            <a:r>
              <a:rPr lang="hu-HU" sz="2400" b="1" i="0" u="none" strike="noStrike" cap="none">
                <a:solidFill>
                  <a:schemeClr val="dk2"/>
                </a:solidFill>
                <a:latin typeface="Arial"/>
                <a:ea typeface="Arial"/>
                <a:cs typeface="Arial"/>
                <a:sym typeface="Arial"/>
              </a:rPr>
              <a:t>dolgozó </a:t>
            </a:r>
            <a:r>
              <a:rPr lang="hu-HU" sz="2400" b="1" i="0" u="none" strike="noStrike" cap="none" smtClean="0">
                <a:solidFill>
                  <a:schemeClr val="dk2"/>
                </a:solidFill>
                <a:latin typeface="Arial"/>
                <a:ea typeface="Arial"/>
                <a:cs typeface="Arial"/>
                <a:sym typeface="Arial"/>
              </a:rPr>
              <a:t>embereknek </a:t>
            </a:r>
            <a:r>
              <a:rPr lang="hu-HU" sz="2400" b="1" i="0" u="none" strike="noStrike" cap="none" dirty="0">
                <a:solidFill>
                  <a:schemeClr val="dk2"/>
                </a:solidFill>
                <a:latin typeface="Arial"/>
                <a:ea typeface="Arial"/>
                <a:cs typeface="Arial"/>
                <a:sym typeface="Arial"/>
              </a:rPr>
              <a:t>készült.</a:t>
            </a:r>
            <a:endParaRPr dirty="0"/>
          </a:p>
          <a:p>
            <a:pPr marL="457200" marR="0" lvl="1" indent="0" algn="l" rtl="0">
              <a:spcBef>
                <a:spcPts val="600"/>
              </a:spcBef>
              <a:spcAft>
                <a:spcPts val="0"/>
              </a:spcAft>
              <a:buNone/>
            </a:pPr>
            <a:r>
              <a:rPr lang="hu-HU" sz="2400" b="1" i="0" u="none" strike="noStrike" cap="none" dirty="0">
                <a:solidFill>
                  <a:schemeClr val="dk2"/>
                </a:solidFill>
                <a:latin typeface="Arial"/>
                <a:ea typeface="Arial"/>
                <a:cs typeface="Arial"/>
                <a:sym typeface="Arial"/>
              </a:rPr>
              <a:t>Témája </a:t>
            </a:r>
            <a:r>
              <a:rPr lang="hu-HU" sz="2400" b="1" dirty="0">
                <a:solidFill>
                  <a:schemeClr val="dk2"/>
                </a:solidFill>
              </a:rPr>
              <a:t>az ételek előkészítése</a:t>
            </a:r>
            <a:r>
              <a:rPr lang="hu-HU" sz="2400" b="1" i="0" u="none" strike="noStrike" cap="none" dirty="0">
                <a:solidFill>
                  <a:schemeClr val="dk2"/>
                </a:solidFill>
                <a:latin typeface="Arial"/>
                <a:ea typeface="Arial"/>
                <a:cs typeface="Arial"/>
                <a:sym typeface="Arial"/>
              </a:rPr>
              <a:t>.</a:t>
            </a:r>
            <a:endParaRPr sz="2400" b="0" i="0" u="none" strike="noStrike" cap="none" dirty="0">
              <a:solidFill>
                <a:schemeClr val="dk2"/>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65"/>
        <p:cNvGrpSpPr/>
        <p:nvPr/>
      </p:nvGrpSpPr>
      <p:grpSpPr>
        <a:xfrm>
          <a:off x="0" y="0"/>
          <a:ext cx="0" cy="0"/>
          <a:chOff x="0" y="0"/>
          <a:chExt cx="0" cy="0"/>
        </a:xfrm>
      </p:grpSpPr>
      <p:sp>
        <p:nvSpPr>
          <p:cNvPr id="166" name="Google Shape;166;p21"/>
          <p:cNvSpPr txBox="1">
            <a:spLocks noGrp="1"/>
          </p:cNvSpPr>
          <p:nvPr>
            <p:ph type="title"/>
          </p:nvPr>
        </p:nvSpPr>
        <p:spPr>
          <a:xfrm>
            <a:off x="1154956" y="2861733"/>
            <a:ext cx="8825657"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a:solidFill>
                  <a:schemeClr val="dk1"/>
                </a:solidFill>
                <a:latin typeface="Arial"/>
                <a:ea typeface="Arial"/>
                <a:cs typeface="Arial"/>
                <a:sym typeface="Arial"/>
              </a:rPr>
              <a:t>1. Bevezetés</a:t>
            </a:r>
            <a:endParaRPr/>
          </a:p>
        </p:txBody>
      </p:sp>
      <p:sp>
        <p:nvSpPr>
          <p:cNvPr id="167" name="Google Shape;167;p21"/>
          <p:cNvSpPr txBox="1">
            <a:spLocks noGrp="1"/>
          </p:cNvSpPr>
          <p:nvPr>
            <p:ph type="body" idx="1"/>
          </p:nvPr>
        </p:nvSpPr>
        <p:spPr>
          <a:xfrm>
            <a:off x="729843" y="4673070"/>
            <a:ext cx="9250770" cy="860400"/>
          </a:xfrm>
          <a:prstGeom prst="rect">
            <a:avLst/>
          </a:prstGeom>
          <a:noFill/>
          <a:ln>
            <a:noFill/>
          </a:ln>
        </p:spPr>
        <p:txBody>
          <a:bodyPr spcFirstLastPara="1" wrap="square" lIns="91425" tIns="45700" rIns="91425" bIns="45700" anchor="t" anchorCtr="0">
            <a:noAutofit/>
          </a:bodyPr>
          <a:lstStyle/>
          <a:p>
            <a:pPr marL="457200" lvl="1" indent="0" algn="l" rtl="0">
              <a:lnSpc>
                <a:spcPct val="90000"/>
              </a:lnSpc>
              <a:spcBef>
                <a:spcPts val="0"/>
              </a:spcBef>
              <a:spcAft>
                <a:spcPts val="0"/>
              </a:spcAft>
              <a:buSzPts val="1920"/>
              <a:buNone/>
            </a:pPr>
            <a:r>
              <a:rPr lang="hu-HU" sz="2400" b="1" dirty="0">
                <a:solidFill>
                  <a:schemeClr val="dk2"/>
                </a:solidFill>
                <a:latin typeface="Arial"/>
                <a:ea typeface="Arial"/>
                <a:cs typeface="Arial"/>
                <a:sym typeface="Arial"/>
              </a:rPr>
              <a:t>Mi a vendéglátás?</a:t>
            </a:r>
            <a:endParaRPr dirty="0"/>
          </a:p>
          <a:p>
            <a:pPr marL="457200" lvl="1" indent="0" algn="l" rtl="0">
              <a:lnSpc>
                <a:spcPct val="90000"/>
              </a:lnSpc>
              <a:spcBef>
                <a:spcPts val="600"/>
              </a:spcBef>
              <a:spcAft>
                <a:spcPts val="0"/>
              </a:spcAft>
              <a:buSzPts val="1920"/>
              <a:buNone/>
            </a:pPr>
            <a:r>
              <a:rPr lang="hu-HU" sz="2400" b="1" dirty="0">
                <a:solidFill>
                  <a:schemeClr val="dk2"/>
                </a:solidFill>
                <a:latin typeface="Arial"/>
                <a:ea typeface="Arial"/>
                <a:cs typeface="Arial"/>
                <a:sym typeface="Arial"/>
              </a:rPr>
              <a:t>Mi az előkészítés?</a:t>
            </a:r>
            <a:endParaRPr dirty="0"/>
          </a:p>
        </p:txBody>
      </p:sp>
      <p:pic>
        <p:nvPicPr>
          <p:cNvPr id="168" name="Google Shape;168;p21" descr="A képen rajz látható&#10;&#10;Automatikusan generált leírás"/>
          <p:cNvPicPr preferRelativeResize="0"/>
          <p:nvPr/>
        </p:nvPicPr>
        <p:blipFill rotWithShape="1">
          <a:blip r:embed="rId3" cstate="print">
            <a:alphaModFix/>
          </a:blip>
          <a:srcRect/>
          <a:stretch/>
        </p:blipFill>
        <p:spPr>
          <a:xfrm>
            <a:off x="10368694" y="0"/>
            <a:ext cx="1823306" cy="171030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73"/>
        <p:cNvGrpSpPr/>
        <p:nvPr/>
      </p:nvGrpSpPr>
      <p:grpSpPr>
        <a:xfrm>
          <a:off x="0" y="0"/>
          <a:ext cx="0" cy="0"/>
          <a:chOff x="0" y="0"/>
          <a:chExt cx="0" cy="0"/>
        </a:xfrm>
      </p:grpSpPr>
      <p:pic>
        <p:nvPicPr>
          <p:cNvPr id="174" name="Google Shape;174;p22" descr="A képen rajz látható&#10;&#10;Automatikusan generált leírás"/>
          <p:cNvPicPr preferRelativeResize="0"/>
          <p:nvPr/>
        </p:nvPicPr>
        <p:blipFill rotWithShape="1">
          <a:blip r:embed="rId3" cstate="print">
            <a:alphaModFix/>
          </a:blip>
          <a:srcRect/>
          <a:stretch/>
        </p:blipFill>
        <p:spPr>
          <a:xfrm>
            <a:off x="10834220" y="0"/>
            <a:ext cx="1357779" cy="1273629"/>
          </a:xfrm>
          <a:prstGeom prst="rect">
            <a:avLst/>
          </a:prstGeom>
          <a:noFill/>
          <a:ln>
            <a:noFill/>
          </a:ln>
        </p:spPr>
      </p:pic>
      <p:sp>
        <p:nvSpPr>
          <p:cNvPr id="175" name="Google Shape;175;p22"/>
          <p:cNvSpPr txBox="1">
            <a:spLocks noGrp="1"/>
          </p:cNvSpPr>
          <p:nvPr>
            <p:ph type="body" idx="1"/>
          </p:nvPr>
        </p:nvSpPr>
        <p:spPr>
          <a:xfrm>
            <a:off x="161130" y="1496961"/>
            <a:ext cx="10302851" cy="5102621"/>
          </a:xfrm>
          <a:prstGeom prst="rect">
            <a:avLst/>
          </a:prstGeom>
          <a:noFill/>
          <a:ln>
            <a:noFill/>
          </a:ln>
        </p:spPr>
        <p:txBody>
          <a:bodyPr spcFirstLastPara="1" wrap="square" lIns="91425" tIns="45700" rIns="91425" bIns="45700" anchor="t" anchorCtr="0">
            <a:noAutofit/>
          </a:bodyPr>
          <a:lstStyle/>
          <a:p>
            <a:pPr marL="355600" lvl="1" indent="-355600" algn="l" rtl="0">
              <a:spcBef>
                <a:spcPts val="0"/>
              </a:spcBef>
              <a:spcAft>
                <a:spcPts val="600"/>
              </a:spcAft>
              <a:buSzPts val="1920"/>
              <a:buChar char="►"/>
              <a:tabLst>
                <a:tab pos="273050" algn="l"/>
              </a:tabLst>
            </a:pPr>
            <a:r>
              <a:rPr lang="hu-HU" sz="2400" dirty="0">
                <a:solidFill>
                  <a:schemeClr val="tx1"/>
                </a:solidFill>
                <a:latin typeface="+mj-lt"/>
                <a:ea typeface="Arial"/>
                <a:cs typeface="Arial"/>
                <a:sym typeface="Arial"/>
              </a:rPr>
              <a:t>A vendéglátást a </a:t>
            </a:r>
            <a:r>
              <a:rPr lang="hu-HU" sz="2400" b="1">
                <a:solidFill>
                  <a:schemeClr val="tx1"/>
                </a:solidFill>
                <a:latin typeface="+mj-lt"/>
                <a:ea typeface="Arial"/>
                <a:cs typeface="Arial"/>
                <a:sym typeface="Arial"/>
              </a:rPr>
              <a:t>vendéglátóipar</a:t>
            </a:r>
            <a:r>
              <a:rPr lang="hu-HU" sz="2400">
                <a:solidFill>
                  <a:schemeClr val="tx1"/>
                </a:solidFill>
                <a:latin typeface="+mj-lt"/>
                <a:ea typeface="Arial"/>
                <a:cs typeface="Arial"/>
                <a:sym typeface="Arial"/>
              </a:rPr>
              <a:t> </a:t>
            </a:r>
            <a:r>
              <a:rPr lang="hu-HU" sz="2400" smtClean="0">
                <a:solidFill>
                  <a:schemeClr val="tx1"/>
                </a:solidFill>
                <a:latin typeface="+mj-lt"/>
                <a:ea typeface="Arial"/>
                <a:cs typeface="Arial"/>
                <a:sym typeface="Arial"/>
              </a:rPr>
              <a:t>végzi.</a:t>
            </a:r>
            <a:br>
              <a:rPr lang="hu-HU" sz="2400" smtClean="0">
                <a:solidFill>
                  <a:schemeClr val="tx1"/>
                </a:solidFill>
                <a:latin typeface="+mj-lt"/>
                <a:ea typeface="Arial"/>
                <a:cs typeface="Arial"/>
                <a:sym typeface="Arial"/>
              </a:rPr>
            </a:br>
            <a:r>
              <a:rPr lang="hu-HU" sz="2400" smtClean="0">
                <a:solidFill>
                  <a:schemeClr val="tx1"/>
                </a:solidFill>
                <a:latin typeface="+mj-lt"/>
                <a:ea typeface="Arial"/>
                <a:cs typeface="Arial"/>
                <a:sym typeface="Arial"/>
              </a:rPr>
              <a:t>A vendéglátóipar feladata a </a:t>
            </a:r>
            <a:r>
              <a:rPr lang="hu-HU" sz="2400" dirty="0">
                <a:solidFill>
                  <a:schemeClr val="tx1"/>
                </a:solidFill>
                <a:latin typeface="+mj-lt"/>
                <a:ea typeface="Arial"/>
                <a:cs typeface="Arial"/>
                <a:sym typeface="Arial"/>
              </a:rPr>
              <a:t>szállodák, éttermek, kávézók, </a:t>
            </a:r>
            <a:r>
              <a:rPr lang="hu-HU" sz="2400">
                <a:solidFill>
                  <a:schemeClr val="tx1"/>
                </a:solidFill>
                <a:latin typeface="+mj-lt"/>
                <a:ea typeface="Arial"/>
                <a:cs typeface="Arial"/>
                <a:sym typeface="Arial"/>
              </a:rPr>
              <a:t>büfék </a:t>
            </a:r>
            <a:r>
              <a:rPr lang="hu-HU" sz="2400" smtClean="0">
                <a:solidFill>
                  <a:schemeClr val="tx1"/>
                </a:solidFill>
                <a:latin typeface="+mj-lt"/>
                <a:ea typeface="Arial"/>
                <a:cs typeface="Arial"/>
                <a:sym typeface="Arial"/>
              </a:rPr>
              <a:t>működtetése, a vendégek kiszolgálása szállással, étellel. Az ételek készítése </a:t>
            </a:r>
            <a:r>
              <a:rPr lang="hu-HU" sz="2400">
                <a:solidFill>
                  <a:schemeClr val="tx1"/>
                </a:solidFill>
                <a:latin typeface="+mj-lt"/>
                <a:ea typeface="Arial"/>
                <a:cs typeface="Arial"/>
                <a:sym typeface="Arial"/>
              </a:rPr>
              <a:t>és </a:t>
            </a:r>
            <a:r>
              <a:rPr lang="hu-HU" sz="2400" smtClean="0">
                <a:solidFill>
                  <a:schemeClr val="tx1"/>
                </a:solidFill>
                <a:latin typeface="+mj-lt"/>
                <a:ea typeface="Arial"/>
                <a:cs typeface="Arial"/>
                <a:sym typeface="Arial"/>
              </a:rPr>
              <a:t>felszolgálása is vendéglátás.</a:t>
            </a:r>
            <a:endParaRPr lang="hu-HU" sz="2400" dirty="0">
              <a:solidFill>
                <a:schemeClr val="tx1"/>
              </a:solidFill>
              <a:latin typeface="+mj-lt"/>
            </a:endParaRPr>
          </a:p>
          <a:p>
            <a:pPr marL="355600" lvl="1" indent="-355600">
              <a:spcBef>
                <a:spcPts val="600"/>
              </a:spcBef>
              <a:spcAft>
                <a:spcPts val="600"/>
              </a:spcAft>
              <a:buSzPts val="1920"/>
            </a:pPr>
            <a:r>
              <a:rPr lang="hu-HU" sz="2400" smtClean="0">
                <a:solidFill>
                  <a:schemeClr val="tx1"/>
                </a:solidFill>
                <a:latin typeface="+mj-lt"/>
                <a:ea typeface="Arial"/>
                <a:cs typeface="Arial"/>
                <a:sym typeface="Arial"/>
              </a:rPr>
              <a:t>Az </a:t>
            </a:r>
            <a:r>
              <a:rPr lang="hu-HU" sz="2400" dirty="0">
                <a:solidFill>
                  <a:schemeClr val="tx1"/>
                </a:solidFill>
                <a:latin typeface="+mj-lt"/>
                <a:ea typeface="Arial"/>
                <a:cs typeface="Arial"/>
                <a:sym typeface="Arial"/>
              </a:rPr>
              <a:t>ételkészítés első lépése a beérkező áru fogadása </a:t>
            </a:r>
            <a:r>
              <a:rPr lang="hu-HU" sz="2400">
                <a:solidFill>
                  <a:schemeClr val="tx1"/>
                </a:solidFill>
                <a:latin typeface="+mj-lt"/>
                <a:ea typeface="Arial"/>
                <a:cs typeface="Arial"/>
                <a:sym typeface="Arial"/>
              </a:rPr>
              <a:t>és </a:t>
            </a:r>
            <a:r>
              <a:rPr lang="hu-HU" sz="2400" b="1" smtClean="0">
                <a:solidFill>
                  <a:schemeClr val="tx1"/>
                </a:solidFill>
                <a:latin typeface="+mj-lt"/>
                <a:ea typeface="Arial"/>
                <a:cs typeface="Arial"/>
                <a:sym typeface="Arial"/>
              </a:rPr>
              <a:t>előkészítése </a:t>
            </a:r>
            <a:r>
              <a:rPr lang="hu-HU" sz="2400" smtClean="0">
                <a:solidFill>
                  <a:schemeClr val="tx1"/>
                </a:solidFill>
                <a:latin typeface="+mj-lt"/>
                <a:ea typeface="Arial"/>
                <a:cs typeface="Arial"/>
                <a:sym typeface="Arial"/>
              </a:rPr>
              <a:t>a főzőkonyhában dolgozó szakácsok számára.</a:t>
            </a:r>
            <a:endParaRPr lang="hu-HU" sz="2400" dirty="0">
              <a:solidFill>
                <a:schemeClr val="tx1"/>
              </a:solidFill>
              <a:latin typeface="+mj-lt"/>
              <a:ea typeface="Arial"/>
              <a:cs typeface="Arial"/>
              <a:sym typeface="Arial"/>
            </a:endParaRPr>
          </a:p>
          <a:p>
            <a:pPr marL="355600" lvl="1" indent="-355600" algn="l" rtl="0">
              <a:spcBef>
                <a:spcPts val="600"/>
              </a:spcBef>
              <a:spcAft>
                <a:spcPts val="600"/>
              </a:spcAft>
              <a:buSzPts val="1920"/>
              <a:buChar char="►"/>
            </a:pPr>
            <a:r>
              <a:rPr lang="hu-HU" sz="2400" smtClean="0">
                <a:solidFill>
                  <a:schemeClr val="tx1"/>
                </a:solidFill>
                <a:latin typeface="+mj-lt"/>
                <a:ea typeface="Arial"/>
                <a:cs typeface="Arial"/>
                <a:sym typeface="Arial"/>
              </a:rPr>
              <a:t>Az étel </a:t>
            </a:r>
            <a:r>
              <a:rPr lang="hu-HU" sz="2400">
                <a:solidFill>
                  <a:schemeClr val="tx1"/>
                </a:solidFill>
                <a:latin typeface="+mj-lt"/>
                <a:ea typeface="Arial"/>
                <a:cs typeface="Arial"/>
                <a:sym typeface="Arial"/>
              </a:rPr>
              <a:t>nem </a:t>
            </a:r>
            <a:r>
              <a:rPr lang="hu-HU" sz="2400" smtClean="0">
                <a:solidFill>
                  <a:schemeClr val="tx1"/>
                </a:solidFill>
                <a:latin typeface="+mj-lt"/>
                <a:ea typeface="Arial"/>
                <a:cs typeface="Arial"/>
                <a:sym typeface="Arial"/>
              </a:rPr>
              <a:t>lehet szennyezett </a:t>
            </a:r>
            <a:r>
              <a:rPr lang="hu-HU" sz="2400">
                <a:solidFill>
                  <a:schemeClr val="tx1"/>
                </a:solidFill>
                <a:latin typeface="+mj-lt"/>
                <a:ea typeface="Arial"/>
                <a:cs typeface="Arial"/>
                <a:sym typeface="Arial"/>
              </a:rPr>
              <a:t>vagy </a:t>
            </a:r>
            <a:r>
              <a:rPr lang="hu-HU" sz="2400" smtClean="0">
                <a:solidFill>
                  <a:schemeClr val="tx1"/>
                </a:solidFill>
                <a:latin typeface="+mj-lt"/>
                <a:ea typeface="Arial"/>
                <a:cs typeface="Arial"/>
                <a:sym typeface="Arial"/>
              </a:rPr>
              <a:t>fertőzött.</a:t>
            </a:r>
            <a:r>
              <a:rPr lang="hu-HU" sz="2400" b="1" dirty="0">
                <a:solidFill>
                  <a:schemeClr val="tx1"/>
                </a:solidFill>
                <a:latin typeface="+mj-lt"/>
                <a:ea typeface="Arial"/>
                <a:cs typeface="Arial"/>
                <a:sym typeface="Arial"/>
              </a:rPr>
              <a:t/>
            </a:r>
            <a:br>
              <a:rPr lang="hu-HU" sz="2400" b="1" dirty="0">
                <a:solidFill>
                  <a:schemeClr val="tx1"/>
                </a:solidFill>
                <a:latin typeface="+mj-lt"/>
                <a:ea typeface="Arial"/>
                <a:cs typeface="Arial"/>
                <a:sym typeface="Arial"/>
              </a:rPr>
            </a:br>
            <a:r>
              <a:rPr lang="hu-HU" sz="2400" dirty="0">
                <a:solidFill>
                  <a:schemeClr val="tx1"/>
                </a:solidFill>
                <a:latin typeface="+mj-lt"/>
                <a:ea typeface="Arial"/>
                <a:cs typeface="Arial"/>
                <a:sym typeface="Arial"/>
              </a:rPr>
              <a:t>A szennyezett vagy fertőzött </a:t>
            </a:r>
            <a:r>
              <a:rPr lang="hu-HU" sz="2400">
                <a:solidFill>
                  <a:schemeClr val="tx1"/>
                </a:solidFill>
                <a:latin typeface="+mj-lt"/>
                <a:ea typeface="Arial"/>
                <a:cs typeface="Arial"/>
                <a:sym typeface="Arial"/>
              </a:rPr>
              <a:t>ételtől </a:t>
            </a:r>
            <a:r>
              <a:rPr lang="hu-HU" sz="2400" smtClean="0">
                <a:solidFill>
                  <a:schemeClr val="tx1"/>
                </a:solidFill>
                <a:latin typeface="+mj-lt"/>
                <a:ea typeface="Arial"/>
                <a:cs typeface="Arial"/>
                <a:sym typeface="Arial"/>
              </a:rPr>
              <a:t>megbetegszenek azok</a:t>
            </a:r>
            <a:r>
              <a:rPr lang="hu-HU" sz="2400" dirty="0">
                <a:solidFill>
                  <a:schemeClr val="tx1"/>
                </a:solidFill>
                <a:latin typeface="+mj-lt"/>
                <a:ea typeface="Arial"/>
                <a:cs typeface="Arial"/>
                <a:sym typeface="Arial"/>
              </a:rPr>
              <a:t>, </a:t>
            </a:r>
            <a:r>
              <a:rPr lang="hu-HU" sz="2400">
                <a:solidFill>
                  <a:schemeClr val="tx1"/>
                </a:solidFill>
                <a:latin typeface="+mj-lt"/>
                <a:ea typeface="Arial"/>
                <a:cs typeface="Arial"/>
                <a:sym typeface="Arial"/>
              </a:rPr>
              <a:t>akik </a:t>
            </a:r>
            <a:r>
              <a:rPr lang="hu-HU" sz="2400" smtClean="0">
                <a:solidFill>
                  <a:schemeClr val="tx1"/>
                </a:solidFill>
                <a:latin typeface="+mj-lt"/>
                <a:ea typeface="Arial"/>
                <a:cs typeface="Arial"/>
                <a:sym typeface="Arial"/>
              </a:rPr>
              <a:t>fogyasztják</a:t>
            </a:r>
            <a:r>
              <a:rPr lang="hu-HU" sz="2400" dirty="0">
                <a:solidFill>
                  <a:schemeClr val="tx1"/>
                </a:solidFill>
                <a:latin typeface="+mj-lt"/>
                <a:ea typeface="Arial"/>
                <a:cs typeface="Arial"/>
                <a:sym typeface="Arial"/>
              </a:rPr>
              <a:t>.</a:t>
            </a:r>
            <a:endParaRPr sz="2400" dirty="0">
              <a:solidFill>
                <a:schemeClr val="tx1"/>
              </a:solidFill>
              <a:latin typeface="+mj-lt"/>
            </a:endParaRPr>
          </a:p>
          <a:p>
            <a:pPr marL="355600" lvl="1" indent="-355600" algn="l" rtl="0">
              <a:spcBef>
                <a:spcPts val="600"/>
              </a:spcBef>
              <a:spcAft>
                <a:spcPts val="600"/>
              </a:spcAft>
              <a:buSzPts val="1920"/>
              <a:buChar char="►"/>
            </a:pPr>
            <a:r>
              <a:rPr lang="hu-HU" sz="2400" smtClean="0">
                <a:solidFill>
                  <a:schemeClr val="tx1"/>
                </a:solidFill>
                <a:latin typeface="+mj-lt"/>
                <a:ea typeface="Arial"/>
                <a:cs typeface="Arial"/>
                <a:sym typeface="Arial"/>
              </a:rPr>
              <a:t>Az </a:t>
            </a:r>
            <a:r>
              <a:rPr lang="hu-HU" sz="2400" dirty="0">
                <a:solidFill>
                  <a:schemeClr val="tx1"/>
                </a:solidFill>
                <a:latin typeface="+mj-lt"/>
                <a:ea typeface="Arial"/>
                <a:cs typeface="Arial"/>
                <a:sym typeface="Arial"/>
              </a:rPr>
              <a:t>előkészítés a </a:t>
            </a:r>
            <a:r>
              <a:rPr lang="hu-HU" sz="2400">
                <a:solidFill>
                  <a:schemeClr val="tx1"/>
                </a:solidFill>
                <a:latin typeface="+mj-lt"/>
                <a:ea typeface="Arial"/>
                <a:cs typeface="Arial"/>
                <a:sym typeface="Arial"/>
              </a:rPr>
              <a:t>főzéstől </a:t>
            </a:r>
            <a:r>
              <a:rPr lang="hu-HU" sz="2400" smtClean="0">
                <a:solidFill>
                  <a:schemeClr val="tx1"/>
                </a:solidFill>
                <a:latin typeface="+mj-lt"/>
                <a:ea typeface="Arial"/>
                <a:cs typeface="Arial"/>
                <a:sym typeface="Arial"/>
              </a:rPr>
              <a:t>elkülönülő </a:t>
            </a:r>
            <a:r>
              <a:rPr lang="hu-HU" sz="2400">
                <a:solidFill>
                  <a:schemeClr val="tx1"/>
                </a:solidFill>
                <a:latin typeface="+mj-lt"/>
                <a:ea typeface="Arial"/>
                <a:cs typeface="Arial"/>
                <a:sym typeface="Arial"/>
              </a:rPr>
              <a:t>helyiségben </a:t>
            </a:r>
            <a:r>
              <a:rPr lang="hu-HU" sz="2400" smtClean="0">
                <a:solidFill>
                  <a:schemeClr val="tx1"/>
                </a:solidFill>
                <a:latin typeface="+mj-lt"/>
                <a:ea typeface="Arial"/>
                <a:cs typeface="Arial"/>
                <a:sym typeface="Arial"/>
              </a:rPr>
              <a:t>történik. A főzőkonyhába megtisztított, mosott, fertőtlenített alapanyag kerül. </a:t>
            </a:r>
          </a:p>
          <a:p>
            <a:pPr marL="355600" lvl="1" indent="-355600" algn="l" rtl="0">
              <a:spcBef>
                <a:spcPts val="600"/>
              </a:spcBef>
              <a:spcAft>
                <a:spcPts val="600"/>
              </a:spcAft>
              <a:buSzPts val="1920"/>
              <a:buChar char="►"/>
            </a:pPr>
            <a:r>
              <a:rPr lang="hu-HU" sz="2400" smtClean="0">
                <a:solidFill>
                  <a:schemeClr val="tx1"/>
                </a:solidFill>
                <a:latin typeface="+mj-lt"/>
                <a:ea typeface="Arial"/>
                <a:cs typeface="Arial"/>
                <a:sym typeface="Arial"/>
              </a:rPr>
              <a:t>Az előkészítés boztosítja a jó minőségű alapanyagot az ételkészítéshez.</a:t>
            </a:r>
            <a:endParaRPr sz="2400" dirty="0">
              <a:solidFill>
                <a:schemeClr val="tx1"/>
              </a:solidFill>
              <a:latin typeface="+mj-lt"/>
              <a:ea typeface="Arial"/>
              <a:cs typeface="Arial"/>
              <a:sym typeface="Arial"/>
            </a:endParaRPr>
          </a:p>
          <a:p>
            <a:pPr marL="742950" lvl="1" indent="-163830" algn="l" rtl="0">
              <a:spcBef>
                <a:spcPts val="600"/>
              </a:spcBef>
              <a:spcAft>
                <a:spcPts val="600"/>
              </a:spcAft>
              <a:buSzPts val="1920"/>
              <a:buNone/>
            </a:pPr>
            <a:endParaRPr sz="2400" dirty="0">
              <a:solidFill>
                <a:schemeClr val="dk2"/>
              </a:solidFill>
              <a:latin typeface="Arial"/>
              <a:ea typeface="Arial"/>
              <a:cs typeface="Arial"/>
              <a:sym typeface="Arial"/>
            </a:endParaRPr>
          </a:p>
          <a:p>
            <a:pPr marL="742950" lvl="1" indent="-163830" algn="l" rtl="0">
              <a:spcBef>
                <a:spcPts val="600"/>
              </a:spcBef>
              <a:spcAft>
                <a:spcPts val="600"/>
              </a:spcAft>
              <a:buSzPts val="1920"/>
              <a:buNone/>
            </a:pPr>
            <a:endParaRPr sz="2400" dirty="0">
              <a:solidFill>
                <a:schemeClr val="dk2"/>
              </a:solidFill>
            </a:endParaRPr>
          </a:p>
          <a:p>
            <a:pPr marL="457200" lvl="1" indent="0" algn="l" rtl="0">
              <a:spcBef>
                <a:spcPts val="600"/>
              </a:spcBef>
              <a:spcAft>
                <a:spcPts val="600"/>
              </a:spcAft>
              <a:buSzPts val="1920"/>
              <a:buNone/>
            </a:pPr>
            <a:endParaRPr sz="2400" dirty="0">
              <a:solidFill>
                <a:schemeClr val="dk2"/>
              </a:solidFill>
            </a:endParaRPr>
          </a:p>
          <a:p>
            <a:pPr marL="742950" lvl="1" indent="-143509" algn="l" rtl="0">
              <a:spcBef>
                <a:spcPts val="1000"/>
              </a:spcBef>
              <a:spcAft>
                <a:spcPts val="600"/>
              </a:spcAft>
              <a:buSzPts val="2240"/>
              <a:buNone/>
            </a:pPr>
            <a:endParaRPr sz="2800" dirty="0">
              <a:solidFill>
                <a:schemeClr val="dk2"/>
              </a:solidFill>
            </a:endParaRPr>
          </a:p>
        </p:txBody>
      </p:sp>
      <p:pic>
        <p:nvPicPr>
          <p:cNvPr id="3" name="Ábra 2" descr="Étkező személy">
            <a:extLst>
              <a:ext uri="{FF2B5EF4-FFF2-40B4-BE49-F238E27FC236}">
                <a16:creationId xmlns:a16="http://schemas.microsoft.com/office/drawing/2014/main" xmlns="" id="{328AD476-C997-4860-B265-A86B371E9FAA}"/>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10668566" y="3720550"/>
            <a:ext cx="1159565" cy="1159565"/>
          </a:xfrm>
          <a:prstGeom prst="rect">
            <a:avLst/>
          </a:prstGeom>
        </p:spPr>
      </p:pic>
      <p:pic>
        <p:nvPicPr>
          <p:cNvPr id="5" name="Ábra 4" descr="Teríték">
            <a:extLst>
              <a:ext uri="{FF2B5EF4-FFF2-40B4-BE49-F238E27FC236}">
                <a16:creationId xmlns:a16="http://schemas.microsoft.com/office/drawing/2014/main" xmlns="" id="{68C8DB53-9B7C-4A3E-92BE-075C57A51B55}"/>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10656142" y="1094132"/>
            <a:ext cx="1171989" cy="1171989"/>
          </a:xfrm>
          <a:prstGeom prst="rect">
            <a:avLst/>
          </a:prstGeom>
        </p:spPr>
      </p:pic>
      <p:pic>
        <p:nvPicPr>
          <p:cNvPr id="7" name="Ábra 6" descr="Mosogató">
            <a:extLst>
              <a:ext uri="{FF2B5EF4-FFF2-40B4-BE49-F238E27FC236}">
                <a16:creationId xmlns:a16="http://schemas.microsoft.com/office/drawing/2014/main" xmlns="" id="{AA6B53DC-11E9-4F32-8AD9-61C98C5C2AD5}"/>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10562547" y="2325163"/>
            <a:ext cx="1265584" cy="1265584"/>
          </a:xfrm>
          <a:prstGeom prst="rect">
            <a:avLst/>
          </a:prstGeom>
        </p:spPr>
      </p:pic>
      <p:sp>
        <p:nvSpPr>
          <p:cNvPr id="2" name="Szövegdoboz 1">
            <a:extLst>
              <a:ext uri="{FF2B5EF4-FFF2-40B4-BE49-F238E27FC236}">
                <a16:creationId xmlns:a16="http://schemas.microsoft.com/office/drawing/2014/main" xmlns="" id="{BC6889B6-439C-40D7-B35A-A17BE5AF45EB}"/>
              </a:ext>
            </a:extLst>
          </p:cNvPr>
          <p:cNvSpPr txBox="1"/>
          <p:nvPr/>
        </p:nvSpPr>
        <p:spPr>
          <a:xfrm>
            <a:off x="331838" y="457200"/>
            <a:ext cx="2597186" cy="584775"/>
          </a:xfrm>
          <a:prstGeom prst="rect">
            <a:avLst/>
          </a:prstGeom>
          <a:noFill/>
        </p:spPr>
        <p:txBody>
          <a:bodyPr wrap="none" rtlCol="0">
            <a:spAutoFit/>
          </a:bodyPr>
          <a:lstStyle/>
          <a:p>
            <a:r>
              <a:rPr lang="hu-HU" sz="3200" b="1" dirty="0">
                <a:solidFill>
                  <a:schemeClr val="bg2"/>
                </a:solidFill>
              </a:rPr>
              <a:t>Vendéglátás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73"/>
        <p:cNvGrpSpPr/>
        <p:nvPr/>
      </p:nvGrpSpPr>
      <p:grpSpPr>
        <a:xfrm>
          <a:off x="0" y="0"/>
          <a:ext cx="0" cy="0"/>
          <a:chOff x="0" y="0"/>
          <a:chExt cx="0" cy="0"/>
        </a:xfrm>
      </p:grpSpPr>
      <p:pic>
        <p:nvPicPr>
          <p:cNvPr id="174" name="Google Shape;174;p22" descr="A képen rajz látható&#10;&#10;Automatikusan generált leírás"/>
          <p:cNvPicPr preferRelativeResize="0"/>
          <p:nvPr/>
        </p:nvPicPr>
        <p:blipFill rotWithShape="1">
          <a:blip r:embed="rId3" cstate="print">
            <a:alphaModFix/>
          </a:blip>
          <a:srcRect/>
          <a:stretch/>
        </p:blipFill>
        <p:spPr>
          <a:xfrm>
            <a:off x="10834220" y="0"/>
            <a:ext cx="1357779" cy="1273629"/>
          </a:xfrm>
          <a:prstGeom prst="rect">
            <a:avLst/>
          </a:prstGeom>
          <a:noFill/>
          <a:ln>
            <a:noFill/>
          </a:ln>
        </p:spPr>
      </p:pic>
      <p:sp>
        <p:nvSpPr>
          <p:cNvPr id="175" name="Google Shape;175;p22"/>
          <p:cNvSpPr txBox="1">
            <a:spLocks noGrp="1"/>
          </p:cNvSpPr>
          <p:nvPr>
            <p:ph type="body" idx="1"/>
          </p:nvPr>
        </p:nvSpPr>
        <p:spPr>
          <a:xfrm>
            <a:off x="613617" y="1543999"/>
            <a:ext cx="7153923" cy="5111825"/>
          </a:xfrm>
          <a:prstGeom prst="rect">
            <a:avLst/>
          </a:prstGeom>
          <a:noFill/>
          <a:ln>
            <a:noFill/>
          </a:ln>
        </p:spPr>
        <p:txBody>
          <a:bodyPr spcFirstLastPara="1" wrap="square" lIns="91425" tIns="45700" rIns="91425" bIns="45700" anchor="t" anchorCtr="0">
            <a:noAutofit/>
          </a:bodyPr>
          <a:lstStyle/>
          <a:p>
            <a:pPr marL="0" lvl="1" indent="0" algn="l" rtl="0">
              <a:spcBef>
                <a:spcPts val="0"/>
              </a:spcBef>
              <a:spcAft>
                <a:spcPts val="0"/>
              </a:spcAft>
              <a:buSzPts val="1920"/>
              <a:buNone/>
            </a:pPr>
            <a:r>
              <a:rPr lang="hu-HU" sz="2400" dirty="0">
                <a:solidFill>
                  <a:schemeClr val="tx1"/>
                </a:solidFill>
                <a:latin typeface="Arial"/>
                <a:ea typeface="Arial"/>
                <a:cs typeface="Arial"/>
                <a:sym typeface="Arial"/>
              </a:rPr>
              <a:t>Az étel </a:t>
            </a:r>
            <a:r>
              <a:rPr lang="hu-HU" sz="2400" b="1" dirty="0">
                <a:solidFill>
                  <a:schemeClr val="tx1"/>
                </a:solidFill>
                <a:latin typeface="Arial"/>
                <a:ea typeface="Arial"/>
                <a:cs typeface="Arial"/>
                <a:sym typeface="Arial"/>
              </a:rPr>
              <a:t>szennyeződhet</a:t>
            </a:r>
            <a:r>
              <a:rPr lang="hu-HU" sz="2400" dirty="0">
                <a:solidFill>
                  <a:schemeClr val="tx1"/>
                </a:solidFill>
                <a:latin typeface="Arial"/>
                <a:ea typeface="Arial"/>
                <a:cs typeface="Arial"/>
                <a:sym typeface="Arial"/>
              </a:rPr>
              <a:t>:</a:t>
            </a:r>
          </a:p>
          <a:p>
            <a:pPr marL="355600" lvl="1" indent="-355600" algn="l" rtl="0">
              <a:spcBef>
                <a:spcPts val="0"/>
              </a:spcBef>
              <a:spcAft>
                <a:spcPts val="0"/>
              </a:spcAft>
              <a:buSzPts val="1920"/>
              <a:buChar char="►"/>
            </a:pPr>
            <a:endParaRPr lang="hu-HU" sz="2400" dirty="0">
              <a:solidFill>
                <a:schemeClr val="tx1"/>
              </a:solidFill>
              <a:latin typeface="Arial"/>
              <a:ea typeface="Arial"/>
              <a:cs typeface="Arial"/>
              <a:sym typeface="Arial"/>
            </a:endParaRPr>
          </a:p>
          <a:p>
            <a:pPr marL="355600" lvl="1" indent="-355600" algn="l" rtl="0">
              <a:spcBef>
                <a:spcPts val="0"/>
              </a:spcBef>
              <a:spcAft>
                <a:spcPts val="0"/>
              </a:spcAft>
              <a:buSzPts val="1920"/>
              <a:buChar char="►"/>
            </a:pPr>
            <a:r>
              <a:rPr lang="hu-HU" sz="2400" b="1" dirty="0">
                <a:solidFill>
                  <a:schemeClr val="tx1"/>
                </a:solidFill>
                <a:latin typeface="Arial"/>
                <a:ea typeface="Arial"/>
                <a:cs typeface="Arial"/>
                <a:sym typeface="Arial"/>
              </a:rPr>
              <a:t>Idegen anyagok</a:t>
            </a:r>
            <a:r>
              <a:rPr lang="hu-HU" sz="2400" dirty="0">
                <a:solidFill>
                  <a:schemeClr val="tx1"/>
                </a:solidFill>
                <a:latin typeface="Arial"/>
                <a:ea typeface="Arial"/>
                <a:cs typeface="Arial"/>
                <a:sym typeface="Arial"/>
              </a:rPr>
              <a:t>tól: portól, földtől, kavicsoktól.  </a:t>
            </a:r>
          </a:p>
          <a:p>
            <a:pPr marL="355600" lvl="1" indent="-355600" algn="l" rtl="0">
              <a:spcBef>
                <a:spcPts val="0"/>
              </a:spcBef>
              <a:spcAft>
                <a:spcPts val="0"/>
              </a:spcAft>
              <a:buSzPts val="1920"/>
              <a:buChar char="►"/>
            </a:pPr>
            <a:endParaRPr lang="hu-HU" sz="2400" dirty="0">
              <a:solidFill>
                <a:schemeClr val="tx1"/>
              </a:solidFill>
              <a:latin typeface="Arial"/>
              <a:ea typeface="Arial"/>
              <a:cs typeface="Arial"/>
              <a:sym typeface="Arial"/>
            </a:endParaRPr>
          </a:p>
          <a:p>
            <a:pPr marL="355600" lvl="1" indent="-355600" algn="l" rtl="0">
              <a:spcBef>
                <a:spcPts val="0"/>
              </a:spcBef>
              <a:spcAft>
                <a:spcPts val="0"/>
              </a:spcAft>
              <a:buSzPts val="1920"/>
              <a:buChar char="►"/>
            </a:pPr>
            <a:r>
              <a:rPr lang="hu-HU" sz="2400" b="1" dirty="0">
                <a:solidFill>
                  <a:schemeClr val="tx1"/>
                </a:solidFill>
                <a:latin typeface="Arial"/>
                <a:ea typeface="Arial"/>
                <a:cs typeface="Arial"/>
                <a:sym typeface="Arial"/>
              </a:rPr>
              <a:t>Vegyi anyagok</a:t>
            </a:r>
            <a:r>
              <a:rPr lang="hu-HU" sz="2400" dirty="0">
                <a:solidFill>
                  <a:schemeClr val="tx1"/>
                </a:solidFill>
                <a:latin typeface="Arial"/>
                <a:ea typeface="Arial"/>
                <a:cs typeface="Arial"/>
                <a:sym typeface="Arial"/>
              </a:rPr>
              <a:t>tól: </a:t>
            </a:r>
            <a:br>
              <a:rPr lang="hu-HU" sz="2400" dirty="0">
                <a:solidFill>
                  <a:schemeClr val="tx1"/>
                </a:solidFill>
                <a:latin typeface="Arial"/>
                <a:ea typeface="Arial"/>
                <a:cs typeface="Arial"/>
                <a:sym typeface="Arial"/>
              </a:rPr>
            </a:br>
            <a:r>
              <a:rPr lang="hu-HU" sz="2400" dirty="0">
                <a:solidFill>
                  <a:schemeClr val="tx1"/>
                </a:solidFill>
                <a:latin typeface="Arial"/>
                <a:ea typeface="Arial"/>
                <a:cs typeface="Arial"/>
                <a:sym typeface="Arial"/>
              </a:rPr>
              <a:t>szállítás közben belekerülő olajok, kipufogógázokban lévő mérgező anyagok, tisztítószer, tartósítószer.</a:t>
            </a:r>
          </a:p>
          <a:p>
            <a:pPr marL="355600" lvl="1" indent="-355600" algn="l" rtl="0">
              <a:spcBef>
                <a:spcPts val="0"/>
              </a:spcBef>
              <a:spcAft>
                <a:spcPts val="0"/>
              </a:spcAft>
              <a:buSzPts val="1920"/>
              <a:buChar char="►"/>
            </a:pPr>
            <a:endParaRPr lang="hu-HU" sz="2400" dirty="0">
              <a:solidFill>
                <a:schemeClr val="tx1"/>
              </a:solidFill>
              <a:latin typeface="Arial"/>
              <a:ea typeface="Arial"/>
              <a:cs typeface="Arial"/>
              <a:sym typeface="Arial"/>
            </a:endParaRPr>
          </a:p>
          <a:p>
            <a:pPr marL="355600" lvl="1" indent="-355600" algn="l" rtl="0">
              <a:spcBef>
                <a:spcPts val="0"/>
              </a:spcBef>
              <a:spcAft>
                <a:spcPts val="0"/>
              </a:spcAft>
              <a:buSzPts val="1920"/>
              <a:buChar char="►"/>
            </a:pPr>
            <a:r>
              <a:rPr lang="hu-HU" sz="2400" smtClean="0">
                <a:solidFill>
                  <a:schemeClr val="tx1"/>
                </a:solidFill>
                <a:latin typeface="Arial"/>
                <a:ea typeface="Arial"/>
                <a:cs typeface="Arial"/>
                <a:sym typeface="Arial"/>
              </a:rPr>
              <a:t>Az alapíanyagra kerülő </a:t>
            </a:r>
            <a:r>
              <a:rPr lang="hu-HU" sz="2400" b="1" dirty="0">
                <a:solidFill>
                  <a:schemeClr val="tx1"/>
                </a:solidFill>
                <a:latin typeface="Arial"/>
                <a:ea typeface="Arial"/>
                <a:cs typeface="Arial"/>
                <a:sym typeface="Arial"/>
              </a:rPr>
              <a:t>mikrobáktól. </a:t>
            </a:r>
            <a:r>
              <a:rPr lang="hu-HU" sz="2400" dirty="0">
                <a:solidFill>
                  <a:schemeClr val="tx1"/>
                </a:solidFill>
                <a:latin typeface="Arial"/>
                <a:ea typeface="Arial"/>
                <a:cs typeface="Arial"/>
                <a:sym typeface="Arial"/>
              </a:rPr>
              <a:t>Ilyenek a baktériumok és a penészgombák. </a:t>
            </a:r>
            <a:br>
              <a:rPr lang="hu-HU" sz="2400" dirty="0">
                <a:solidFill>
                  <a:schemeClr val="tx1"/>
                </a:solidFill>
                <a:latin typeface="Arial"/>
                <a:ea typeface="Arial"/>
                <a:cs typeface="Arial"/>
                <a:sym typeface="Arial"/>
              </a:rPr>
            </a:br>
            <a:r>
              <a:rPr lang="hu-HU" sz="2400" dirty="0">
                <a:solidFill>
                  <a:schemeClr val="tx1"/>
                </a:solidFill>
                <a:latin typeface="Arial"/>
                <a:ea typeface="Arial"/>
                <a:cs typeface="Arial"/>
                <a:sym typeface="Arial"/>
              </a:rPr>
              <a:t>A mikrobák szabad szemmel nem látható apró élőlények.</a:t>
            </a:r>
          </a:p>
          <a:p>
            <a:pPr marL="355600" lvl="1" indent="-355600" algn="l" rtl="0">
              <a:spcBef>
                <a:spcPts val="0"/>
              </a:spcBef>
              <a:spcAft>
                <a:spcPts val="0"/>
              </a:spcAft>
              <a:buSzPts val="1920"/>
              <a:buChar char="►"/>
            </a:pPr>
            <a:endParaRPr lang="hu-HU" sz="2400" dirty="0">
              <a:solidFill>
                <a:schemeClr val="dk1"/>
              </a:solidFill>
              <a:latin typeface="Arial"/>
              <a:ea typeface="Arial"/>
              <a:cs typeface="Arial"/>
              <a:sym typeface="Arial"/>
            </a:endParaRPr>
          </a:p>
          <a:p>
            <a:pPr marL="355600" lvl="1" indent="-355600" algn="l" rtl="0">
              <a:spcBef>
                <a:spcPts val="600"/>
              </a:spcBef>
              <a:spcAft>
                <a:spcPts val="0"/>
              </a:spcAft>
              <a:buSzPts val="1920"/>
              <a:buChar char="►"/>
            </a:pPr>
            <a:endParaRPr lang="hu-HU" sz="2400" dirty="0">
              <a:solidFill>
                <a:schemeClr val="dk2"/>
              </a:solidFill>
              <a:latin typeface="Arial"/>
              <a:ea typeface="Arial"/>
              <a:cs typeface="Arial"/>
              <a:sym typeface="Arial"/>
            </a:endParaRPr>
          </a:p>
          <a:p>
            <a:pPr marL="742950" lvl="1" indent="-163830" algn="l" rtl="0">
              <a:spcBef>
                <a:spcPts val="600"/>
              </a:spcBef>
              <a:spcAft>
                <a:spcPts val="0"/>
              </a:spcAft>
              <a:buSzPts val="1920"/>
              <a:buNone/>
            </a:pPr>
            <a:endParaRPr sz="2400" dirty="0">
              <a:solidFill>
                <a:schemeClr val="dk2"/>
              </a:solidFill>
              <a:latin typeface="Arial"/>
              <a:ea typeface="Arial"/>
              <a:cs typeface="Arial"/>
              <a:sym typeface="Arial"/>
            </a:endParaRPr>
          </a:p>
          <a:p>
            <a:pPr marL="742950" lvl="1" indent="-163830" algn="l" rtl="0">
              <a:spcBef>
                <a:spcPts val="600"/>
              </a:spcBef>
              <a:spcAft>
                <a:spcPts val="0"/>
              </a:spcAft>
              <a:buSzPts val="1920"/>
              <a:buNone/>
            </a:pPr>
            <a:endParaRPr sz="2400" dirty="0">
              <a:solidFill>
                <a:schemeClr val="dk2"/>
              </a:solidFill>
            </a:endParaRPr>
          </a:p>
          <a:p>
            <a:pPr marL="457200" lvl="1" indent="0" algn="l" rtl="0">
              <a:spcBef>
                <a:spcPts val="600"/>
              </a:spcBef>
              <a:spcAft>
                <a:spcPts val="0"/>
              </a:spcAft>
              <a:buSzPts val="1920"/>
              <a:buNone/>
            </a:pPr>
            <a:endParaRPr sz="2400" dirty="0">
              <a:solidFill>
                <a:schemeClr val="dk2"/>
              </a:solidFill>
            </a:endParaRPr>
          </a:p>
          <a:p>
            <a:pPr marL="742950" lvl="1" indent="-143509" algn="l" rtl="0">
              <a:spcBef>
                <a:spcPts val="1000"/>
              </a:spcBef>
              <a:spcAft>
                <a:spcPts val="0"/>
              </a:spcAft>
              <a:buSzPts val="2240"/>
              <a:buNone/>
            </a:pPr>
            <a:endParaRPr sz="2800" dirty="0">
              <a:solidFill>
                <a:schemeClr val="dk2"/>
              </a:solidFill>
            </a:endParaRPr>
          </a:p>
        </p:txBody>
      </p:sp>
      <p:sp>
        <p:nvSpPr>
          <p:cNvPr id="176" name="Google Shape;176;p22"/>
          <p:cNvSpPr/>
          <p:nvPr/>
        </p:nvSpPr>
        <p:spPr>
          <a:xfrm>
            <a:off x="0" y="560030"/>
            <a:ext cx="10070275" cy="907941"/>
          </a:xfrm>
          <a:prstGeom prst="rect">
            <a:avLst/>
          </a:prstGeom>
          <a:noFill/>
          <a:ln>
            <a:noFill/>
          </a:ln>
        </p:spPr>
        <p:txBody>
          <a:bodyPr spcFirstLastPara="1" wrap="square" lIns="91425" tIns="45700" rIns="91425" bIns="45700" anchor="t" anchorCtr="0">
            <a:noAutofit/>
          </a:bodyPr>
          <a:lstStyle/>
          <a:p>
            <a:pPr marL="457200" marR="0" lvl="1" indent="0" algn="l" rtl="0">
              <a:spcBef>
                <a:spcPts val="0"/>
              </a:spcBef>
              <a:spcAft>
                <a:spcPts val="0"/>
              </a:spcAft>
              <a:buNone/>
            </a:pPr>
            <a:r>
              <a:rPr lang="hu-HU" sz="2400" b="1" i="0" u="none" strike="noStrike" cap="none" dirty="0">
                <a:solidFill>
                  <a:schemeClr val="dk2"/>
                </a:solidFill>
                <a:latin typeface="Arial"/>
                <a:ea typeface="Arial"/>
                <a:cs typeface="Arial"/>
                <a:sym typeface="Arial"/>
              </a:rPr>
              <a:t>Az előkészítés </a:t>
            </a:r>
            <a:r>
              <a:rPr lang="hu-HU" sz="2400" b="1" i="0" u="none" strike="noStrike" cap="none">
                <a:solidFill>
                  <a:schemeClr val="dk2"/>
                </a:solidFill>
                <a:latin typeface="Arial"/>
                <a:ea typeface="Arial"/>
                <a:cs typeface="Arial"/>
                <a:sym typeface="Arial"/>
              </a:rPr>
              <a:t>során </a:t>
            </a:r>
            <a:r>
              <a:rPr lang="hu-HU" sz="2400" b="1" i="0" u="none" strike="noStrike" cap="none" smtClean="0">
                <a:solidFill>
                  <a:schemeClr val="dk2"/>
                </a:solidFill>
                <a:latin typeface="Arial"/>
                <a:ea typeface="Arial"/>
                <a:cs typeface="Arial"/>
                <a:sym typeface="Arial"/>
              </a:rPr>
              <a:t>eltávolítjuk a szennezőanyagokat és vigyázunk arra, hogy ne szennyezzük meg az előkészítés során!</a:t>
            </a:r>
            <a:endParaRPr sz="2400" b="0" i="0" u="none" strike="noStrike" cap="none" dirty="0">
              <a:solidFill>
                <a:schemeClr val="dk2"/>
              </a:solidFill>
              <a:latin typeface="Arial"/>
              <a:ea typeface="Arial"/>
              <a:cs typeface="Arial"/>
              <a:sym typeface="Arial"/>
            </a:endParaRPr>
          </a:p>
        </p:txBody>
      </p:sp>
      <p:pic>
        <p:nvPicPr>
          <p:cNvPr id="2" name="Kép 1">
            <a:extLst>
              <a:ext uri="{FF2B5EF4-FFF2-40B4-BE49-F238E27FC236}">
                <a16:creationId xmlns:a16="http://schemas.microsoft.com/office/drawing/2014/main" xmlns="" id="{DFF405F7-3C58-4E76-9665-FD0402333CF7}"/>
              </a:ext>
            </a:extLst>
          </p:cNvPr>
          <p:cNvPicPr/>
          <p:nvPr/>
        </p:nvPicPr>
        <p:blipFill>
          <a:blip r:embed="rId4" cstate="print"/>
          <a:stretch>
            <a:fillRect/>
          </a:stretch>
        </p:blipFill>
        <p:spPr>
          <a:xfrm>
            <a:off x="9184977" y="3954514"/>
            <a:ext cx="2581051" cy="1870478"/>
          </a:xfrm>
          <a:prstGeom prst="rect">
            <a:avLst/>
          </a:prstGeom>
        </p:spPr>
      </p:pic>
      <p:pic>
        <p:nvPicPr>
          <p:cNvPr id="20" name="Kép 19">
            <a:extLst>
              <a:ext uri="{FF2B5EF4-FFF2-40B4-BE49-F238E27FC236}">
                <a16:creationId xmlns:a16="http://schemas.microsoft.com/office/drawing/2014/main" xmlns="" id="{5969421E-764A-4A7E-B543-66F788F3BB20}"/>
              </a:ext>
            </a:extLst>
          </p:cNvPr>
          <p:cNvPicPr/>
          <p:nvPr/>
        </p:nvPicPr>
        <p:blipFill>
          <a:blip r:embed="rId5" cstate="print"/>
          <a:stretch>
            <a:fillRect/>
          </a:stretch>
        </p:blipFill>
        <p:spPr>
          <a:xfrm>
            <a:off x="9259468" y="1261696"/>
            <a:ext cx="2328863" cy="1988975"/>
          </a:xfrm>
          <a:prstGeom prst="rect">
            <a:avLst/>
          </a:prstGeom>
        </p:spPr>
      </p:pic>
      <p:sp>
        <p:nvSpPr>
          <p:cNvPr id="4" name="Szövegdoboz 3">
            <a:extLst>
              <a:ext uri="{FF2B5EF4-FFF2-40B4-BE49-F238E27FC236}">
                <a16:creationId xmlns:a16="http://schemas.microsoft.com/office/drawing/2014/main" xmlns="" id="{1E7FB49E-552F-44AD-B119-20433FF212A6}"/>
              </a:ext>
            </a:extLst>
          </p:cNvPr>
          <p:cNvSpPr txBox="1"/>
          <p:nvPr/>
        </p:nvSpPr>
        <p:spPr>
          <a:xfrm>
            <a:off x="8513503" y="3250671"/>
            <a:ext cx="3820791" cy="400110"/>
          </a:xfrm>
          <a:prstGeom prst="rect">
            <a:avLst/>
          </a:prstGeom>
          <a:noFill/>
          <a:effectLst/>
        </p:spPr>
        <p:txBody>
          <a:bodyPr wrap="square" rtlCol="0">
            <a:spAutoFit/>
          </a:bodyPr>
          <a:lstStyle/>
          <a:p>
            <a:pPr algn="ctr"/>
            <a:r>
              <a:rPr lang="hu-HU" sz="2000" b="1" dirty="0">
                <a:solidFill>
                  <a:schemeClr val="bg2"/>
                </a:solidFill>
              </a:rPr>
              <a:t>Penésztelepek kenyéren</a:t>
            </a:r>
          </a:p>
        </p:txBody>
      </p:sp>
      <p:sp>
        <p:nvSpPr>
          <p:cNvPr id="18" name="Szövegdoboz 17">
            <a:extLst>
              <a:ext uri="{FF2B5EF4-FFF2-40B4-BE49-F238E27FC236}">
                <a16:creationId xmlns:a16="http://schemas.microsoft.com/office/drawing/2014/main" xmlns="" id="{3D4C4C35-000D-4E90-A8BC-A3057D3F94E3}"/>
              </a:ext>
            </a:extLst>
          </p:cNvPr>
          <p:cNvSpPr txBox="1"/>
          <p:nvPr/>
        </p:nvSpPr>
        <p:spPr>
          <a:xfrm>
            <a:off x="8541356" y="5800487"/>
            <a:ext cx="3820791" cy="707886"/>
          </a:xfrm>
          <a:prstGeom prst="rect">
            <a:avLst/>
          </a:prstGeom>
          <a:noFill/>
          <a:effectLst/>
        </p:spPr>
        <p:txBody>
          <a:bodyPr wrap="square" rtlCol="0">
            <a:spAutoFit/>
          </a:bodyPr>
          <a:lstStyle/>
          <a:p>
            <a:pPr algn="ctr"/>
            <a:r>
              <a:rPr lang="hu-HU" sz="2000" b="1" dirty="0">
                <a:solidFill>
                  <a:schemeClr val="bg2"/>
                </a:solidFill>
              </a:rPr>
              <a:t>Baktériumok mikroszkópon keresztül</a:t>
            </a:r>
          </a:p>
        </p:txBody>
      </p:sp>
    </p:spTree>
    <p:extLst>
      <p:ext uri="{BB962C8B-B14F-4D97-AF65-F5344CB8AC3E}">
        <p14:creationId xmlns:p14="http://schemas.microsoft.com/office/powerpoint/2010/main" xmlns="" val="1070769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73"/>
        <p:cNvGrpSpPr/>
        <p:nvPr/>
      </p:nvGrpSpPr>
      <p:grpSpPr>
        <a:xfrm>
          <a:off x="0" y="0"/>
          <a:ext cx="0" cy="0"/>
          <a:chOff x="0" y="0"/>
          <a:chExt cx="0" cy="0"/>
        </a:xfrm>
      </p:grpSpPr>
      <p:pic>
        <p:nvPicPr>
          <p:cNvPr id="174" name="Google Shape;174;p22" descr="A képen rajz látható&#10;&#10;Automatikusan generált leírás"/>
          <p:cNvPicPr preferRelativeResize="0"/>
          <p:nvPr/>
        </p:nvPicPr>
        <p:blipFill rotWithShape="1">
          <a:blip r:embed="rId3" cstate="print">
            <a:alphaModFix/>
          </a:blip>
          <a:srcRect/>
          <a:stretch/>
        </p:blipFill>
        <p:spPr>
          <a:xfrm>
            <a:off x="10834220" y="0"/>
            <a:ext cx="1357779" cy="1273629"/>
          </a:xfrm>
          <a:prstGeom prst="rect">
            <a:avLst/>
          </a:prstGeom>
          <a:noFill/>
          <a:ln>
            <a:noFill/>
          </a:ln>
        </p:spPr>
      </p:pic>
      <p:sp>
        <p:nvSpPr>
          <p:cNvPr id="176" name="Google Shape;176;p22"/>
          <p:cNvSpPr/>
          <p:nvPr/>
        </p:nvSpPr>
        <p:spPr>
          <a:xfrm>
            <a:off x="161130" y="411520"/>
            <a:ext cx="10150363" cy="907941"/>
          </a:xfrm>
          <a:prstGeom prst="rect">
            <a:avLst/>
          </a:prstGeom>
          <a:noFill/>
          <a:ln>
            <a:noFill/>
          </a:ln>
        </p:spPr>
        <p:txBody>
          <a:bodyPr spcFirstLastPara="1" wrap="square" lIns="91425" tIns="45700" rIns="91425" bIns="45700" anchor="t" anchorCtr="0">
            <a:noAutofit/>
          </a:bodyPr>
          <a:lstStyle/>
          <a:p>
            <a:pPr marL="457200" marR="0" lvl="1" indent="0" algn="l" rtl="0">
              <a:spcBef>
                <a:spcPts val="0"/>
              </a:spcBef>
              <a:spcAft>
                <a:spcPts val="0"/>
              </a:spcAft>
              <a:buNone/>
            </a:pPr>
            <a:r>
              <a:rPr lang="hu-HU" sz="2400" b="1" i="0" u="none" strike="noStrike" cap="none" dirty="0">
                <a:solidFill>
                  <a:schemeClr val="bg2"/>
                </a:solidFill>
                <a:latin typeface="Arial"/>
                <a:ea typeface="Arial"/>
                <a:cs typeface="Arial"/>
                <a:sym typeface="Arial"/>
              </a:rPr>
              <a:t>A beérkező élelmiszert elkülönítjük a főzőkonyhába menő tisztított, darabolt alapanyagtól.</a:t>
            </a:r>
          </a:p>
        </p:txBody>
      </p:sp>
      <p:pic>
        <p:nvPicPr>
          <p:cNvPr id="8" name="Kép 7">
            <a:extLst>
              <a:ext uri="{FF2B5EF4-FFF2-40B4-BE49-F238E27FC236}">
                <a16:creationId xmlns:a16="http://schemas.microsoft.com/office/drawing/2014/main" xmlns="" id="{42899E0F-ED09-4943-8D1A-F02C1C7DDE84}"/>
              </a:ext>
            </a:extLst>
          </p:cNvPr>
          <p:cNvPicPr/>
          <p:nvPr/>
        </p:nvPicPr>
        <p:blipFill>
          <a:blip r:embed="rId4" cstate="print">
            <a:duotone>
              <a:schemeClr val="accent5">
                <a:shade val="45000"/>
                <a:satMod val="135000"/>
              </a:schemeClr>
              <a:prstClr val="white"/>
            </a:duotone>
          </a:blip>
          <a:srcRect/>
          <a:stretch>
            <a:fillRect/>
          </a:stretch>
        </p:blipFill>
        <p:spPr bwMode="auto">
          <a:xfrm>
            <a:off x="758125" y="4404269"/>
            <a:ext cx="10922597" cy="2323181"/>
          </a:xfrm>
          <a:prstGeom prst="rect">
            <a:avLst/>
          </a:prstGeom>
          <a:noFill/>
          <a:ln w="9525">
            <a:noFill/>
            <a:miter lim="800000"/>
            <a:headEnd/>
            <a:tailEnd/>
          </a:ln>
        </p:spPr>
      </p:pic>
      <p:pic>
        <p:nvPicPr>
          <p:cNvPr id="2" name="Picture 14" descr="LAS PATATAS: EL ALIMENTO DE LOS DIOSES | TO YOU">
            <a:extLst>
              <a:ext uri="{FF2B5EF4-FFF2-40B4-BE49-F238E27FC236}">
                <a16:creationId xmlns:a16="http://schemas.microsoft.com/office/drawing/2014/main" xmlns="" id="{B12EBBBC-0CEB-48A0-B3DB-BC0E4582E2EB}"/>
              </a:ext>
            </a:extLst>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a:stretch/>
        </p:blipFill>
        <p:spPr bwMode="auto">
          <a:xfrm>
            <a:off x="366477" y="2220226"/>
            <a:ext cx="2184043" cy="2184043"/>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20" descr="potatoes, kitchen, food, potato, cooking, vegetable, fresh, meal, tasty,  organic | Pxfuel">
            <a:extLst>
              <a:ext uri="{FF2B5EF4-FFF2-40B4-BE49-F238E27FC236}">
                <a16:creationId xmlns:a16="http://schemas.microsoft.com/office/drawing/2014/main" xmlns="" id="{EEC4E7DC-2C2F-485D-ACC6-C5EAAE82DD1C}"/>
              </a:ext>
            </a:extLst>
          </p:cNvPr>
          <p:cNvPicPr>
            <a:picLocks noChangeAspect="1" noChangeArrowheads="1"/>
          </p:cNvPicPr>
          <p:nvPr/>
        </p:nvPicPr>
        <p:blipFill rotWithShape="1">
          <a:blip r:embed="rId6" cstate="print">
            <a:extLst>
              <a:ext uri="{28A0092B-C50C-407E-A947-70E740481C1C}">
                <a14:useLocalDpi xmlns:a14="http://schemas.microsoft.com/office/drawing/2010/main" xmlns="" val="0"/>
              </a:ext>
            </a:extLst>
          </a:blip>
          <a:srcRect l="19480" t="625" r="13816" b="-625"/>
          <a:stretch/>
        </p:blipFill>
        <p:spPr bwMode="auto">
          <a:xfrm>
            <a:off x="2672920" y="2220226"/>
            <a:ext cx="2184043" cy="2184043"/>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10" descr="Washing Vegetables The - Free photo on Pixabay">
            <a:extLst>
              <a:ext uri="{FF2B5EF4-FFF2-40B4-BE49-F238E27FC236}">
                <a16:creationId xmlns:a16="http://schemas.microsoft.com/office/drawing/2014/main" xmlns="" id="{6B04C98B-5E30-4DDE-8F19-BD1011C373C6}"/>
              </a:ext>
            </a:extLst>
          </p:cNvPr>
          <p:cNvPicPr>
            <a:picLocks noChangeAspect="1" noChangeArrowheads="1"/>
          </p:cNvPicPr>
          <p:nvPr/>
        </p:nvPicPr>
        <p:blipFill rotWithShape="1">
          <a:blip r:embed="rId7" cstate="print">
            <a:extLst>
              <a:ext uri="{28A0092B-C50C-407E-A947-70E740481C1C}">
                <a14:useLocalDpi xmlns:a14="http://schemas.microsoft.com/office/drawing/2010/main" xmlns="" val="0"/>
              </a:ext>
            </a:extLst>
          </a:blip>
          <a:srcRect/>
          <a:stretch/>
        </p:blipFill>
        <p:spPr bwMode="auto">
          <a:xfrm>
            <a:off x="4982937" y="2221383"/>
            <a:ext cx="2184043" cy="2184043"/>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2" descr="Potato Rosemary Bread - Potatoes cut | Rebecca Siegel | Flickr">
            <a:extLst>
              <a:ext uri="{FF2B5EF4-FFF2-40B4-BE49-F238E27FC236}">
                <a16:creationId xmlns:a16="http://schemas.microsoft.com/office/drawing/2014/main" xmlns="" id="{4C656196-23D8-4B83-9E28-9325CD65CBB7}"/>
              </a:ext>
            </a:extLst>
          </p:cNvPr>
          <p:cNvPicPr>
            <a:picLocks noChangeAspect="1" noChangeArrowheads="1"/>
          </p:cNvPicPr>
          <p:nvPr/>
        </p:nvPicPr>
        <p:blipFill rotWithShape="1">
          <a:blip r:embed="rId8" cstate="print">
            <a:extLst>
              <a:ext uri="{28A0092B-C50C-407E-A947-70E740481C1C}">
                <a14:useLocalDpi xmlns:a14="http://schemas.microsoft.com/office/drawing/2010/main" xmlns="" val="0"/>
              </a:ext>
            </a:extLst>
          </a:blip>
          <a:srcRect/>
          <a:stretch/>
        </p:blipFill>
        <p:spPr bwMode="auto">
          <a:xfrm>
            <a:off x="7275780" y="2220227"/>
            <a:ext cx="2185200" cy="2185200"/>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2" descr="four chefs cooking, chefs, competition, cooking, food, kitchen,  preparation, gourmet, culinary, chef | Pxfuel">
            <a:extLst>
              <a:ext uri="{FF2B5EF4-FFF2-40B4-BE49-F238E27FC236}">
                <a16:creationId xmlns:a16="http://schemas.microsoft.com/office/drawing/2014/main" xmlns="" id="{4D3777EB-569D-41E1-8BDB-ABCF6E8D69A3}"/>
              </a:ext>
            </a:extLst>
          </p:cNvPr>
          <p:cNvPicPr>
            <a:picLocks noChangeAspect="1" noChangeArrowheads="1"/>
          </p:cNvPicPr>
          <p:nvPr/>
        </p:nvPicPr>
        <p:blipFill rotWithShape="1">
          <a:blip r:embed="rId9" cstate="print">
            <a:extLst>
              <a:ext uri="{28A0092B-C50C-407E-A947-70E740481C1C}">
                <a14:useLocalDpi xmlns:a14="http://schemas.microsoft.com/office/drawing/2010/main" xmlns="" val="0"/>
              </a:ext>
            </a:extLst>
          </a:blip>
          <a:srcRect l="1825" r="31691"/>
          <a:stretch/>
        </p:blipFill>
        <p:spPr bwMode="auto">
          <a:xfrm>
            <a:off x="9595823" y="2220226"/>
            <a:ext cx="2185200" cy="2185200"/>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Google Shape;186;p23">
            <a:extLst>
              <a:ext uri="{FF2B5EF4-FFF2-40B4-BE49-F238E27FC236}">
                <a16:creationId xmlns:a16="http://schemas.microsoft.com/office/drawing/2014/main" xmlns="" id="{83909265-15F0-44EE-A0B1-893D2A968115}"/>
              </a:ext>
            </a:extLst>
          </p:cNvPr>
          <p:cNvSpPr txBox="1">
            <a:spLocks noGrp="1"/>
          </p:cNvSpPr>
          <p:nvPr>
            <p:ph type="body" idx="1"/>
          </p:nvPr>
        </p:nvSpPr>
        <p:spPr>
          <a:xfrm>
            <a:off x="321330" y="843168"/>
            <a:ext cx="11709540" cy="4823669"/>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920"/>
              <a:buNone/>
            </a:pPr>
            <a:endParaRPr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r>
              <a:rPr lang="hu-HU" sz="2400" dirty="0">
                <a:solidFill>
                  <a:schemeClr val="dk1"/>
                </a:solidFill>
                <a:latin typeface="Arial"/>
                <a:ea typeface="Arial"/>
                <a:cs typeface="Arial"/>
                <a:sym typeface="Arial"/>
              </a:rPr>
              <a:t>Ehhez fontos a sorrend betartása: a legpiszkosabbtól haladunk a legtisztább felé. Visszafordulni tilos!</a:t>
            </a:r>
            <a:endParaRPr sz="2400" dirty="0">
              <a:solidFill>
                <a:schemeClr val="dk1"/>
              </a:solidFill>
              <a:latin typeface="Arial"/>
              <a:ea typeface="Arial"/>
              <a:cs typeface="Arial"/>
              <a:sym typeface="Arial"/>
            </a:endParaRPr>
          </a:p>
        </p:txBody>
      </p:sp>
      <p:pic>
        <p:nvPicPr>
          <p:cNvPr id="12" name="Kép 11" descr="vymachivat-kartofel-ot-kraxmala2.jpg"/>
          <p:cNvPicPr>
            <a:picLocks noChangeAspect="1"/>
          </p:cNvPicPr>
          <p:nvPr/>
        </p:nvPicPr>
        <p:blipFill>
          <a:blip r:embed="rId10" cstate="print"/>
          <a:stretch>
            <a:fillRect/>
          </a:stretch>
        </p:blipFill>
        <p:spPr>
          <a:xfrm>
            <a:off x="5142016" y="3455719"/>
            <a:ext cx="2300846" cy="1533897"/>
          </a:xfrm>
          <a:prstGeom prst="rect">
            <a:avLst/>
          </a:prstGeom>
        </p:spPr>
      </p:pic>
      <p:pic>
        <p:nvPicPr>
          <p:cNvPr id="13" name="Kép 12" descr="af3a2fdb3314ced6f1e5e8a8ec0782d1.jpg"/>
          <p:cNvPicPr>
            <a:picLocks noChangeAspect="1"/>
          </p:cNvPicPr>
          <p:nvPr/>
        </p:nvPicPr>
        <p:blipFill>
          <a:blip r:embed="rId11" cstate="print"/>
          <a:srcRect t="13452"/>
          <a:stretch>
            <a:fillRect/>
          </a:stretch>
        </p:blipFill>
        <p:spPr>
          <a:xfrm>
            <a:off x="5260928" y="1745672"/>
            <a:ext cx="2121408" cy="1427157"/>
          </a:xfrm>
          <a:prstGeom prst="rect">
            <a:avLst/>
          </a:prstGeom>
        </p:spPr>
      </p:pic>
      <p:pic>
        <p:nvPicPr>
          <p:cNvPr id="14" name="Kép 13" descr="chef-cooks-fried-potatoes-with-pieces-meat-restaurant-kitchen_179755-2688.jpg"/>
          <p:cNvPicPr>
            <a:picLocks noChangeAspect="1"/>
          </p:cNvPicPr>
          <p:nvPr/>
        </p:nvPicPr>
        <p:blipFill>
          <a:blip r:embed="rId12" cstate="print"/>
          <a:stretch>
            <a:fillRect/>
          </a:stretch>
        </p:blipFill>
        <p:spPr>
          <a:xfrm>
            <a:off x="8455231" y="3874305"/>
            <a:ext cx="4184691" cy="2787566"/>
          </a:xfrm>
          <a:prstGeom prst="rect">
            <a:avLst/>
          </a:prstGeom>
        </p:spPr>
      </p:pic>
    </p:spTree>
    <p:extLst>
      <p:ext uri="{BB962C8B-B14F-4D97-AF65-F5344CB8AC3E}">
        <p14:creationId xmlns:p14="http://schemas.microsoft.com/office/powerpoint/2010/main" xmlns="" val="2379293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97"/>
        <p:cNvGrpSpPr/>
        <p:nvPr/>
      </p:nvGrpSpPr>
      <p:grpSpPr>
        <a:xfrm>
          <a:off x="0" y="0"/>
          <a:ext cx="0" cy="0"/>
          <a:chOff x="0" y="0"/>
          <a:chExt cx="0" cy="0"/>
        </a:xfrm>
      </p:grpSpPr>
      <p:sp>
        <p:nvSpPr>
          <p:cNvPr id="198" name="Google Shape;198;p25"/>
          <p:cNvSpPr txBox="1">
            <a:spLocks noGrp="1"/>
          </p:cNvSpPr>
          <p:nvPr>
            <p:ph type="title"/>
          </p:nvPr>
        </p:nvSpPr>
        <p:spPr>
          <a:xfrm>
            <a:off x="1154956" y="2861733"/>
            <a:ext cx="10245683" cy="1915647"/>
          </a:xfrm>
          <a:prstGeom prst="rect">
            <a:avLst/>
          </a:prstGeom>
          <a:noFill/>
          <a:ln>
            <a:noFill/>
          </a:ln>
        </p:spPr>
        <p:txBody>
          <a:bodyPr spcFirstLastPara="1" wrap="square" lIns="91425" tIns="45700" rIns="91425" bIns="45700" anchor="b" anchorCtr="0">
            <a:noAutofit/>
          </a:bodyPr>
          <a:lstStyle/>
          <a:p>
            <a:pPr>
              <a:buClr>
                <a:schemeClr val="dk1"/>
              </a:buClr>
            </a:pPr>
            <a:r>
              <a:rPr lang="hu-HU" b="1" dirty="0">
                <a:solidFill>
                  <a:schemeClr val="dk1"/>
                </a:solidFill>
                <a:latin typeface="Arial"/>
                <a:ea typeface="Arial"/>
                <a:cs typeface="Arial"/>
                <a:sym typeface="Arial"/>
              </a:rPr>
              <a:t>2. </a:t>
            </a:r>
            <a:r>
              <a:rPr lang="hu-HU" b="1">
                <a:solidFill>
                  <a:schemeClr val="dk1"/>
                </a:solidFill>
                <a:latin typeface="Arial"/>
                <a:ea typeface="Arial"/>
                <a:cs typeface="Arial"/>
                <a:sym typeface="Arial"/>
              </a:rPr>
              <a:t>Az </a:t>
            </a:r>
            <a:r>
              <a:rPr lang="hu-HU" b="1" smtClean="0">
                <a:solidFill>
                  <a:schemeClr val="dk1"/>
                </a:solidFill>
                <a:latin typeface="Arial"/>
                <a:ea typeface="Arial"/>
                <a:cs typeface="Arial"/>
                <a:sym typeface="Arial"/>
              </a:rPr>
              <a:t>előkészítés szerepe az</a:t>
            </a:r>
            <a:r>
              <a:rPr lang="hu-HU" smtClean="0"/>
              <a:t/>
            </a:r>
            <a:br>
              <a:rPr lang="hu-HU" smtClean="0"/>
            </a:br>
            <a:r>
              <a:rPr lang="hu-HU" b="1" smtClean="0">
                <a:solidFill>
                  <a:schemeClr val="dk1"/>
                </a:solidFill>
                <a:latin typeface="Arial"/>
                <a:ea typeface="Arial"/>
                <a:cs typeface="Arial"/>
                <a:sym typeface="Arial"/>
              </a:rPr>
              <a:t>ételkészítés folyamatában</a:t>
            </a:r>
            <a:endParaRPr lang="hu-HU" dirty="0"/>
          </a:p>
        </p:txBody>
      </p:sp>
      <p:sp>
        <p:nvSpPr>
          <p:cNvPr id="199" name="Google Shape;199;p25"/>
          <p:cNvSpPr txBox="1">
            <a:spLocks noGrp="1"/>
          </p:cNvSpPr>
          <p:nvPr>
            <p:ph type="body" idx="1"/>
          </p:nvPr>
        </p:nvSpPr>
        <p:spPr>
          <a:xfrm>
            <a:off x="1154955" y="4777381"/>
            <a:ext cx="8825658" cy="118254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920"/>
              <a:buNone/>
            </a:pPr>
            <a:r>
              <a:rPr lang="hu-HU" sz="2400" b="1" cap="none" dirty="0">
                <a:solidFill>
                  <a:schemeClr val="bg2"/>
                </a:solidFill>
                <a:latin typeface="Arial"/>
                <a:ea typeface="Arial"/>
                <a:cs typeface="Arial"/>
                <a:sym typeface="Arial"/>
              </a:rPr>
              <a:t>Mik az </a:t>
            </a:r>
            <a:r>
              <a:rPr lang="hu-HU" sz="2400" b="1" dirty="0">
                <a:solidFill>
                  <a:schemeClr val="bg2"/>
                </a:solidFill>
                <a:latin typeface="Arial"/>
                <a:ea typeface="Arial"/>
                <a:cs typeface="Arial"/>
                <a:sym typeface="Arial"/>
              </a:rPr>
              <a:t>étel</a:t>
            </a:r>
            <a:r>
              <a:rPr lang="hu-HU" sz="2400" b="1" cap="none" dirty="0">
                <a:solidFill>
                  <a:schemeClr val="bg2"/>
                </a:solidFill>
                <a:latin typeface="Arial"/>
                <a:ea typeface="Arial"/>
                <a:cs typeface="Arial"/>
                <a:sym typeface="Arial"/>
              </a:rPr>
              <a:t>készítés lépései?</a:t>
            </a:r>
            <a:endParaRPr dirty="0">
              <a:solidFill>
                <a:schemeClr val="bg2"/>
              </a:solidFill>
            </a:endParaRPr>
          </a:p>
          <a:p>
            <a:pPr marL="0" lvl="0" indent="0" algn="l" rtl="0">
              <a:spcBef>
                <a:spcPts val="1000"/>
              </a:spcBef>
              <a:spcAft>
                <a:spcPts val="0"/>
              </a:spcAft>
              <a:buSzPts val="1920"/>
              <a:buNone/>
            </a:pPr>
            <a:r>
              <a:rPr lang="hu-HU" sz="2400" b="1" cap="none" dirty="0">
                <a:solidFill>
                  <a:schemeClr val="bg2"/>
                </a:solidFill>
                <a:latin typeface="Arial"/>
                <a:ea typeface="Arial"/>
                <a:cs typeface="Arial"/>
                <a:sym typeface="Arial"/>
              </a:rPr>
              <a:t>Hol zajlanak az ételkészítés </a:t>
            </a:r>
            <a:r>
              <a:rPr lang="hu-HU" sz="2400" b="1" cap="none">
                <a:solidFill>
                  <a:schemeClr val="bg2"/>
                </a:solidFill>
                <a:latin typeface="Arial"/>
                <a:ea typeface="Arial"/>
                <a:cs typeface="Arial"/>
                <a:sym typeface="Arial"/>
              </a:rPr>
              <a:t>egyes </a:t>
            </a:r>
            <a:r>
              <a:rPr lang="hu-HU" sz="2400" b="1" cap="none" smtClean="0">
                <a:solidFill>
                  <a:schemeClr val="bg2"/>
                </a:solidFill>
                <a:latin typeface="Arial"/>
                <a:ea typeface="Arial"/>
                <a:cs typeface="Arial"/>
                <a:sym typeface="Arial"/>
              </a:rPr>
              <a:t>lépései?</a:t>
            </a:r>
            <a:endParaRPr dirty="0">
              <a:solidFill>
                <a:schemeClr val="bg2"/>
              </a:solidFill>
            </a:endParaRPr>
          </a:p>
        </p:txBody>
      </p:sp>
      <p:pic>
        <p:nvPicPr>
          <p:cNvPr id="200" name="Google Shape;200;p25" descr="A képen rajz látható&#10;&#10;Automatikusan generált leírás"/>
          <p:cNvPicPr preferRelativeResize="0"/>
          <p:nvPr/>
        </p:nvPicPr>
        <p:blipFill rotWithShape="1">
          <a:blip r:embed="rId3" cstate="print">
            <a:alphaModFix/>
          </a:blip>
          <a:srcRect/>
          <a:stretch/>
        </p:blipFill>
        <p:spPr>
          <a:xfrm>
            <a:off x="10687574" y="0"/>
            <a:ext cx="1504426" cy="141118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628650"/>
            <a:ext cx="9203389" cy="548554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920"/>
              <a:buNone/>
            </a:pPr>
            <a:r>
              <a:rPr lang="hu-HU" sz="3200" b="1" dirty="0">
                <a:solidFill>
                  <a:schemeClr val="bg2"/>
                </a:solidFill>
                <a:latin typeface="Arial"/>
                <a:ea typeface="Arial"/>
                <a:cs typeface="Arial"/>
                <a:sym typeface="Arial"/>
              </a:rPr>
              <a:t>Az ételkészítés lépései</a:t>
            </a:r>
            <a:endParaRPr sz="3200" dirty="0">
              <a:solidFill>
                <a:schemeClr val="bg2"/>
              </a:solidFill>
            </a:endParaRPr>
          </a:p>
          <a:p>
            <a:pPr marL="0" lvl="0" indent="0" algn="l" rtl="0">
              <a:spcBef>
                <a:spcPts val="1000"/>
              </a:spcBef>
              <a:spcAft>
                <a:spcPts val="0"/>
              </a:spcAft>
              <a:buSzPts val="1920"/>
              <a:buNone/>
            </a:pPr>
            <a:endParaRPr sz="2400" b="1" dirty="0">
              <a:solidFill>
                <a:schemeClr val="dk2"/>
              </a:solidFill>
              <a:latin typeface="Arial"/>
              <a:ea typeface="Arial"/>
              <a:cs typeface="Arial"/>
              <a:sym typeface="Arial"/>
            </a:endParaRPr>
          </a:p>
          <a:p>
            <a:pPr marL="355600" lvl="0" indent="-355600" algn="l" rtl="0">
              <a:spcBef>
                <a:spcPts val="1000"/>
              </a:spcBef>
              <a:spcAft>
                <a:spcPts val="600"/>
              </a:spcAft>
              <a:buSzPts val="1920"/>
              <a:buChar char="►"/>
            </a:pPr>
            <a:r>
              <a:rPr lang="hu-HU" sz="2400" b="1" dirty="0">
                <a:solidFill>
                  <a:schemeClr val="tx1"/>
                </a:solidFill>
                <a:latin typeface="Arial"/>
                <a:ea typeface="Arial"/>
                <a:cs typeface="Arial"/>
                <a:sym typeface="Arial"/>
              </a:rPr>
              <a:t>1. Vásárlás: </a:t>
            </a:r>
            <a:r>
              <a:rPr lang="hu-HU" sz="2400" dirty="0">
                <a:solidFill>
                  <a:schemeClr val="tx1"/>
                </a:solidFill>
                <a:latin typeface="Arial"/>
                <a:ea typeface="Arial"/>
                <a:cs typeface="Arial"/>
                <a:sym typeface="Arial"/>
              </a:rPr>
              <a:t>Az alapanyagok megvásárlása. Alapanyag például a liszt, tészta, zöldség, tojás, hús.</a:t>
            </a:r>
            <a:endParaRPr sz="2400" dirty="0">
              <a:solidFill>
                <a:schemeClr val="tx1"/>
              </a:solidFill>
            </a:endParaRPr>
          </a:p>
          <a:p>
            <a:pPr marL="355600" lvl="0" indent="-355600">
              <a:spcAft>
                <a:spcPts val="600"/>
              </a:spcAft>
              <a:buSzPts val="1920"/>
            </a:pPr>
            <a:r>
              <a:rPr lang="hu-HU" sz="2400" b="1" smtClean="0">
                <a:solidFill>
                  <a:schemeClr val="tx1"/>
                </a:solidFill>
                <a:latin typeface="Arial"/>
                <a:ea typeface="Arial"/>
                <a:cs typeface="Arial"/>
                <a:sym typeface="Arial"/>
              </a:rPr>
              <a:t>2</a:t>
            </a:r>
            <a:r>
              <a:rPr lang="hu-HU" sz="2400" b="1" dirty="0">
                <a:solidFill>
                  <a:schemeClr val="tx1"/>
                </a:solidFill>
                <a:latin typeface="Arial"/>
                <a:ea typeface="Arial"/>
                <a:cs typeface="Arial"/>
                <a:sym typeface="Arial"/>
              </a:rPr>
              <a:t>. Szállítás</a:t>
            </a:r>
            <a:r>
              <a:rPr lang="hu-HU" sz="2400" b="1">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A boltból az alapanyagot kiszállítják a </a:t>
            </a:r>
            <a:r>
              <a:rPr lang="hu-HU" sz="2400" dirty="0">
                <a:solidFill>
                  <a:schemeClr val="tx1"/>
                </a:solidFill>
                <a:latin typeface="Arial"/>
                <a:ea typeface="Arial"/>
                <a:cs typeface="Arial"/>
                <a:sym typeface="Arial"/>
              </a:rPr>
              <a:t>vendéglátóhelynek. </a:t>
            </a:r>
            <a:r>
              <a:rPr lang="hu-HU" sz="2400">
                <a:solidFill>
                  <a:schemeClr val="tx1"/>
                </a:solidFill>
                <a:latin typeface="Arial"/>
                <a:ea typeface="Arial"/>
                <a:cs typeface="Arial"/>
                <a:sym typeface="Arial"/>
              </a:rPr>
              <a:t>Itt </a:t>
            </a:r>
            <a:r>
              <a:rPr lang="hu-HU" sz="2400" smtClean="0">
                <a:solidFill>
                  <a:schemeClr val="tx1"/>
                </a:solidFill>
                <a:latin typeface="Arial"/>
                <a:ea typeface="Arial"/>
                <a:cs typeface="Arial"/>
                <a:sym typeface="Arial"/>
              </a:rPr>
              <a:t>tárolják vagy azonnal fedolgozzák.</a:t>
            </a:r>
            <a:endParaRPr sz="2400" dirty="0">
              <a:solidFill>
                <a:schemeClr val="tx1"/>
              </a:solidFill>
            </a:endParaRPr>
          </a:p>
          <a:p>
            <a:pPr marL="355600" lvl="0" indent="-355600" algn="l" rtl="0">
              <a:spcBef>
                <a:spcPts val="1000"/>
              </a:spcBef>
              <a:spcAft>
                <a:spcPts val="600"/>
              </a:spcAft>
              <a:buSzPts val="1920"/>
              <a:buChar char="►"/>
            </a:pPr>
            <a:r>
              <a:rPr lang="hu-HU" sz="2400" b="1" smtClean="0">
                <a:solidFill>
                  <a:schemeClr val="tx1"/>
                </a:solidFill>
                <a:latin typeface="Arial"/>
                <a:ea typeface="Arial"/>
                <a:cs typeface="Arial"/>
                <a:sym typeface="Arial"/>
              </a:rPr>
              <a:t>3</a:t>
            </a:r>
            <a:r>
              <a:rPr lang="hu-HU" sz="2400" b="1" dirty="0">
                <a:solidFill>
                  <a:schemeClr val="tx1"/>
                </a:solidFill>
                <a:latin typeface="Arial"/>
                <a:ea typeface="Arial"/>
                <a:cs typeface="Arial"/>
                <a:sym typeface="Arial"/>
              </a:rPr>
              <a:t>. Tárolás: </a:t>
            </a:r>
            <a:r>
              <a:rPr lang="hu-HU" sz="2400">
                <a:solidFill>
                  <a:schemeClr val="tx1"/>
                </a:solidFill>
                <a:latin typeface="Arial"/>
                <a:ea typeface="Arial"/>
                <a:cs typeface="Arial"/>
                <a:sym typeface="Arial"/>
              </a:rPr>
              <a:t>Az </a:t>
            </a:r>
            <a:r>
              <a:rPr lang="hu-HU" sz="2400" smtClean="0">
                <a:solidFill>
                  <a:schemeClr val="tx1"/>
                </a:solidFill>
                <a:latin typeface="Arial"/>
                <a:ea typeface="Arial"/>
                <a:cs typeface="Arial"/>
                <a:sym typeface="Arial"/>
              </a:rPr>
              <a:t>alapanyagot raktárban </a:t>
            </a:r>
            <a:r>
              <a:rPr lang="hu-HU" sz="2400">
                <a:solidFill>
                  <a:schemeClr val="tx1"/>
                </a:solidFill>
                <a:latin typeface="Arial"/>
                <a:ea typeface="Arial"/>
                <a:cs typeface="Arial"/>
                <a:sym typeface="Arial"/>
              </a:rPr>
              <a:t>vagy </a:t>
            </a:r>
            <a:r>
              <a:rPr lang="hu-HU" sz="2400" smtClean="0">
                <a:solidFill>
                  <a:schemeClr val="tx1"/>
                </a:solidFill>
                <a:latin typeface="Arial"/>
                <a:ea typeface="Arial"/>
                <a:cs typeface="Arial"/>
                <a:sym typeface="Arial"/>
              </a:rPr>
              <a:t>hűtőben ltárolják. </a:t>
            </a:r>
            <a:br>
              <a:rPr lang="hu-HU" sz="2400" smtClean="0">
                <a:solidFill>
                  <a:schemeClr val="tx1"/>
                </a:solidFill>
                <a:latin typeface="Arial"/>
                <a:ea typeface="Arial"/>
                <a:cs typeface="Arial"/>
                <a:sym typeface="Arial"/>
              </a:rPr>
            </a:br>
            <a:r>
              <a:rPr lang="hu-HU" sz="2400" smtClean="0">
                <a:solidFill>
                  <a:schemeClr val="tx1"/>
                </a:solidFill>
                <a:latin typeface="Arial"/>
                <a:ea typeface="Arial"/>
                <a:cs typeface="Arial"/>
                <a:sym typeface="Arial"/>
              </a:rPr>
              <a:t>Ha azonnal fe akarják lhasználni, akkor az előkszítő konyhába kerül.</a:t>
            </a:r>
            <a:endParaRPr lang="hu-HU" sz="2400" dirty="0">
              <a:solidFill>
                <a:schemeClr val="tx1"/>
              </a:solidFil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1028" name="Picture 4">
            <a:extLst>
              <a:ext uri="{FF2B5EF4-FFF2-40B4-BE49-F238E27FC236}">
                <a16:creationId xmlns:a16="http://schemas.microsoft.com/office/drawing/2014/main" xmlns="" id="{0E572641-1815-4F46-BA40-4A47B27A07A9}"/>
              </a:ext>
            </a:extLst>
          </p:cNvPr>
          <p:cNvPicPr>
            <a:picLocks noChangeAspect="1" noChangeArrowheads="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flipH="1">
            <a:off x="10264876" y="1541306"/>
            <a:ext cx="1106386" cy="1106386"/>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a:extLst>
              <a:ext uri="{FF2B5EF4-FFF2-40B4-BE49-F238E27FC236}">
                <a16:creationId xmlns:a16="http://schemas.microsoft.com/office/drawing/2014/main" xmlns="" id="{4B279C2F-0B3C-468F-802A-9FCA008252C6}"/>
              </a:ext>
            </a:extLst>
          </p:cNvPr>
          <p:cNvPicPr>
            <a:picLocks noChangeAspect="1" noChangeArrowheads="1"/>
          </p:cNvPicPr>
          <p:nvPr/>
        </p:nvPicPr>
        <p:blipFill>
          <a:blip r:embed="rId5" cstate="print">
            <a:alphaModFix amt="96000"/>
            <a:duotone>
              <a:schemeClr val="accent5">
                <a:shade val="45000"/>
                <a:satMod val="135000"/>
              </a:schemeClr>
              <a:prstClr val="white"/>
            </a:duotone>
            <a:extLst>
              <a:ext uri="{BEBA8EAE-BF5A-486C-A8C5-ECC9F3942E4B}">
                <a14:imgProps xmlns:a14="http://schemas.microsoft.com/office/drawing/2010/main" xmlns="">
                  <a14:imgLayer r:embed="rId6">
                    <a14:imgEffect>
                      <a14:artisticPhotocopy/>
                    </a14:imgEffect>
                    <a14:imgEffect>
                      <a14:saturation sat="0"/>
                    </a14:imgEffect>
                  </a14:imgLayer>
                </a14:imgProps>
              </a:ext>
              <a:ext uri="{28A0092B-C50C-407E-A947-70E740481C1C}">
                <a14:useLocalDpi xmlns:a14="http://schemas.microsoft.com/office/drawing/2010/main" xmlns="" val="0"/>
              </a:ext>
            </a:extLst>
          </a:blip>
          <a:srcRect/>
          <a:stretch>
            <a:fillRect/>
          </a:stretch>
        </p:blipFill>
        <p:spPr bwMode="auto">
          <a:xfrm>
            <a:off x="10327692" y="4844845"/>
            <a:ext cx="1337714" cy="1384505"/>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Ábra 2" descr="Étel-házhozszállítás">
            <a:extLst>
              <a:ext uri="{FF2B5EF4-FFF2-40B4-BE49-F238E27FC236}">
                <a16:creationId xmlns:a16="http://schemas.microsoft.com/office/drawing/2014/main" xmlns="" id="{AAF3E23C-4EDF-4C81-9550-9035A4B62A23}"/>
              </a:ext>
            </a:extLst>
          </p:cNvPr>
          <p:cNvPicPr>
            <a:picLocks noChangeAspect="1"/>
          </p:cNvPicPr>
          <p:nvPr/>
        </p:nvPicPr>
        <p:blipFill>
          <a:blip r:embed="rId7" cstate="print">
            <a:extLst>
              <a:ext uri="{96DAC541-7B7A-43D3-8B79-37D633B846F1}">
                <asvg:svgBlip xmlns:asvg="http://schemas.microsoft.com/office/drawing/2016/SVG/main" xmlns="" r:embed="rId8"/>
              </a:ext>
            </a:extLst>
          </a:blip>
          <a:stretch>
            <a:fillRect/>
          </a:stretch>
        </p:blipFill>
        <p:spPr>
          <a:xfrm>
            <a:off x="10264877" y="2919019"/>
            <a:ext cx="1671739" cy="167173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9863943" cy="593438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920"/>
              <a:buNone/>
            </a:pPr>
            <a:r>
              <a:rPr lang="hu-HU" sz="3200" b="1" dirty="0">
                <a:solidFill>
                  <a:schemeClr val="dk2"/>
                </a:solidFill>
                <a:latin typeface="Arial"/>
                <a:ea typeface="Arial"/>
                <a:cs typeface="Arial"/>
                <a:sym typeface="Arial"/>
              </a:rPr>
              <a:t>Az ételkészítés lépései</a:t>
            </a:r>
            <a:endParaRPr sz="3200" dirty="0"/>
          </a:p>
          <a:p>
            <a:pPr marL="0" lvl="0" indent="0" algn="l" rtl="0">
              <a:spcBef>
                <a:spcPts val="1000"/>
              </a:spcBef>
              <a:spcAft>
                <a:spcPts val="0"/>
              </a:spcAft>
              <a:buSzPts val="1920"/>
              <a:buNone/>
            </a:pPr>
            <a:endParaRPr sz="2400" b="1" dirty="0">
              <a:solidFill>
                <a:schemeClr val="dk2"/>
              </a:solidFill>
              <a:latin typeface="Arial"/>
              <a:ea typeface="Arial"/>
              <a:cs typeface="Arial"/>
              <a:sym typeface="Arial"/>
            </a:endParaRPr>
          </a:p>
          <a:p>
            <a:pPr marL="355600" lvl="0" indent="-355600">
              <a:spcBef>
                <a:spcPts val="0"/>
              </a:spcBef>
              <a:spcAft>
                <a:spcPts val="1200"/>
              </a:spcAft>
              <a:buSzPts val="1920"/>
            </a:pPr>
            <a:r>
              <a:rPr lang="hu-HU" sz="2400" b="1" dirty="0">
                <a:solidFill>
                  <a:schemeClr val="tx1"/>
                </a:solidFill>
                <a:latin typeface="Arial"/>
                <a:ea typeface="Arial"/>
                <a:cs typeface="Arial"/>
                <a:sym typeface="Arial"/>
              </a:rPr>
              <a:t>4. </a:t>
            </a:r>
            <a:r>
              <a:rPr lang="hu-HU" sz="2400" b="1" u="sng" dirty="0">
                <a:solidFill>
                  <a:schemeClr val="tx1"/>
                </a:solidFill>
                <a:latin typeface="Arial"/>
                <a:ea typeface="Arial"/>
                <a:cs typeface="Arial"/>
                <a:sym typeface="Arial"/>
              </a:rPr>
              <a:t>Előkészítés</a:t>
            </a:r>
            <a:r>
              <a:rPr lang="hu-HU" sz="2400" b="1" dirty="0">
                <a:solidFill>
                  <a:schemeClr val="tx1"/>
                </a:solidFill>
                <a:latin typeface="Arial"/>
                <a:ea typeface="Arial"/>
                <a:cs typeface="Arial"/>
                <a:sym typeface="Arial"/>
              </a:rPr>
              <a:t>: </a:t>
            </a:r>
            <a:r>
              <a:rPr lang="hu-HU" sz="2400">
                <a:solidFill>
                  <a:schemeClr val="tx1"/>
                </a:solidFill>
                <a:latin typeface="Arial"/>
                <a:ea typeface="Arial"/>
                <a:cs typeface="Arial"/>
                <a:sym typeface="Arial"/>
              </a:rPr>
              <a:t>Az </a:t>
            </a:r>
            <a:r>
              <a:rPr lang="hu-HU" sz="2400" smtClean="0">
                <a:solidFill>
                  <a:schemeClr val="tx1"/>
                </a:solidFill>
                <a:latin typeface="Arial"/>
                <a:ea typeface="Arial"/>
                <a:cs typeface="Arial"/>
                <a:sym typeface="Arial"/>
              </a:rPr>
              <a:t>előkészítés eltér a zöldségnél, húsnál, halnál, tojásnál. A zöldség, gyümölcs előkészítésének lépései: mosás, hámozás, darabolás. </a:t>
            </a:r>
            <a:r>
              <a:rPr lang="hu-HU" sz="2400">
                <a:solidFill>
                  <a:schemeClr val="tx1"/>
                </a:solidFill>
                <a:latin typeface="Arial"/>
                <a:ea typeface="Arial"/>
                <a:cs typeface="Arial"/>
                <a:sym typeface="Arial"/>
              </a:rPr>
              <a:t>A </a:t>
            </a:r>
            <a:r>
              <a:rPr lang="hu-HU" sz="2400" smtClean="0">
                <a:solidFill>
                  <a:schemeClr val="tx1"/>
                </a:solidFill>
                <a:latin typeface="Arial"/>
                <a:ea typeface="Arial"/>
                <a:cs typeface="Arial"/>
                <a:sym typeface="Arial"/>
              </a:rPr>
              <a:t>húselőkészítés lépései: kicsontozása, letisztítás, darabolás (például kockára vágás) vagy szeletelés.</a:t>
            </a:r>
            <a:endParaRPr lang="hu-HU" sz="2400" dirty="0">
              <a:solidFill>
                <a:schemeClr val="tx1"/>
              </a:solidFill>
            </a:endParaRPr>
          </a:p>
          <a:p>
            <a:pPr marL="355600" lvl="0" indent="-355600" algn="l" rtl="0">
              <a:spcBef>
                <a:spcPts val="0"/>
              </a:spcBef>
              <a:spcAft>
                <a:spcPts val="1200"/>
              </a:spcAft>
              <a:buSzPts val="1920"/>
              <a:buChar char="►"/>
            </a:pPr>
            <a:r>
              <a:rPr lang="hu-HU" sz="2400" b="1" smtClean="0">
                <a:solidFill>
                  <a:schemeClr val="tx1"/>
                </a:solidFill>
                <a:latin typeface="Arial"/>
                <a:ea typeface="Arial"/>
                <a:cs typeface="Arial"/>
                <a:sym typeface="Arial"/>
              </a:rPr>
              <a:t>5</a:t>
            </a:r>
            <a:r>
              <a:rPr lang="hu-HU" sz="2400" b="1" dirty="0">
                <a:solidFill>
                  <a:schemeClr val="tx1"/>
                </a:solidFill>
                <a:latin typeface="Arial"/>
                <a:ea typeface="Arial"/>
                <a:cs typeface="Arial"/>
                <a:sym typeface="Arial"/>
              </a:rPr>
              <a:t>. Főzés, sütés, ételkészítés</a:t>
            </a:r>
            <a:r>
              <a:rPr lang="hu-HU" sz="2400" b="1">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Meleg ételt sütés vagy főzést követően melegen szolgálják fel.  Hidegkonyhai készítmények készülhetnek sütés-főzés utáni lehűtéssel vagy főzés nélkül. Mind a meleg, mind a hideg ételt a főzőkonyhában készítik el a szakácsok.</a:t>
            </a:r>
            <a:endParaRPr sz="2400" dirty="0">
              <a:solidFill>
                <a:schemeClr val="tx1"/>
              </a:solidFill>
            </a:endParaRPr>
          </a:p>
          <a:p>
            <a:pPr marL="355600" lvl="0" indent="-355600" algn="l" rtl="0">
              <a:spcBef>
                <a:spcPts val="0"/>
              </a:spcBef>
              <a:spcAft>
                <a:spcPts val="1200"/>
              </a:spcAft>
              <a:buSzPts val="1920"/>
              <a:buChar char="►"/>
            </a:pPr>
            <a:r>
              <a:rPr lang="hu-HU" sz="2400" b="1" smtClean="0">
                <a:solidFill>
                  <a:schemeClr val="tx1"/>
                </a:solidFill>
                <a:latin typeface="Arial"/>
                <a:ea typeface="Arial"/>
                <a:cs typeface="Arial"/>
                <a:sym typeface="Arial"/>
              </a:rPr>
              <a:t>6</a:t>
            </a:r>
            <a:r>
              <a:rPr lang="hu-HU" sz="2400" b="1" dirty="0">
                <a:solidFill>
                  <a:schemeClr val="tx1"/>
                </a:solidFill>
                <a:latin typeface="Arial"/>
                <a:ea typeface="Arial"/>
                <a:cs typeface="Arial"/>
                <a:sym typeface="Arial"/>
              </a:rPr>
              <a:t>. Hűtés, fagyasztás, melegen tartás: </a:t>
            </a:r>
            <a:r>
              <a:rPr lang="hu-HU" sz="2400" dirty="0">
                <a:solidFill>
                  <a:schemeClr val="tx1"/>
                </a:solidFill>
                <a:latin typeface="Arial"/>
                <a:ea typeface="Arial"/>
                <a:cs typeface="Arial"/>
                <a:sym typeface="Arial"/>
              </a:rPr>
              <a:t>A kész ételt hűtőbe is tehetjük vagy lefagyaszthatjuk. Ezt később, </a:t>
            </a:r>
            <a:r>
              <a:rPr lang="hu-HU" sz="2400" dirty="0" err="1">
                <a:solidFill>
                  <a:schemeClr val="tx1"/>
                </a:solidFill>
                <a:latin typeface="Arial"/>
                <a:ea typeface="Arial"/>
                <a:cs typeface="Arial"/>
                <a:sym typeface="Arial"/>
              </a:rPr>
              <a:t>újramelegítés</a:t>
            </a:r>
            <a:r>
              <a:rPr lang="hu-HU" sz="2400" dirty="0">
                <a:solidFill>
                  <a:schemeClr val="tx1"/>
                </a:solidFill>
                <a:latin typeface="Arial"/>
                <a:ea typeface="Arial"/>
                <a:cs typeface="Arial"/>
                <a:sym typeface="Arial"/>
              </a:rPr>
              <a:t> után szolgálják fel.</a:t>
            </a:r>
          </a:p>
          <a:p>
            <a:pPr marL="355600" lvl="0" indent="-355600" algn="l" rtl="0">
              <a:spcBef>
                <a:spcPts val="1000"/>
              </a:spcBef>
              <a:spcAft>
                <a:spcPts val="0"/>
              </a:spcAft>
              <a:buSzPts val="1920"/>
              <a:buChar char="►"/>
            </a:pPr>
            <a:endParaRPr lang="hu-HU" dirty="0"/>
          </a:p>
          <a:p>
            <a:pPr marL="342900" lvl="0" indent="-220980" algn="l" rtl="0">
              <a:spcBef>
                <a:spcPts val="1000"/>
              </a:spcBef>
              <a:spcAft>
                <a:spcPts val="0"/>
              </a:spcAft>
              <a:buSzPts val="1920"/>
              <a:buNone/>
            </a:pPr>
            <a:endParaRPr lang="hu-HU"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2050" name="Picture 2">
            <a:extLst>
              <a:ext uri="{FF2B5EF4-FFF2-40B4-BE49-F238E27FC236}">
                <a16:creationId xmlns:a16="http://schemas.microsoft.com/office/drawing/2014/main" xmlns="" id="{B607ABEC-D1C8-4B94-A48B-4FEF940BBF3A}"/>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283354" y="1445815"/>
            <a:ext cx="1575260" cy="1120404"/>
          </a:xfrm>
          <a:prstGeom prst="rect">
            <a:avLst/>
          </a:prstGeom>
          <a:noFill/>
          <a:extLst>
            <a:ext uri="{909E8E84-426E-40DD-AFC4-6F175D3DCCD1}">
              <a14:hiddenFill xmlns:a14="http://schemas.microsoft.com/office/drawing/2010/main" xmlns="">
                <a:solidFill>
                  <a:srgbClr val="FFFFFF"/>
                </a:solidFill>
              </a14:hiddenFill>
            </a:ext>
          </a:extLst>
        </p:spPr>
      </p:pic>
      <p:pic>
        <p:nvPicPr>
          <p:cNvPr id="2052" name="Picture 4" descr="Fork Cooking Boy - Free vector graphic on Pixabay">
            <a:extLst>
              <a:ext uri="{FF2B5EF4-FFF2-40B4-BE49-F238E27FC236}">
                <a16:creationId xmlns:a16="http://schemas.microsoft.com/office/drawing/2014/main" xmlns="" id="{FF1AF7A4-7696-4F50-8537-D36EC8FB9AA6}"/>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337548" y="2967946"/>
            <a:ext cx="1365297" cy="1488663"/>
          </a:xfrm>
          <a:prstGeom prst="rect">
            <a:avLst/>
          </a:prstGeom>
          <a:noFill/>
          <a:extLst>
            <a:ext uri="{909E8E84-426E-40DD-AFC4-6F175D3DCCD1}">
              <a14:hiddenFill xmlns:a14="http://schemas.microsoft.com/office/drawing/2010/main" xmlns="">
                <a:solidFill>
                  <a:srgbClr val="FFFFFF"/>
                </a:solidFill>
              </a14:hiddenFill>
            </a:ext>
          </a:extLst>
        </p:spPr>
      </p:pic>
      <p:pic>
        <p:nvPicPr>
          <p:cNvPr id="2054" name="Picture 6" descr="Download free photo of Refrigerator,cooling,cool,applicance,free vector  graphics - from needpix.com">
            <a:extLst>
              <a:ext uri="{FF2B5EF4-FFF2-40B4-BE49-F238E27FC236}">
                <a16:creationId xmlns:a16="http://schemas.microsoft.com/office/drawing/2014/main" xmlns="" id="{1D7F5176-8B19-4C82-9455-7BE9A9812072}"/>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21333772">
            <a:off x="10530737" y="4625370"/>
            <a:ext cx="992306" cy="156794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14877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9134737" cy="575190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920"/>
              <a:buNone/>
            </a:pPr>
            <a:r>
              <a:rPr lang="hu-HU" sz="3200" b="1" smtClean="0">
                <a:solidFill>
                  <a:schemeClr val="dk2"/>
                </a:solidFill>
                <a:latin typeface="Arial"/>
                <a:ea typeface="Arial"/>
                <a:cs typeface="Arial"/>
                <a:sym typeface="Arial"/>
              </a:rPr>
              <a:t>Az elkészített étel feszolgálása</a:t>
            </a:r>
            <a:endParaRPr sz="3200" dirty="0"/>
          </a:p>
          <a:p>
            <a:pPr marL="0" lvl="0" indent="0" algn="l" rtl="0">
              <a:spcBef>
                <a:spcPts val="1000"/>
              </a:spcBef>
              <a:spcAft>
                <a:spcPts val="0"/>
              </a:spcAft>
              <a:buSzPts val="1920"/>
              <a:buNone/>
            </a:pPr>
            <a:endParaRPr lang="hu-HU" sz="2400" b="1" dirty="0">
              <a:solidFill>
                <a:schemeClr val="dk2"/>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7. Tálalás, kiszolgálás:</a:t>
            </a:r>
          </a:p>
          <a:p>
            <a:pPr marL="812800" lvl="1" indent="-355600">
              <a:spcAft>
                <a:spcPts val="600"/>
              </a:spcAft>
              <a:buSzPts val="1920"/>
            </a:pPr>
            <a:r>
              <a:rPr lang="hu-HU" sz="2400" dirty="0">
                <a:solidFill>
                  <a:schemeClr val="tx1"/>
                </a:solidFill>
                <a:latin typeface="Arial"/>
                <a:ea typeface="Arial"/>
                <a:cs typeface="Arial"/>
                <a:sym typeface="Arial"/>
              </a:rPr>
              <a:t>Az étteremben a szakácsok által készített és kitálalt ételt a felszolgálók viszik ki a vendégnek, aki frissen fogyasztja </a:t>
            </a:r>
            <a:r>
              <a:rPr lang="hu-HU" sz="2400">
                <a:solidFill>
                  <a:schemeClr val="tx1"/>
                </a:solidFill>
                <a:latin typeface="Arial"/>
                <a:ea typeface="Arial"/>
                <a:cs typeface="Arial"/>
                <a:sym typeface="Arial"/>
              </a:rPr>
              <a:t>el</a:t>
            </a:r>
            <a:r>
              <a:rPr lang="hu-HU" sz="2400" smtClean="0">
                <a:solidFill>
                  <a:schemeClr val="tx1"/>
                </a:solidFill>
                <a:latin typeface="Arial"/>
                <a:ea typeface="Arial"/>
                <a:cs typeface="Arial"/>
                <a:sym typeface="Arial"/>
              </a:rPr>
              <a:t>.</a:t>
            </a:r>
            <a:br>
              <a:rPr lang="hu-HU" sz="2400" smtClean="0">
                <a:solidFill>
                  <a:schemeClr val="tx1"/>
                </a:solidFill>
                <a:latin typeface="Arial"/>
                <a:ea typeface="Arial"/>
                <a:cs typeface="Arial"/>
                <a:sym typeface="Arial"/>
              </a:rPr>
            </a:br>
            <a:r>
              <a:rPr lang="hu-HU" sz="2400" smtClean="0">
                <a:solidFill>
                  <a:schemeClr val="tx1"/>
                </a:solidFill>
                <a:latin typeface="Arial"/>
                <a:ea typeface="Arial"/>
                <a:cs typeface="Arial"/>
                <a:sym typeface="Arial"/>
              </a:rPr>
              <a:t>Az önkiszolgáló étteremben a vendég az ételt maga viszi az asztalához. </a:t>
            </a:r>
            <a:endParaRPr lang="hu-HU" sz="2400" dirty="0">
              <a:solidFill>
                <a:schemeClr val="tx1"/>
              </a:solidFill>
              <a:latin typeface="Arial"/>
              <a:ea typeface="Arial"/>
              <a:cs typeface="Arial"/>
              <a:sym typeface="Arial"/>
            </a:endParaRPr>
          </a:p>
          <a:p>
            <a:pPr marL="812800" lvl="1" indent="-355600">
              <a:spcAft>
                <a:spcPts val="600"/>
              </a:spcAft>
              <a:buSzPts val="1920"/>
            </a:pPr>
            <a:r>
              <a:rPr lang="hu-HU" sz="2400" smtClean="0">
                <a:solidFill>
                  <a:schemeClr val="tx1"/>
                </a:solidFill>
                <a:latin typeface="Arial"/>
                <a:ea typeface="Arial"/>
                <a:cs typeface="Arial"/>
                <a:sym typeface="Arial"/>
              </a:rPr>
              <a:t>Az </a:t>
            </a:r>
            <a:r>
              <a:rPr lang="hu-HU" sz="2400" dirty="0">
                <a:solidFill>
                  <a:schemeClr val="tx1"/>
                </a:solidFill>
                <a:latin typeface="Arial"/>
                <a:ea typeface="Arial"/>
                <a:cs typeface="Arial"/>
                <a:sym typeface="Arial"/>
              </a:rPr>
              <a:t>elkészült </a:t>
            </a:r>
            <a:r>
              <a:rPr lang="hu-HU" sz="2400">
                <a:solidFill>
                  <a:schemeClr val="tx1"/>
                </a:solidFill>
                <a:latin typeface="Arial"/>
                <a:ea typeface="Arial"/>
                <a:cs typeface="Arial"/>
                <a:sym typeface="Arial"/>
              </a:rPr>
              <a:t>ételt </a:t>
            </a:r>
            <a:r>
              <a:rPr lang="hu-HU" sz="2400" smtClean="0">
                <a:solidFill>
                  <a:schemeClr val="tx1"/>
                </a:solidFill>
                <a:latin typeface="Arial"/>
                <a:ea typeface="Arial"/>
                <a:cs typeface="Arial"/>
                <a:sym typeface="Arial"/>
              </a:rPr>
              <a:t>tálalhatják azonnal az elkészítés után (például frissen sültek), vagy melegen tartva később is (készétel).</a:t>
            </a:r>
            <a:endParaRPr lang="hu-HU" sz="2400" dirty="0">
              <a:solidFill>
                <a:schemeClr val="tx1"/>
              </a:solidFill>
              <a:latin typeface="Arial"/>
              <a:ea typeface="Arial"/>
              <a:cs typeface="Arial"/>
              <a:sym typeface="Arial"/>
            </a:endParaRPr>
          </a:p>
          <a:p>
            <a:pPr marL="812800" lvl="1" indent="-355600">
              <a:spcAft>
                <a:spcPts val="600"/>
              </a:spcAft>
              <a:buSzPts val="1920"/>
            </a:pPr>
            <a:r>
              <a:rPr lang="hu-HU" sz="2400" smtClean="0">
                <a:solidFill>
                  <a:schemeClr val="tx1"/>
                </a:solidFill>
                <a:latin typeface="Arial"/>
                <a:ea typeface="Arial"/>
                <a:cs typeface="Arial"/>
                <a:sym typeface="Arial"/>
              </a:rPr>
              <a:t> Vagy folyamatosan </a:t>
            </a:r>
            <a:r>
              <a:rPr lang="hu-HU" sz="2400" dirty="0">
                <a:solidFill>
                  <a:schemeClr val="tx1"/>
                </a:solidFill>
                <a:latin typeface="Arial"/>
                <a:ea typeface="Arial"/>
                <a:cs typeface="Arial"/>
                <a:sym typeface="Arial"/>
              </a:rPr>
              <a:t>melegen tartják, vagy </a:t>
            </a:r>
            <a:r>
              <a:rPr lang="hu-HU" sz="2400" dirty="0" err="1">
                <a:solidFill>
                  <a:schemeClr val="tx1"/>
                </a:solidFill>
                <a:latin typeface="Arial"/>
                <a:ea typeface="Arial"/>
                <a:cs typeface="Arial"/>
                <a:sym typeface="Arial"/>
              </a:rPr>
              <a:t>újramelegítik</a:t>
            </a:r>
            <a:r>
              <a:rPr lang="hu-HU" sz="2400" dirty="0">
                <a:solidFill>
                  <a:schemeClr val="tx1"/>
                </a:solidFill>
                <a:latin typeface="Arial"/>
                <a:ea typeface="Arial"/>
                <a:cs typeface="Arial"/>
                <a:sym typeface="Arial"/>
              </a:rPr>
              <a:t> az időközben kihűlt </a:t>
            </a:r>
            <a:r>
              <a:rPr lang="hu-HU" sz="2400">
                <a:solidFill>
                  <a:schemeClr val="tx1"/>
                </a:solidFill>
                <a:latin typeface="Arial"/>
                <a:ea typeface="Arial"/>
                <a:cs typeface="Arial"/>
                <a:sym typeface="Arial"/>
              </a:rPr>
              <a:t>ételt</a:t>
            </a:r>
            <a:r>
              <a:rPr lang="hu-HU" sz="2400" smtClean="0">
                <a:solidFill>
                  <a:schemeClr val="tx1"/>
                </a:solidFill>
                <a:latin typeface="Arial"/>
                <a:ea typeface="Arial"/>
                <a:cs typeface="Arial"/>
                <a:sym typeface="Arial"/>
              </a:rPr>
              <a:t>.  Szigorú szabályok mellett!</a:t>
            </a:r>
            <a:endParaRPr lang="hu-HU" sz="2400" dirty="0">
              <a:solidFill>
                <a:schemeClr val="tx1"/>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3078" name="Picture 6" descr="Waiter Icons - Download Free Vector Icons | Noun Project">
            <a:extLst>
              <a:ext uri="{FF2B5EF4-FFF2-40B4-BE49-F238E27FC236}">
                <a16:creationId xmlns:a16="http://schemas.microsoft.com/office/drawing/2014/main" xmlns="" id="{BC4F4D30-806E-402E-A918-F3451A8DACEC}"/>
              </a:ext>
            </a:extLst>
          </p:cNvPr>
          <p:cNvPicPr>
            <a:picLocks noChangeAspect="1" noChangeArrowheads="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9508477" y="2132457"/>
            <a:ext cx="2593085" cy="259308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33596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9134737" cy="575190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920"/>
              <a:buNone/>
            </a:pPr>
            <a:r>
              <a:rPr lang="hu-HU" sz="3200" b="1" smtClean="0">
                <a:solidFill>
                  <a:schemeClr val="bg2"/>
                </a:solidFill>
                <a:latin typeface="Arial"/>
                <a:ea typeface="Arial"/>
                <a:cs typeface="Arial"/>
                <a:sym typeface="Arial"/>
              </a:rPr>
              <a:t>Az elkészített étel kiszállítása</a:t>
            </a:r>
            <a:endParaRPr sz="3200" dirty="0">
              <a:solidFill>
                <a:schemeClr val="bg2"/>
              </a:solidFill>
            </a:endParaRPr>
          </a:p>
          <a:p>
            <a:pPr marL="0" lvl="0" indent="0" algn="l" rtl="0">
              <a:spcBef>
                <a:spcPts val="1000"/>
              </a:spcBef>
              <a:spcAft>
                <a:spcPts val="0"/>
              </a:spcAft>
              <a:buSzPts val="1920"/>
              <a:buNone/>
            </a:pPr>
            <a:endParaRPr lang="hu-HU" sz="2400" b="1"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lang="hu-HU" sz="2400" b="1" dirty="0">
              <a:solidFill>
                <a:schemeClr val="dk2"/>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8. Kiszállítás</a:t>
            </a:r>
            <a:r>
              <a:rPr lang="hu-HU" sz="2400" b="1">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A vendég az ételt nem csak az étteremben fogyaszthatja el, hanem az otthonában vagy a munkahelyén is.  Ilyankor a kész ételt erre szakosodott ételszállító szolgálat  viszi ki a megrendelőnek. Akár </a:t>
            </a:r>
            <a:r>
              <a:rPr lang="hu-HU" sz="2400" dirty="0">
                <a:solidFill>
                  <a:schemeClr val="tx1"/>
                </a:solidFill>
                <a:latin typeface="Arial"/>
                <a:ea typeface="Arial"/>
                <a:cs typeface="Arial"/>
                <a:sym typeface="Arial"/>
              </a:rPr>
              <a:t>melegen is házhoz </a:t>
            </a:r>
            <a:r>
              <a:rPr lang="hu-HU" sz="2400">
                <a:solidFill>
                  <a:schemeClr val="tx1"/>
                </a:solidFill>
                <a:latin typeface="Arial"/>
                <a:ea typeface="Arial"/>
                <a:cs typeface="Arial"/>
                <a:sym typeface="Arial"/>
              </a:rPr>
              <a:t>lehet </a:t>
            </a:r>
            <a:r>
              <a:rPr lang="hu-HU" sz="2400" smtClean="0">
                <a:solidFill>
                  <a:schemeClr val="tx1"/>
                </a:solidFill>
                <a:latin typeface="Arial"/>
                <a:ea typeface="Arial"/>
                <a:cs typeface="Arial"/>
                <a:sym typeface="Arial"/>
              </a:rPr>
              <a:t>szállítatni az ételt.</a:t>
            </a:r>
            <a:endParaRPr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3074" name="Picture 2">
            <a:extLst>
              <a:ext uri="{FF2B5EF4-FFF2-40B4-BE49-F238E27FC236}">
                <a16:creationId xmlns:a16="http://schemas.microsoft.com/office/drawing/2014/main" xmlns="" id="{B7B7A0FC-1F61-4059-BA05-FC1E0B545463}"/>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357487" y="1765911"/>
            <a:ext cx="2181587" cy="1374399"/>
          </a:xfrm>
          <a:prstGeom prst="rect">
            <a:avLst/>
          </a:prstGeom>
          <a:noFill/>
          <a:extLst>
            <a:ext uri="{909E8E84-426E-40DD-AFC4-6F175D3DCCD1}">
              <a14:hiddenFill xmlns:a14="http://schemas.microsoft.com/office/drawing/2010/main" xmlns="">
                <a:solidFill>
                  <a:srgbClr val="FFFFFF"/>
                </a:solidFill>
              </a14:hiddenFill>
            </a:ext>
          </a:extLst>
        </p:spPr>
      </p:pic>
      <p:pic>
        <p:nvPicPr>
          <p:cNvPr id="3076" name="Picture 4">
            <a:extLst>
              <a:ext uri="{FF2B5EF4-FFF2-40B4-BE49-F238E27FC236}">
                <a16:creationId xmlns:a16="http://schemas.microsoft.com/office/drawing/2014/main" xmlns="" id="{6E00B9F0-D9B4-42A7-907A-0C1987C7376C}"/>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237602" y="3605201"/>
            <a:ext cx="1242477" cy="118044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85444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9134737" cy="575190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920"/>
              <a:buNone/>
            </a:pPr>
            <a:r>
              <a:rPr lang="hu-HU" sz="3200" b="1" smtClean="0">
                <a:solidFill>
                  <a:schemeClr val="bg2"/>
                </a:solidFill>
                <a:latin typeface="Arial"/>
                <a:ea typeface="Arial"/>
                <a:cs typeface="Arial"/>
                <a:sym typeface="Arial"/>
              </a:rPr>
              <a:t>Az ételkészítéshez kapcsolódó műveletek</a:t>
            </a:r>
            <a:endParaRPr sz="3200" dirty="0">
              <a:solidFill>
                <a:schemeClr val="bg2"/>
              </a:solidFill>
            </a:endParaRPr>
          </a:p>
          <a:p>
            <a:pPr marL="0" lvl="0" indent="0" algn="l" rtl="0">
              <a:spcBef>
                <a:spcPts val="1000"/>
              </a:spcBef>
              <a:spcAft>
                <a:spcPts val="0"/>
              </a:spcAft>
              <a:buSzPts val="1920"/>
              <a:buNone/>
            </a:pPr>
            <a:endParaRPr lang="hu-HU" sz="2400" b="1"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lang="hu-HU" sz="2400" b="1" dirty="0">
              <a:solidFill>
                <a:schemeClr val="dk2"/>
              </a:solidFill>
              <a:latin typeface="Arial"/>
              <a:ea typeface="Arial"/>
              <a:cs typeface="Arial"/>
              <a:sym typeface="Arial"/>
            </a:endParaRPr>
          </a:p>
          <a:p>
            <a:pPr marL="355600" lvl="0" indent="-355600">
              <a:buSzPts val="1920"/>
            </a:pPr>
            <a:r>
              <a:rPr lang="hu-HU" sz="2400" b="1" smtClean="0">
                <a:solidFill>
                  <a:schemeClr val="tx1"/>
                </a:solidFill>
                <a:latin typeface="Arial"/>
                <a:ea typeface="Arial"/>
                <a:cs typeface="Arial"/>
                <a:sym typeface="Arial"/>
              </a:rPr>
              <a:t>Kiegészítő tevékenységek: </a:t>
            </a:r>
            <a:r>
              <a:rPr lang="hu-HU" sz="2400" smtClean="0">
                <a:solidFill>
                  <a:schemeClr val="tx1"/>
                </a:solidFill>
                <a:latin typeface="Arial"/>
                <a:ea typeface="Arial"/>
                <a:cs typeface="Arial"/>
                <a:sym typeface="Arial"/>
              </a:rPr>
              <a:t>Az étel elkészítése után rendet kell tenni a konyhában. El kell mosogatni, ki kell takarítani, a hulladékot el kell távolítani</a:t>
            </a: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6" name="Kép 5" descr="jó konyhai.jpg"/>
          <p:cNvPicPr>
            <a:picLocks noChangeAspect="1"/>
          </p:cNvPicPr>
          <p:nvPr/>
        </p:nvPicPr>
        <p:blipFill>
          <a:blip r:embed="rId4" cstate="print"/>
          <a:stretch>
            <a:fillRect/>
          </a:stretch>
        </p:blipFill>
        <p:spPr>
          <a:xfrm>
            <a:off x="694721" y="3776353"/>
            <a:ext cx="3651647" cy="2446317"/>
          </a:xfrm>
          <a:prstGeom prst="rect">
            <a:avLst/>
          </a:prstGeom>
        </p:spPr>
      </p:pic>
      <p:pic>
        <p:nvPicPr>
          <p:cNvPr id="7" name="Kép 6" descr="T2tvN7XPFXXXXXXXXX_!!69670189.jpg"/>
          <p:cNvPicPr>
            <a:picLocks noChangeAspect="1"/>
          </p:cNvPicPr>
          <p:nvPr/>
        </p:nvPicPr>
        <p:blipFill>
          <a:blip r:embed="rId5" cstate="print"/>
          <a:srcRect/>
          <a:stretch>
            <a:fillRect/>
          </a:stretch>
        </p:blipFill>
        <p:spPr>
          <a:xfrm>
            <a:off x="4607627" y="3524974"/>
            <a:ext cx="2160944" cy="2733323"/>
          </a:xfrm>
          <a:prstGeom prst="rect">
            <a:avLst/>
          </a:prstGeom>
        </p:spPr>
      </p:pic>
      <p:pic>
        <p:nvPicPr>
          <p:cNvPr id="8" name="Kép 7" descr="TravMedia_Australia_1300171_DoubleTree-by-Hilton-Melbourne-Flinders-Street_DT-Melb-Platform-270-kitchen-waste-recycle.jpg"/>
          <p:cNvPicPr>
            <a:picLocks noChangeAspect="1"/>
          </p:cNvPicPr>
          <p:nvPr/>
        </p:nvPicPr>
        <p:blipFill>
          <a:blip r:embed="rId6" cstate="print"/>
          <a:srcRect/>
          <a:stretch>
            <a:fillRect/>
          </a:stretch>
        </p:blipFill>
        <p:spPr>
          <a:xfrm>
            <a:off x="7073734" y="3766952"/>
            <a:ext cx="4053445" cy="2455717"/>
          </a:xfrm>
          <a:prstGeom prst="rect">
            <a:avLst/>
          </a:prstGeom>
        </p:spPr>
      </p:pic>
    </p:spTree>
    <p:extLst>
      <p:ext uri="{BB962C8B-B14F-4D97-AF65-F5344CB8AC3E}">
        <p14:creationId xmlns:p14="http://schemas.microsoft.com/office/powerpoint/2010/main" xmlns="" val="1685444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247"/>
        <p:cNvGrpSpPr/>
        <p:nvPr/>
      </p:nvGrpSpPr>
      <p:grpSpPr>
        <a:xfrm>
          <a:off x="0" y="0"/>
          <a:ext cx="0" cy="0"/>
          <a:chOff x="0" y="0"/>
          <a:chExt cx="0" cy="0"/>
        </a:xfrm>
      </p:grpSpPr>
      <p:sp>
        <p:nvSpPr>
          <p:cNvPr id="248" name="Google Shape;248;p29"/>
          <p:cNvSpPr txBox="1">
            <a:spLocks noGrp="1"/>
          </p:cNvSpPr>
          <p:nvPr>
            <p:ph type="title"/>
          </p:nvPr>
        </p:nvSpPr>
        <p:spPr>
          <a:xfrm>
            <a:off x="1154956" y="2861733"/>
            <a:ext cx="9049615"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dirty="0">
                <a:solidFill>
                  <a:schemeClr val="dk1"/>
                </a:solidFill>
                <a:latin typeface="Arial"/>
                <a:ea typeface="Arial"/>
                <a:cs typeface="Arial"/>
                <a:sym typeface="Arial"/>
              </a:rPr>
              <a:t>3. Előkészítés általában</a:t>
            </a:r>
            <a:endParaRPr lang="hu-HU" dirty="0"/>
          </a:p>
        </p:txBody>
      </p:sp>
      <p:pic>
        <p:nvPicPr>
          <p:cNvPr id="249" name="Google Shape;249;p29" descr="A képen rajz látható&#10;&#10;Automatikusan generált leírás"/>
          <p:cNvPicPr preferRelativeResize="0"/>
          <p:nvPr/>
        </p:nvPicPr>
        <p:blipFill rotWithShape="1">
          <a:blip r:embed="rId3" cstate="print">
            <a:alphaModFix/>
          </a:blip>
          <a:srcRect/>
          <a:stretch/>
        </p:blipFill>
        <p:spPr>
          <a:xfrm>
            <a:off x="10204571" y="93617"/>
            <a:ext cx="1823306" cy="1710304"/>
          </a:xfrm>
          <a:prstGeom prst="rect">
            <a:avLst/>
          </a:prstGeom>
          <a:noFill/>
          <a:ln>
            <a:noFill/>
          </a:ln>
        </p:spPr>
      </p:pic>
      <p:sp>
        <p:nvSpPr>
          <p:cNvPr id="250" name="Google Shape;250;p29"/>
          <p:cNvSpPr txBox="1"/>
          <p:nvPr/>
        </p:nvSpPr>
        <p:spPr>
          <a:xfrm>
            <a:off x="1154955" y="4859023"/>
            <a:ext cx="7356747" cy="1327925"/>
          </a:xfrm>
          <a:prstGeom prst="rect">
            <a:avLst/>
          </a:prstGeom>
          <a:noFill/>
          <a:ln>
            <a:noFill/>
          </a:ln>
        </p:spPr>
        <p:txBody>
          <a:bodyPr spcFirstLastPara="1" wrap="square" lIns="91425" tIns="45700" rIns="91425" bIns="45700" anchor="t" anchorCtr="0">
            <a:noAutofit/>
          </a:bodyPr>
          <a:lstStyle/>
          <a:p>
            <a:r>
              <a:rPr lang="hu-HU" sz="2400" b="1" dirty="0">
                <a:solidFill>
                  <a:schemeClr val="dk2"/>
                </a:solidFill>
                <a:latin typeface="Arial"/>
                <a:ea typeface="Arial"/>
                <a:cs typeface="Arial"/>
                <a:sym typeface="Arial"/>
              </a:rPr>
              <a:t>Milyen az előkészítő konyha?</a:t>
            </a:r>
            <a:endParaRPr lang="hu-HU" sz="2400" dirty="0"/>
          </a:p>
          <a:p>
            <a:pPr marL="0" marR="0" lvl="0" indent="0" algn="l" rtl="0">
              <a:spcBef>
                <a:spcPts val="0"/>
              </a:spcBef>
              <a:spcAft>
                <a:spcPts val="0"/>
              </a:spcAft>
              <a:buNone/>
            </a:pPr>
            <a:r>
              <a:rPr lang="hu-HU" sz="2400" b="1" smtClean="0">
                <a:solidFill>
                  <a:schemeClr val="dk2"/>
                </a:solidFill>
                <a:latin typeface="Arial"/>
                <a:ea typeface="Arial"/>
                <a:cs typeface="Arial"/>
                <a:sym typeface="Arial"/>
              </a:rPr>
              <a:t>Veszélyek </a:t>
            </a:r>
            <a:r>
              <a:rPr lang="hu-HU" sz="2400" b="1">
                <a:solidFill>
                  <a:schemeClr val="dk2"/>
                </a:solidFill>
                <a:latin typeface="Arial"/>
                <a:ea typeface="Arial"/>
                <a:cs typeface="Arial"/>
                <a:sym typeface="Arial"/>
              </a:rPr>
              <a:t>az </a:t>
            </a:r>
            <a:r>
              <a:rPr lang="hu-HU" sz="2400" b="1" smtClean="0">
                <a:solidFill>
                  <a:schemeClr val="dk2"/>
                </a:solidFill>
                <a:latin typeface="Arial"/>
                <a:ea typeface="Arial"/>
                <a:cs typeface="Arial"/>
                <a:sym typeface="Arial"/>
              </a:rPr>
              <a:t>előkészítés során </a:t>
            </a:r>
            <a:r>
              <a:rPr lang="hu-HU" sz="2400" b="1" dirty="0">
                <a:solidFill>
                  <a:schemeClr val="dk2"/>
                </a:solidFill>
                <a:latin typeface="Arial"/>
                <a:ea typeface="Arial"/>
                <a:cs typeface="Arial"/>
                <a:sym typeface="Arial"/>
              </a:rPr>
              <a:t>és hogyan védekezhetünk ellenük?</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199307" y="365944"/>
            <a:ext cx="11299203" cy="6126111"/>
          </a:xfrm>
          <a:prstGeom prst="rect">
            <a:avLst/>
          </a:prstGeom>
          <a:noFill/>
          <a:ln>
            <a:noFill/>
          </a:ln>
        </p:spPr>
        <p:txBody>
          <a:bodyPr spcFirstLastPara="1" wrap="square" lIns="91425" tIns="45700" rIns="91425" bIns="45700" anchor="t" anchorCtr="0">
            <a:noAutofit/>
          </a:bodyPr>
          <a:lstStyle/>
          <a:p>
            <a:pPr marL="355600" lvl="0" indent="-355600" algn="l" rtl="0">
              <a:spcBef>
                <a:spcPts val="1000"/>
              </a:spcBef>
              <a:spcAft>
                <a:spcPts val="1200"/>
              </a:spcAft>
              <a:buSzPts val="1920"/>
              <a:buNone/>
            </a:pPr>
            <a:r>
              <a:rPr lang="hu-HU" sz="3200" b="1" smtClean="0">
                <a:solidFill>
                  <a:schemeClr val="bg2"/>
                </a:solidFill>
                <a:latin typeface="Arial"/>
                <a:ea typeface="Arial"/>
                <a:cs typeface="Arial"/>
                <a:sym typeface="Arial"/>
              </a:rPr>
              <a:t>Előkészítés</a:t>
            </a:r>
            <a:r>
              <a:rPr lang="hu-HU" sz="3200" b="1">
                <a:solidFill>
                  <a:schemeClr val="bg2"/>
                </a:solidFill>
                <a:latin typeface="Arial"/>
                <a:ea typeface="Arial"/>
                <a:cs typeface="Arial"/>
                <a:sym typeface="Arial"/>
              </a:rPr>
              <a:t>: </a:t>
            </a:r>
            <a:r>
              <a:rPr lang="hu-HU" sz="3200" b="1" smtClean="0">
                <a:solidFill>
                  <a:schemeClr val="bg2"/>
                </a:solidFill>
                <a:latin typeface="Arial"/>
                <a:ea typeface="Arial"/>
                <a:cs typeface="Arial"/>
                <a:sym typeface="Arial"/>
              </a:rPr>
              <a:t>válogatás, tisztítás, mosás, darabolás</a:t>
            </a:r>
            <a:r>
              <a:rPr lang="hu-HU" sz="2400" smtClean="0">
                <a:solidFill>
                  <a:schemeClr val="tx1"/>
                </a:solidFill>
                <a:latin typeface="Arial"/>
                <a:ea typeface="Arial"/>
                <a:cs typeface="Arial"/>
                <a:sym typeface="Arial"/>
              </a:rPr>
              <a:t>.</a:t>
            </a:r>
            <a:endParaRPr lang="hu-HU" sz="2400" dirty="0">
              <a:solidFill>
                <a:schemeClr val="tx1"/>
              </a:solidFill>
              <a:latin typeface="Arial"/>
              <a:ea typeface="Arial"/>
              <a:cs typeface="Arial"/>
              <a:sym typeface="Arial"/>
            </a:endParaRPr>
          </a:p>
          <a:p>
            <a:pPr marL="355600" lvl="0" indent="-355600" algn="l" rtl="0">
              <a:spcBef>
                <a:spcPts val="1000"/>
              </a:spcBef>
              <a:spcAft>
                <a:spcPts val="600"/>
              </a:spcAft>
              <a:buSzPts val="1920"/>
              <a:buChar char="►"/>
            </a:pPr>
            <a:r>
              <a:rPr lang="hu-HU" sz="2400" smtClean="0">
                <a:solidFill>
                  <a:schemeClr val="tx1"/>
                </a:solidFill>
                <a:latin typeface="Arial"/>
                <a:ea typeface="Arial"/>
                <a:cs typeface="Arial"/>
                <a:sym typeface="Arial"/>
              </a:rPr>
              <a:t>1. </a:t>
            </a:r>
            <a:r>
              <a:rPr lang="hu-HU" sz="2400" b="1" smtClean="0">
                <a:solidFill>
                  <a:schemeClr val="tx1"/>
                </a:solidFill>
                <a:latin typeface="Arial"/>
                <a:ea typeface="Arial"/>
                <a:cs typeface="Arial"/>
                <a:sym typeface="Arial"/>
              </a:rPr>
              <a:t>Eltávolítjuk</a:t>
            </a:r>
            <a:r>
              <a:rPr lang="hu-HU" sz="2400" smtClean="0">
                <a:solidFill>
                  <a:schemeClr val="tx1"/>
                </a:solidFill>
                <a:latin typeface="Arial"/>
                <a:ea typeface="Arial"/>
                <a:cs typeface="Arial"/>
                <a:sym typeface="Arial"/>
              </a:rPr>
              <a:t> </a:t>
            </a:r>
            <a:r>
              <a:rPr lang="hu-HU" sz="2400">
                <a:solidFill>
                  <a:schemeClr val="tx1"/>
                </a:solidFill>
                <a:latin typeface="Arial"/>
                <a:ea typeface="Arial"/>
                <a:cs typeface="Arial"/>
                <a:sym typeface="Arial"/>
              </a:rPr>
              <a:t>az </a:t>
            </a:r>
            <a:r>
              <a:rPr lang="hu-HU" sz="2400" smtClean="0">
                <a:solidFill>
                  <a:schemeClr val="tx1"/>
                </a:solidFill>
                <a:latin typeface="Arial"/>
                <a:ea typeface="Arial"/>
                <a:cs typeface="Arial"/>
                <a:sym typeface="Arial"/>
              </a:rPr>
              <a:t>alapanyagból </a:t>
            </a:r>
            <a:r>
              <a:rPr lang="hu-HU" sz="2400" b="1">
                <a:solidFill>
                  <a:schemeClr val="tx1"/>
                </a:solidFill>
                <a:latin typeface="Arial"/>
                <a:ea typeface="Arial"/>
                <a:cs typeface="Arial"/>
                <a:sym typeface="Arial"/>
              </a:rPr>
              <a:t>a </a:t>
            </a:r>
            <a:r>
              <a:rPr lang="hu-HU" sz="2400" b="1" smtClean="0">
                <a:solidFill>
                  <a:schemeClr val="tx1"/>
                </a:solidFill>
                <a:latin typeface="Arial"/>
                <a:ea typeface="Arial"/>
                <a:cs typeface="Arial"/>
                <a:sym typeface="Arial"/>
              </a:rPr>
              <a:t>szennyeződést </a:t>
            </a:r>
            <a:r>
              <a:rPr lang="hu-HU" sz="2400" b="1" dirty="0">
                <a:solidFill>
                  <a:schemeClr val="tx1"/>
                </a:solidFill>
                <a:latin typeface="Arial"/>
                <a:ea typeface="Arial"/>
                <a:cs typeface="Arial"/>
                <a:sym typeface="Arial"/>
              </a:rPr>
              <a:t>és a nem ehető részeket</a:t>
            </a:r>
            <a:r>
              <a:rPr lang="hu-HU" sz="2400">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Kiválogatjuk a kavicsot, hibás részelet. Nem </a:t>
            </a:r>
            <a:r>
              <a:rPr lang="hu-HU" sz="2400" dirty="0">
                <a:solidFill>
                  <a:schemeClr val="tx1"/>
                </a:solidFill>
                <a:latin typeface="Arial"/>
                <a:ea typeface="Arial"/>
                <a:cs typeface="Arial"/>
                <a:sym typeface="Arial"/>
              </a:rPr>
              <a:t>ehető rész például a héj, a mag, a húsoknál a csont, a mócsing, halaknál a pikkely, a kopoltyú, a </a:t>
            </a:r>
            <a:r>
              <a:rPr lang="hu-HU" sz="2400">
                <a:solidFill>
                  <a:schemeClr val="tx1"/>
                </a:solidFill>
                <a:latin typeface="Arial"/>
                <a:ea typeface="Arial"/>
                <a:cs typeface="Arial"/>
                <a:sym typeface="Arial"/>
              </a:rPr>
              <a:t>belek</a:t>
            </a:r>
            <a:r>
              <a:rPr lang="hu-HU" sz="2400" smtClean="0">
                <a:solidFill>
                  <a:schemeClr val="tx1"/>
                </a:solidFill>
                <a:latin typeface="Arial"/>
                <a:ea typeface="Arial"/>
                <a:cs typeface="Arial"/>
                <a:sym typeface="Arial"/>
              </a:rPr>
              <a:t>.</a:t>
            </a:r>
          </a:p>
          <a:p>
            <a:pPr marL="355600" lvl="0" indent="-355600" algn="l" rtl="0">
              <a:spcBef>
                <a:spcPts val="1000"/>
              </a:spcBef>
              <a:spcAft>
                <a:spcPts val="600"/>
              </a:spcAft>
              <a:buSzPts val="1920"/>
              <a:buChar char="►"/>
            </a:pPr>
            <a:r>
              <a:rPr lang="hu-HU" sz="2400" smtClean="0">
                <a:solidFill>
                  <a:schemeClr val="tx1"/>
                </a:solidFill>
                <a:latin typeface="Arial"/>
                <a:ea typeface="Arial"/>
                <a:cs typeface="Arial"/>
                <a:sym typeface="Arial"/>
              </a:rPr>
              <a:t>2. </a:t>
            </a:r>
            <a:r>
              <a:rPr lang="hu-HU" sz="2400" b="1" smtClean="0">
                <a:solidFill>
                  <a:schemeClr val="tx1"/>
                </a:solidFill>
                <a:latin typeface="Arial"/>
                <a:ea typeface="Arial"/>
                <a:cs typeface="Arial"/>
                <a:sym typeface="Arial"/>
              </a:rPr>
              <a:t>Megmossuk</a:t>
            </a:r>
            <a:r>
              <a:rPr lang="hu-HU" sz="2400" smtClean="0">
                <a:solidFill>
                  <a:schemeClr val="tx1"/>
                </a:solidFill>
                <a:latin typeface="Arial"/>
                <a:ea typeface="Arial"/>
                <a:cs typeface="Arial"/>
                <a:sym typeface="Arial"/>
              </a:rPr>
              <a:t> a kiválogatott és megtisztított alapanyagot. </a:t>
            </a:r>
            <a:endParaRPr lang="hu-HU" sz="2400" dirty="0">
              <a:solidFill>
                <a:schemeClr val="tx1"/>
              </a:solidFill>
              <a:latin typeface="Arial"/>
              <a:ea typeface="Arial"/>
              <a:cs typeface="Arial"/>
              <a:sym typeface="Arial"/>
            </a:endParaRPr>
          </a:p>
          <a:p>
            <a:pPr marL="355600" indent="-355600">
              <a:spcAft>
                <a:spcPts val="600"/>
              </a:spcAft>
              <a:buSzPts val="1920"/>
            </a:pPr>
            <a:r>
              <a:rPr lang="hu-HU" sz="2400" smtClean="0">
                <a:solidFill>
                  <a:schemeClr val="tx1"/>
                </a:solidFill>
                <a:latin typeface="Arial"/>
                <a:ea typeface="Arial"/>
                <a:cs typeface="Arial"/>
                <a:sym typeface="Arial"/>
              </a:rPr>
              <a:t>3. A </a:t>
            </a:r>
            <a:r>
              <a:rPr lang="hu-HU" sz="2400" b="1" dirty="0">
                <a:solidFill>
                  <a:schemeClr val="tx1"/>
                </a:solidFill>
                <a:latin typeface="Arial"/>
                <a:ea typeface="Arial"/>
                <a:cs typeface="Arial"/>
                <a:sym typeface="Arial"/>
              </a:rPr>
              <a:t>darabolás</a:t>
            </a:r>
            <a:r>
              <a:rPr lang="hu-HU" sz="2400" dirty="0">
                <a:solidFill>
                  <a:schemeClr val="tx1"/>
                </a:solidFill>
                <a:latin typeface="Arial"/>
                <a:ea typeface="Arial"/>
                <a:cs typeface="Arial"/>
                <a:sym typeface="Arial"/>
              </a:rPr>
              <a:t> lehet szeletelés, kockázás, csíkozás, reszelés, törés, stb.</a:t>
            </a:r>
          </a:p>
          <a:p>
            <a:pPr marL="355600" lvl="0" indent="-355600" algn="l" rtl="0">
              <a:spcBef>
                <a:spcPts val="1000"/>
              </a:spcBef>
              <a:spcAft>
                <a:spcPts val="0"/>
              </a:spcAft>
              <a:buSzPts val="1920"/>
              <a:buNone/>
            </a:pPr>
            <a:r>
              <a:rPr lang="hu-HU" sz="3200" b="1" smtClean="0">
                <a:solidFill>
                  <a:schemeClr val="bg2"/>
                </a:solidFill>
                <a:latin typeface="Arial"/>
                <a:ea typeface="Arial"/>
                <a:cs typeface="Arial"/>
                <a:sym typeface="Arial"/>
              </a:rPr>
              <a:t>Mivel </a:t>
            </a:r>
            <a:r>
              <a:rPr lang="hu-HU" sz="3200" b="1" dirty="0">
                <a:solidFill>
                  <a:schemeClr val="bg2"/>
                </a:solidFill>
                <a:latin typeface="Arial"/>
                <a:ea typeface="Arial"/>
                <a:cs typeface="Arial"/>
                <a:sym typeface="Arial"/>
              </a:rPr>
              <a:t>történik az előkészítés?</a:t>
            </a:r>
          </a:p>
          <a:p>
            <a:pPr marL="450850" lvl="0" indent="-450850" algn="l" rtl="0">
              <a:spcBef>
                <a:spcPts val="1000"/>
              </a:spcBef>
              <a:spcAft>
                <a:spcPts val="0"/>
              </a:spcAft>
              <a:buSzPts val="1920"/>
              <a:buNone/>
            </a:pPr>
            <a:r>
              <a:rPr lang="hu-HU" sz="2400" b="1" dirty="0">
                <a:solidFill>
                  <a:schemeClr val="tx1"/>
                </a:solidFill>
                <a:latin typeface="Arial"/>
                <a:ea typeface="Arial"/>
                <a:cs typeface="Arial"/>
                <a:sym typeface="Arial"/>
              </a:rPr>
              <a:t>	</a:t>
            </a:r>
            <a:r>
              <a:rPr lang="hu-HU" sz="2400" dirty="0">
                <a:solidFill>
                  <a:schemeClr val="tx1"/>
                </a:solidFill>
                <a:latin typeface="Arial"/>
                <a:ea typeface="Arial"/>
                <a:cs typeface="Arial"/>
                <a:sym typeface="Arial"/>
              </a:rPr>
              <a:t>A válogatás általában </a:t>
            </a:r>
            <a:r>
              <a:rPr lang="hu-HU" sz="2400">
                <a:solidFill>
                  <a:schemeClr val="tx1"/>
                </a:solidFill>
                <a:latin typeface="Arial"/>
                <a:ea typeface="Arial"/>
                <a:cs typeface="Arial"/>
                <a:sym typeface="Arial"/>
              </a:rPr>
              <a:t>kézzel </a:t>
            </a:r>
            <a:r>
              <a:rPr lang="hu-HU" sz="2400" smtClean="0">
                <a:solidFill>
                  <a:schemeClr val="tx1"/>
                </a:solidFill>
                <a:latin typeface="Arial"/>
                <a:ea typeface="Arial"/>
                <a:cs typeface="Arial"/>
                <a:sym typeface="Arial"/>
              </a:rPr>
              <a:t>történik, megfigyelés alapján.</a:t>
            </a:r>
          </a:p>
          <a:p>
            <a:pPr marL="450850" lvl="0" indent="-450850" algn="l" rtl="0">
              <a:spcBef>
                <a:spcPts val="1000"/>
              </a:spcBef>
              <a:spcAft>
                <a:spcPts val="0"/>
              </a:spcAft>
              <a:buSzPts val="1920"/>
              <a:buNone/>
            </a:pPr>
            <a:r>
              <a:rPr lang="hu-HU" sz="2400" smtClean="0">
                <a:solidFill>
                  <a:schemeClr val="tx1"/>
                </a:solidFill>
                <a:latin typeface="Arial"/>
                <a:ea typeface="Arial"/>
                <a:cs typeface="Arial"/>
                <a:sym typeface="Arial"/>
              </a:rPr>
              <a:t>	Az ehetetlen részek eltávolítása hámozóval, magozóval, csontozókéssel, filézőkéssel történik. Használhatunk kézi vagy gépi eszközt. </a:t>
            </a:r>
            <a:endParaRPr lang="hu-HU" sz="2400" dirty="0">
              <a:solidFill>
                <a:schemeClr val="tx1"/>
              </a:solidFill>
              <a:latin typeface="Arial"/>
              <a:ea typeface="Arial"/>
              <a:cs typeface="Arial"/>
              <a:sym typeface="Arial"/>
            </a:endParaRPr>
          </a:p>
          <a:p>
            <a:pPr marL="450850" lvl="0" indent="-450850" algn="l" rtl="0">
              <a:spcBef>
                <a:spcPts val="1000"/>
              </a:spcBef>
              <a:spcAft>
                <a:spcPts val="0"/>
              </a:spcAft>
              <a:buSzPts val="1920"/>
              <a:buNone/>
            </a:pPr>
            <a:r>
              <a:rPr lang="hu-HU" sz="2400">
                <a:solidFill>
                  <a:schemeClr val="tx1"/>
                </a:solidFill>
                <a:latin typeface="Arial"/>
                <a:ea typeface="Arial"/>
                <a:cs typeface="Arial"/>
                <a:sym typeface="Arial"/>
              </a:rPr>
              <a:t>	</a:t>
            </a:r>
            <a:r>
              <a:rPr lang="hu-HU" sz="2400" b="1" dirty="0">
                <a:solidFill>
                  <a:schemeClr val="tx1"/>
                </a:solidFill>
                <a:latin typeface="Arial"/>
                <a:ea typeface="Arial"/>
                <a:cs typeface="Arial"/>
                <a:sym typeface="Arial"/>
              </a:rPr>
              <a:t>	Kézi eszközök</a:t>
            </a:r>
            <a:r>
              <a:rPr lang="hu-HU" sz="2400" dirty="0">
                <a:solidFill>
                  <a:schemeClr val="tx1"/>
                </a:solidFill>
                <a:latin typeface="Arial"/>
                <a:ea typeface="Arial"/>
                <a:cs typeface="Arial"/>
                <a:sym typeface="Arial"/>
              </a:rPr>
              <a:t>: kefe, hámozó, kés, reszelő, gyalu, stb.</a:t>
            </a:r>
          </a:p>
          <a:p>
            <a:pPr marL="450850" lvl="0" indent="-450850" algn="l" rtl="0">
              <a:spcBef>
                <a:spcPts val="1000"/>
              </a:spcBef>
              <a:spcAft>
                <a:spcPts val="0"/>
              </a:spcAft>
              <a:buSzPts val="1920"/>
              <a:buNone/>
            </a:pPr>
            <a:r>
              <a:rPr lang="hu-HU" sz="2400" b="1">
                <a:solidFill>
                  <a:schemeClr val="tx1"/>
                </a:solidFill>
                <a:latin typeface="Arial"/>
                <a:ea typeface="Arial"/>
                <a:cs typeface="Arial"/>
                <a:sym typeface="Arial"/>
              </a:rPr>
              <a:t>	</a:t>
            </a:r>
            <a:r>
              <a:rPr lang="hu-HU" sz="2400" b="1" smtClean="0">
                <a:solidFill>
                  <a:schemeClr val="tx1"/>
                </a:solidFill>
                <a:latin typeface="Arial"/>
                <a:ea typeface="Arial"/>
                <a:cs typeface="Arial"/>
                <a:sym typeface="Arial"/>
              </a:rPr>
              <a:t>	Gépek</a:t>
            </a:r>
            <a:r>
              <a:rPr lang="hu-HU" sz="2400" dirty="0">
                <a:solidFill>
                  <a:schemeClr val="tx1"/>
                </a:solidFill>
                <a:latin typeface="Arial"/>
                <a:ea typeface="Arial"/>
                <a:cs typeface="Arial"/>
                <a:sym typeface="Arial"/>
              </a:rPr>
              <a:t>: burgonyahámozó gép, daraboló gépek, szeletelők, darálók, stb.</a:t>
            </a:r>
            <a:endParaRPr sz="2400" dirty="0">
              <a:solidFill>
                <a:schemeClr val="tx1"/>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spTree>
    <p:extLst>
      <p:ext uri="{BB962C8B-B14F-4D97-AF65-F5344CB8AC3E}">
        <p14:creationId xmlns:p14="http://schemas.microsoft.com/office/powerpoint/2010/main" xmlns="" val="2421294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8972692" cy="5485547"/>
          </a:xfrm>
          <a:prstGeom prst="rect">
            <a:avLst/>
          </a:prstGeom>
          <a:noFill/>
          <a:ln>
            <a:noFill/>
          </a:ln>
        </p:spPr>
        <p:txBody>
          <a:bodyPr spcFirstLastPara="1" wrap="square" lIns="91425" tIns="45700" rIns="91425" bIns="45700" anchor="t" anchorCtr="0">
            <a:noAutofit/>
          </a:bodyPr>
          <a:lstStyle/>
          <a:p>
            <a:pPr marL="355600" lvl="0" indent="-355600" algn="l" rtl="0">
              <a:spcBef>
                <a:spcPts val="1000"/>
              </a:spcBef>
              <a:spcAft>
                <a:spcPts val="0"/>
              </a:spcAft>
              <a:buSzPts val="1920"/>
              <a:buChar char="►"/>
            </a:pPr>
            <a:endParaRPr lang="hu-HU" sz="2400" b="1" dirty="0">
              <a:solidFill>
                <a:schemeClr val="dk2"/>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Nyers alapanyagok: </a:t>
            </a:r>
            <a:r>
              <a:rPr lang="hu-HU" sz="2400" dirty="0">
                <a:solidFill>
                  <a:schemeClr val="tx1"/>
                </a:solidFill>
                <a:latin typeface="Arial"/>
                <a:ea typeface="Arial"/>
                <a:cs typeface="Arial"/>
                <a:sym typeface="Arial"/>
              </a:rPr>
              <a:t>Nyers </a:t>
            </a:r>
            <a:r>
              <a:rPr lang="hu-HU" sz="2400">
                <a:solidFill>
                  <a:schemeClr val="tx1"/>
                </a:solidFill>
                <a:latin typeface="Arial"/>
                <a:ea typeface="Arial"/>
                <a:cs typeface="Arial"/>
                <a:sym typeface="Arial"/>
              </a:rPr>
              <a:t>alapanyag </a:t>
            </a:r>
            <a:r>
              <a:rPr lang="hu-HU" sz="2400" smtClean="0">
                <a:solidFill>
                  <a:schemeClr val="tx1"/>
                </a:solidFill>
                <a:latin typeface="Arial"/>
                <a:ea typeface="Arial"/>
                <a:cs typeface="Arial"/>
                <a:sym typeface="Arial"/>
              </a:rPr>
              <a:t>a </a:t>
            </a:r>
            <a:r>
              <a:rPr lang="hu-HU" sz="2400" dirty="0">
                <a:solidFill>
                  <a:schemeClr val="tx1"/>
                </a:solidFill>
                <a:latin typeface="Arial"/>
                <a:ea typeface="Arial"/>
                <a:cs typeface="Arial"/>
                <a:sym typeface="Arial"/>
              </a:rPr>
              <a:t>zöldség, a gyümölcs, a hús és a tojás. Főzés és sütés előtt a nyers </a:t>
            </a:r>
            <a:r>
              <a:rPr lang="hu-HU" sz="2400">
                <a:solidFill>
                  <a:schemeClr val="tx1"/>
                </a:solidFill>
                <a:latin typeface="Arial"/>
                <a:ea typeface="Arial"/>
                <a:cs typeface="Arial"/>
                <a:sym typeface="Arial"/>
              </a:rPr>
              <a:t>alapanyagot </a:t>
            </a:r>
            <a:r>
              <a:rPr lang="hu-HU" sz="2400" smtClean="0">
                <a:solidFill>
                  <a:schemeClr val="tx1"/>
                </a:solidFill>
                <a:latin typeface="Arial"/>
                <a:ea typeface="Arial"/>
                <a:cs typeface="Arial"/>
                <a:sym typeface="Arial"/>
              </a:rPr>
              <a:t>előkészítik at előkészítő konyhában.</a:t>
            </a: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Az előkészítést </a:t>
            </a:r>
            <a:r>
              <a:rPr lang="hu-HU" sz="2400" b="1">
                <a:solidFill>
                  <a:schemeClr val="tx1"/>
                </a:solidFill>
                <a:latin typeface="Arial"/>
                <a:ea typeface="Arial"/>
                <a:cs typeface="Arial"/>
                <a:sym typeface="Arial"/>
              </a:rPr>
              <a:t>végző </a:t>
            </a:r>
            <a:r>
              <a:rPr lang="hu-HU" sz="2400" b="1" smtClean="0">
                <a:solidFill>
                  <a:schemeClr val="tx1"/>
                </a:solidFill>
                <a:latin typeface="Arial"/>
                <a:ea typeface="Arial"/>
                <a:cs typeface="Arial"/>
                <a:sym typeface="Arial"/>
              </a:rPr>
              <a:t>szakemberek: </a:t>
            </a:r>
            <a:r>
              <a:rPr lang="hu-HU" sz="2400" dirty="0">
                <a:solidFill>
                  <a:schemeClr val="tx1"/>
                </a:solidFill>
                <a:latin typeface="Arial"/>
                <a:ea typeface="Arial"/>
                <a:cs typeface="Arial"/>
                <a:sym typeface="Arial"/>
              </a:rPr>
              <a:t>Az előkészítés a szakácsok és a konyhai kisegítők feladata.</a:t>
            </a:r>
          </a:p>
          <a:p>
            <a:pPr marL="355600" lvl="0" indent="-355600" algn="l" rtl="0">
              <a:spcBef>
                <a:spcPts val="1000"/>
              </a:spcBef>
              <a:spcAft>
                <a:spcPts val="0"/>
              </a:spcAft>
              <a:buSzPts val="1920"/>
              <a:buChar char="►"/>
            </a:pPr>
            <a:endParaRPr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Az előkészítés helye: </a:t>
            </a:r>
            <a:r>
              <a:rPr lang="hu-HU" sz="2400" dirty="0">
                <a:solidFill>
                  <a:schemeClr val="tx1"/>
                </a:solidFill>
                <a:latin typeface="Arial"/>
                <a:ea typeface="Arial"/>
                <a:cs typeface="Arial"/>
                <a:sym typeface="Arial"/>
              </a:rPr>
              <a:t>Az előkészítés az előkészítő konyhában történik. Ha nincs külön előkészítő konyha, akkor egy elkülönített </a:t>
            </a:r>
            <a:r>
              <a:rPr lang="hu-HU" sz="2400">
                <a:solidFill>
                  <a:schemeClr val="tx1"/>
                </a:solidFill>
                <a:latin typeface="Arial"/>
                <a:ea typeface="Arial"/>
                <a:cs typeface="Arial"/>
                <a:sym typeface="Arial"/>
              </a:rPr>
              <a:t>előkészítő </a:t>
            </a:r>
            <a:r>
              <a:rPr lang="hu-HU" sz="2400" smtClean="0">
                <a:solidFill>
                  <a:schemeClr val="tx1"/>
                </a:solidFill>
                <a:latin typeface="Arial"/>
                <a:ea typeface="Arial"/>
                <a:cs typeface="Arial"/>
                <a:sym typeface="Arial"/>
              </a:rPr>
              <a:t>munkaasztalt kell </a:t>
            </a:r>
            <a:r>
              <a:rPr lang="hu-HU" sz="2400" dirty="0">
                <a:solidFill>
                  <a:schemeClr val="tx1"/>
                </a:solidFill>
                <a:latin typeface="Arial"/>
                <a:ea typeface="Arial"/>
                <a:cs typeface="Arial"/>
                <a:sym typeface="Arial"/>
              </a:rPr>
              <a:t>kialakítani a </a:t>
            </a:r>
            <a:r>
              <a:rPr lang="hu-HU" sz="2400">
                <a:solidFill>
                  <a:schemeClr val="tx1"/>
                </a:solidFill>
                <a:latin typeface="Arial"/>
                <a:ea typeface="Arial"/>
                <a:cs typeface="Arial"/>
                <a:sym typeface="Arial"/>
              </a:rPr>
              <a:t>főző </a:t>
            </a:r>
            <a:r>
              <a:rPr lang="hu-HU" sz="2400" smtClean="0">
                <a:solidFill>
                  <a:schemeClr val="tx1"/>
                </a:solidFill>
                <a:latin typeface="Arial"/>
                <a:ea typeface="Arial"/>
                <a:cs typeface="Arial"/>
                <a:sym typeface="Arial"/>
              </a:rPr>
              <a:t>konyha félreeső részén.</a:t>
            </a:r>
            <a:endParaRPr lang="hu-HU" dirty="0">
              <a:solidFill>
                <a:schemeClr val="tx1"/>
              </a:solidFil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4098" name="Picture 2">
            <a:extLst>
              <a:ext uri="{FF2B5EF4-FFF2-40B4-BE49-F238E27FC236}">
                <a16:creationId xmlns:a16="http://schemas.microsoft.com/office/drawing/2014/main" xmlns="" id="{BC5D6791-9BF9-4C6A-89F6-7C6D7305CCB6}"/>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739559" y="4676548"/>
            <a:ext cx="2125922" cy="1897386"/>
          </a:xfrm>
          <a:prstGeom prst="rect">
            <a:avLst/>
          </a:prstGeom>
          <a:noFill/>
          <a:extLst>
            <a:ext uri="{909E8E84-426E-40DD-AFC4-6F175D3DCCD1}">
              <a14:hiddenFill xmlns:a14="http://schemas.microsoft.com/office/drawing/2010/main" xmlns="">
                <a:solidFill>
                  <a:srgbClr val="FFFFFF"/>
                </a:solidFill>
              </a14:hiddenFill>
            </a:ext>
          </a:extLst>
        </p:spPr>
      </p:pic>
      <p:pic>
        <p:nvPicPr>
          <p:cNvPr id="4108" name="Picture 12">
            <a:extLst>
              <a:ext uri="{FF2B5EF4-FFF2-40B4-BE49-F238E27FC236}">
                <a16:creationId xmlns:a16="http://schemas.microsoft.com/office/drawing/2014/main" xmlns="" id="{98EDE907-A222-4C3C-80AD-EA885F9BF6FB}"/>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9612333" y="2612083"/>
            <a:ext cx="2090113" cy="1962473"/>
          </a:xfrm>
          <a:prstGeom prst="rect">
            <a:avLst/>
          </a:prstGeom>
          <a:noFill/>
          <a:extLst>
            <a:ext uri="{909E8E84-426E-40DD-AFC4-6F175D3DCCD1}">
              <a14:hiddenFill xmlns:a14="http://schemas.microsoft.com/office/drawing/2010/main" xmlns="">
                <a:solidFill>
                  <a:srgbClr val="FFFFFF"/>
                </a:solidFill>
              </a14:hiddenFill>
            </a:ext>
          </a:extLst>
        </p:spPr>
      </p:pic>
      <p:pic>
        <p:nvPicPr>
          <p:cNvPr id="4110" name="Picture 14">
            <a:extLst>
              <a:ext uri="{FF2B5EF4-FFF2-40B4-BE49-F238E27FC236}">
                <a16:creationId xmlns:a16="http://schemas.microsoft.com/office/drawing/2014/main" xmlns="" id="{7AB71128-79ED-4F4E-BDE3-8DAD40489BAE}"/>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9698995" y="1163014"/>
            <a:ext cx="1916788" cy="13010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26959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lt1"/>
        </a:solidFill>
        <a:effectLst/>
      </p:bgPr>
    </p:bg>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628650"/>
            <a:ext cx="8887311" cy="6030247"/>
          </a:xfrm>
          <a:prstGeom prst="rect">
            <a:avLst/>
          </a:prstGeom>
          <a:noFill/>
          <a:ln>
            <a:noFill/>
          </a:ln>
        </p:spPr>
        <p:txBody>
          <a:bodyPr spcFirstLastPara="1" wrap="square" lIns="91425" tIns="45700" rIns="91425" bIns="45700" anchor="t" anchorCtr="0">
            <a:noAutofit/>
          </a:bodyPr>
          <a:lstStyle/>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Az étel minősége</a:t>
            </a:r>
            <a:r>
              <a:rPr lang="hu-HU" sz="2400" b="1">
                <a:solidFill>
                  <a:schemeClr val="tx1"/>
                </a:solidFill>
                <a:latin typeface="Arial"/>
                <a:ea typeface="Arial"/>
                <a:cs typeface="Arial"/>
                <a:sym typeface="Arial"/>
              </a:rPr>
              <a:t>:</a:t>
            </a:r>
            <a:r>
              <a:rPr lang="hu-HU" sz="2400">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Az előkészítést végző dolgozó </a:t>
            </a:r>
            <a:r>
              <a:rPr lang="hu-HU" sz="2400" dirty="0">
                <a:solidFill>
                  <a:schemeClr val="tx1"/>
                </a:solidFill>
                <a:latin typeface="Arial"/>
                <a:ea typeface="Arial"/>
                <a:cs typeface="Arial"/>
                <a:sym typeface="Arial"/>
              </a:rPr>
              <a:t>csak jó </a:t>
            </a:r>
            <a:r>
              <a:rPr lang="hu-HU" sz="2400">
                <a:solidFill>
                  <a:schemeClr val="tx1"/>
                </a:solidFill>
                <a:latin typeface="Arial"/>
                <a:ea typeface="Arial"/>
                <a:cs typeface="Arial"/>
                <a:sym typeface="Arial"/>
              </a:rPr>
              <a:t>minőségű </a:t>
            </a:r>
            <a:r>
              <a:rPr lang="hu-HU" sz="2400" smtClean="0">
                <a:solidFill>
                  <a:schemeClr val="tx1"/>
                </a:solidFill>
                <a:latin typeface="Arial"/>
                <a:ea typeface="Arial"/>
                <a:cs typeface="Arial"/>
                <a:sym typeface="Arial"/>
              </a:rPr>
              <a:t>éllmiszert </a:t>
            </a:r>
            <a:r>
              <a:rPr lang="hu-HU" sz="2400" dirty="0">
                <a:solidFill>
                  <a:schemeClr val="tx1"/>
                </a:solidFill>
                <a:latin typeface="Arial"/>
                <a:ea typeface="Arial"/>
                <a:cs typeface="Arial"/>
                <a:sym typeface="Arial"/>
              </a:rPr>
              <a:t>vihet az előkészítőből a főzőkonyhába.</a:t>
            </a:r>
          </a:p>
          <a:p>
            <a:pPr marL="812800" lvl="1" indent="-355600">
              <a:buSzPts val="1920"/>
              <a:buFont typeface="Wingdings" pitchFamily="2" charset="2"/>
              <a:buChar char="§"/>
            </a:pPr>
            <a:r>
              <a:rPr lang="hu-HU" sz="2400" b="1" dirty="0">
                <a:solidFill>
                  <a:schemeClr val="tx1"/>
                </a:solidFill>
                <a:latin typeface="Arial"/>
                <a:ea typeface="Arial"/>
                <a:cs typeface="Arial"/>
                <a:sym typeface="Arial"/>
              </a:rPr>
              <a:t>Jó minőségű:</a:t>
            </a:r>
            <a:r>
              <a:rPr lang="hu-HU" sz="2400" dirty="0">
                <a:solidFill>
                  <a:schemeClr val="tx1"/>
                </a:solidFill>
                <a:latin typeface="Arial"/>
                <a:ea typeface="Arial"/>
                <a:cs typeface="Arial"/>
                <a:sym typeface="Arial"/>
              </a:rPr>
              <a:t> a friss, szabályosan előkészített, tiszta alapanyag.</a:t>
            </a:r>
          </a:p>
          <a:p>
            <a:pPr marL="812800" lvl="1" indent="-355600">
              <a:buSzPts val="1920"/>
              <a:buFont typeface="Wingdings" pitchFamily="2" charset="2"/>
              <a:buChar char="§"/>
            </a:pPr>
            <a:r>
              <a:rPr lang="hu-HU" sz="2400" b="1" dirty="0">
                <a:solidFill>
                  <a:schemeClr val="tx1"/>
                </a:solidFill>
                <a:latin typeface="Arial"/>
                <a:ea typeface="Arial"/>
                <a:cs typeface="Arial"/>
                <a:sym typeface="Arial"/>
              </a:rPr>
              <a:t>Rossz minőségű: </a:t>
            </a:r>
            <a:r>
              <a:rPr lang="hu-HU" sz="2400" dirty="0">
                <a:solidFill>
                  <a:schemeClr val="tx1"/>
                </a:solidFill>
                <a:latin typeface="Arial"/>
                <a:ea typeface="Arial"/>
                <a:cs typeface="Arial"/>
                <a:sym typeface="Arial"/>
              </a:rPr>
              <a:t>a romlott, a szennyezett, </a:t>
            </a:r>
            <a:r>
              <a:rPr lang="hu-HU" sz="2400">
                <a:solidFill>
                  <a:schemeClr val="tx1"/>
                </a:solidFill>
                <a:latin typeface="Arial"/>
                <a:ea typeface="Arial"/>
                <a:cs typeface="Arial"/>
                <a:sym typeface="Arial"/>
              </a:rPr>
              <a:t>hanyagul </a:t>
            </a:r>
            <a:r>
              <a:rPr lang="hu-HU" sz="2400" smtClean="0">
                <a:solidFill>
                  <a:schemeClr val="tx1"/>
                </a:solidFill>
                <a:latin typeface="Arial"/>
                <a:ea typeface="Arial"/>
                <a:cs typeface="Arial"/>
                <a:sym typeface="Arial"/>
              </a:rPr>
              <a:t>válogatott, hámozott</a:t>
            </a:r>
            <a:r>
              <a:rPr lang="hu-HU" sz="2400">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tisztított, kicsontozott, kiszálkázott </a:t>
            </a:r>
            <a:r>
              <a:rPr lang="hu-HU" sz="2400" dirty="0">
                <a:solidFill>
                  <a:schemeClr val="tx1"/>
                </a:solidFill>
                <a:latin typeface="Arial"/>
                <a:ea typeface="Arial"/>
                <a:cs typeface="Arial"/>
                <a:sym typeface="Arial"/>
              </a:rPr>
              <a:t>alapanyag.</a:t>
            </a:r>
          </a:p>
          <a:p>
            <a:pPr marL="355600" lvl="0" indent="-355600" algn="l" rtl="0">
              <a:spcBef>
                <a:spcPts val="1000"/>
              </a:spcBef>
              <a:spcAft>
                <a:spcPts val="0"/>
              </a:spcAft>
              <a:buSzPts val="1920"/>
              <a:buChar char="►"/>
            </a:pP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dirty="0">
                <a:solidFill>
                  <a:schemeClr val="tx1"/>
                </a:solidFill>
                <a:latin typeface="Arial"/>
                <a:ea typeface="Arial"/>
                <a:cs typeface="Arial"/>
                <a:sym typeface="Arial"/>
              </a:rPr>
              <a:t>Az előkészítés első </a:t>
            </a:r>
            <a:r>
              <a:rPr lang="hu-HU" sz="2400">
                <a:solidFill>
                  <a:schemeClr val="tx1"/>
                </a:solidFill>
                <a:latin typeface="Arial"/>
                <a:ea typeface="Arial"/>
                <a:cs typeface="Arial"/>
                <a:sym typeface="Arial"/>
              </a:rPr>
              <a:t>lépéseként </a:t>
            </a:r>
            <a:r>
              <a:rPr lang="hu-HU" sz="2400" smtClean="0">
                <a:solidFill>
                  <a:schemeClr val="tx1"/>
                </a:solidFill>
                <a:latin typeface="Arial"/>
                <a:ea typeface="Arial"/>
                <a:cs typeface="Arial"/>
                <a:sym typeface="Arial"/>
              </a:rPr>
              <a:t>a szállítókocsiból, vagy a </a:t>
            </a:r>
            <a:r>
              <a:rPr lang="hu-HU" sz="2400" dirty="0">
                <a:solidFill>
                  <a:schemeClr val="tx1"/>
                </a:solidFill>
                <a:latin typeface="Arial"/>
                <a:ea typeface="Arial"/>
                <a:cs typeface="Arial"/>
                <a:sym typeface="Arial"/>
              </a:rPr>
              <a:t>raktárból vagy a hűtőből az előkészítő </a:t>
            </a:r>
            <a:r>
              <a:rPr lang="hu-HU" sz="2400">
                <a:solidFill>
                  <a:schemeClr val="tx1"/>
                </a:solidFill>
                <a:latin typeface="Arial"/>
                <a:ea typeface="Arial"/>
                <a:cs typeface="Arial"/>
                <a:sym typeface="Arial"/>
              </a:rPr>
              <a:t>konyhába </a:t>
            </a:r>
            <a:r>
              <a:rPr lang="hu-HU" sz="2400" smtClean="0">
                <a:solidFill>
                  <a:schemeClr val="tx1"/>
                </a:solidFill>
                <a:latin typeface="Arial"/>
                <a:ea typeface="Arial"/>
                <a:cs typeface="Arial"/>
                <a:sym typeface="Arial"/>
              </a:rPr>
              <a:t/>
            </a:r>
            <a:br>
              <a:rPr lang="hu-HU" sz="2400" smtClean="0">
                <a:solidFill>
                  <a:schemeClr val="tx1"/>
                </a:solidFill>
                <a:latin typeface="Arial"/>
                <a:ea typeface="Arial"/>
                <a:cs typeface="Arial"/>
                <a:sym typeface="Arial"/>
              </a:rPr>
            </a:br>
            <a:r>
              <a:rPr lang="hu-HU" sz="2400" smtClean="0">
                <a:solidFill>
                  <a:schemeClr val="tx1"/>
                </a:solidFill>
                <a:latin typeface="Arial"/>
                <a:ea typeface="Arial"/>
                <a:cs typeface="Arial"/>
                <a:sym typeface="Arial"/>
              </a:rPr>
              <a:t>visszük </a:t>
            </a:r>
            <a:r>
              <a:rPr lang="hu-HU" sz="2400" dirty="0">
                <a:solidFill>
                  <a:schemeClr val="tx1"/>
                </a:solidFill>
                <a:latin typeface="Arial"/>
                <a:ea typeface="Arial"/>
                <a:cs typeface="Arial"/>
                <a:sym typeface="Arial"/>
              </a:rPr>
              <a:t>az alapanyagokat.</a:t>
            </a:r>
          </a:p>
          <a:p>
            <a:pPr marL="355600" lvl="0" indent="-355600" algn="l" rtl="0">
              <a:spcBef>
                <a:spcPts val="1000"/>
              </a:spcBef>
              <a:spcAft>
                <a:spcPts val="0"/>
              </a:spcAft>
              <a:buSzPts val="1920"/>
              <a:buChar char="►"/>
            </a:pPr>
            <a:r>
              <a:rPr lang="hu-HU" sz="2400" smtClean="0">
                <a:solidFill>
                  <a:schemeClr val="tx1"/>
                </a:solidFill>
                <a:latin typeface="Arial"/>
                <a:ea typeface="Arial"/>
                <a:cs typeface="Arial"/>
                <a:sym typeface="Arial"/>
              </a:rPr>
              <a:t>Az </a:t>
            </a:r>
            <a:r>
              <a:rPr lang="hu-HU" sz="2400" dirty="0">
                <a:solidFill>
                  <a:schemeClr val="tx1"/>
                </a:solidFill>
                <a:latin typeface="Arial"/>
                <a:ea typeface="Arial"/>
                <a:cs typeface="Arial"/>
                <a:sym typeface="Arial"/>
              </a:rPr>
              <a:t>alapanyagot csak közvetlenül a feldolgozás előtt vegyük elő a hűtőből, raktárból!</a:t>
            </a:r>
          </a:p>
          <a:p>
            <a:pPr marL="342900" lvl="0" indent="-220980" algn="l" rtl="0">
              <a:spcBef>
                <a:spcPts val="1000"/>
              </a:spcBef>
              <a:spcAft>
                <a:spcPts val="0"/>
              </a:spcAft>
              <a:buSzPts val="1920"/>
              <a:buNone/>
            </a:pPr>
            <a:endParaRPr lang="hu-HU"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2" name="Picture 12">
            <a:extLst>
              <a:ext uri="{FF2B5EF4-FFF2-40B4-BE49-F238E27FC236}">
                <a16:creationId xmlns:a16="http://schemas.microsoft.com/office/drawing/2014/main" xmlns="" id="{2968D1C5-183B-4796-9401-A388C6DB20E6}"/>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196614" y="4960124"/>
            <a:ext cx="1786826" cy="1677707"/>
          </a:xfrm>
          <a:prstGeom prst="rect">
            <a:avLst/>
          </a:prstGeom>
          <a:noFill/>
          <a:extLst>
            <a:ext uri="{909E8E84-426E-40DD-AFC4-6F175D3DCCD1}">
              <a14:hiddenFill xmlns:a14="http://schemas.microsoft.com/office/drawing/2010/main" xmlns="">
                <a:solidFill>
                  <a:srgbClr val="FFFFFF"/>
                </a:solidFill>
              </a14:hiddenFill>
            </a:ext>
          </a:extLst>
        </p:spPr>
      </p:pic>
      <p:pic>
        <p:nvPicPr>
          <p:cNvPr id="5124" name="Picture 4">
            <a:extLst>
              <a:ext uri="{FF2B5EF4-FFF2-40B4-BE49-F238E27FC236}">
                <a16:creationId xmlns:a16="http://schemas.microsoft.com/office/drawing/2014/main" xmlns="" id="{D8543DEC-13F5-4DFC-BE98-305845A9A7A2}"/>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814690" y="3820092"/>
            <a:ext cx="1152886" cy="1677707"/>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Kép 8">
            <a:extLst>
              <a:ext uri="{FF2B5EF4-FFF2-40B4-BE49-F238E27FC236}">
                <a16:creationId xmlns:a16="http://schemas.microsoft.com/office/drawing/2014/main" xmlns="" id="{38D16288-3B24-4B97-AC0C-873DAC1E44D6}"/>
              </a:ext>
            </a:extLst>
          </p:cNvPr>
          <p:cNvPicPr>
            <a:picLocks noChangeAspect="1"/>
          </p:cNvPicPr>
          <p:nvPr/>
        </p:nvPicPr>
        <p:blipFill>
          <a:blip r:embed="rId6" cstate="print"/>
          <a:stretch>
            <a:fillRect/>
          </a:stretch>
        </p:blipFill>
        <p:spPr>
          <a:xfrm>
            <a:off x="9889142" y="3067782"/>
            <a:ext cx="2302858" cy="1627353"/>
          </a:xfrm>
          <a:prstGeom prst="rect">
            <a:avLst/>
          </a:prstGeom>
        </p:spPr>
      </p:pic>
      <p:pic>
        <p:nvPicPr>
          <p:cNvPr id="5128" name="Picture 8">
            <a:extLst>
              <a:ext uri="{FF2B5EF4-FFF2-40B4-BE49-F238E27FC236}">
                <a16:creationId xmlns:a16="http://schemas.microsoft.com/office/drawing/2014/main" xmlns="" id="{62F1A2CC-B303-429E-A79F-E61B0851D344}"/>
              </a:ext>
            </a:extLst>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10373061" y="1411628"/>
            <a:ext cx="1556342" cy="1509519"/>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Szorzás jele 12">
            <a:extLst>
              <a:ext uri="{FF2B5EF4-FFF2-40B4-BE49-F238E27FC236}">
                <a16:creationId xmlns:a16="http://schemas.microsoft.com/office/drawing/2014/main" xmlns="" id="{D3E0D155-5C8B-4243-AAE1-99A2DC7A892E}"/>
              </a:ext>
            </a:extLst>
          </p:cNvPr>
          <p:cNvSpPr/>
          <p:nvPr/>
        </p:nvSpPr>
        <p:spPr>
          <a:xfrm>
            <a:off x="8925272" y="2380792"/>
            <a:ext cx="1044084" cy="886684"/>
          </a:xfrm>
          <a:prstGeom prst="mathMultiply">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pic>
        <p:nvPicPr>
          <p:cNvPr id="5130" name="Picture 10">
            <a:extLst>
              <a:ext uri="{FF2B5EF4-FFF2-40B4-BE49-F238E27FC236}">
                <a16:creationId xmlns:a16="http://schemas.microsoft.com/office/drawing/2014/main" xmlns="" id="{EDCF933B-8246-4472-B1C4-C7EA7C4F497B}"/>
              </a:ext>
            </a:extLst>
          </p:cNvPr>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9131755" y="1387645"/>
            <a:ext cx="715515" cy="7026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304979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628650"/>
            <a:ext cx="11299203"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dk2"/>
                </a:solidFill>
                <a:latin typeface="Arial"/>
                <a:ea typeface="Arial"/>
                <a:cs typeface="Arial"/>
                <a:sym typeface="Arial"/>
              </a:rPr>
              <a:t>A FIFO-elv</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r>
              <a:rPr lang="hu-HU" sz="2400" dirty="0">
                <a:solidFill>
                  <a:schemeClr val="tx1"/>
                </a:solidFill>
                <a:latin typeface="Arial"/>
                <a:ea typeface="Arial"/>
                <a:cs typeface="Arial"/>
                <a:sym typeface="Arial"/>
              </a:rPr>
              <a:t>Fel kell írni és </a:t>
            </a:r>
            <a:r>
              <a:rPr lang="hu-HU" sz="2400" b="1" dirty="0">
                <a:solidFill>
                  <a:schemeClr val="tx1"/>
                </a:solidFill>
                <a:latin typeface="Arial"/>
                <a:ea typeface="Arial"/>
                <a:cs typeface="Arial"/>
                <a:sym typeface="Arial"/>
              </a:rPr>
              <a:t>figyelni kell arra, hogy egy alapanyag mikor került be a raktárba vagy a hűtőbe</a:t>
            </a:r>
            <a:r>
              <a:rPr lang="hu-HU" sz="2400" dirty="0">
                <a:solidFill>
                  <a:schemeClr val="tx1"/>
                </a:solidFill>
                <a:latin typeface="Arial"/>
                <a:ea typeface="Arial"/>
                <a:cs typeface="Arial"/>
                <a:sym typeface="Arial"/>
              </a:rPr>
              <a:t>.</a:t>
            </a:r>
          </a:p>
          <a:p>
            <a:pPr marL="355600" lvl="0" indent="-355600" algn="l" rtl="0">
              <a:spcBef>
                <a:spcPts val="1000"/>
              </a:spcBef>
              <a:spcAft>
                <a:spcPts val="0"/>
              </a:spcAft>
              <a:buSzPts val="1920"/>
              <a:buChar char="►"/>
            </a:pPr>
            <a:endParaRPr lang="hu-HU" sz="2400" dirty="0">
              <a:solidFill>
                <a:schemeClr val="tx1"/>
              </a:solidFill>
              <a:latin typeface="Arial"/>
              <a:ea typeface="Arial"/>
              <a:cs typeface="Arial"/>
              <a:sym typeface="Arial"/>
            </a:endParaRPr>
          </a:p>
          <a:p>
            <a:pPr marL="355600" indent="-355600">
              <a:buSzPts val="1920"/>
            </a:pPr>
            <a:r>
              <a:rPr lang="hu-HU" sz="2400" dirty="0">
                <a:solidFill>
                  <a:schemeClr val="tx1"/>
                </a:solidFill>
                <a:latin typeface="Arial"/>
                <a:ea typeface="Arial"/>
                <a:cs typeface="Arial"/>
                <a:sym typeface="Arial"/>
              </a:rPr>
              <a:t>A raktárban és a hűtőben be kell tartani a FIFO-elvet. A FIFO-elv azt jelenti, hogy </a:t>
            </a:r>
            <a:r>
              <a:rPr lang="hu-HU" sz="2400" b="1" dirty="0">
                <a:solidFill>
                  <a:schemeClr val="tx1"/>
                </a:solidFill>
                <a:latin typeface="Arial"/>
                <a:ea typeface="Arial"/>
                <a:cs typeface="Arial"/>
                <a:sym typeface="Arial"/>
              </a:rPr>
              <a:t>a </a:t>
            </a:r>
            <a:r>
              <a:rPr lang="hu-HU" sz="2400" b="1" dirty="0" err="1">
                <a:solidFill>
                  <a:schemeClr val="tx1"/>
                </a:solidFill>
                <a:latin typeface="Arial"/>
                <a:ea typeface="Arial"/>
                <a:cs typeface="Arial"/>
                <a:sym typeface="Arial"/>
              </a:rPr>
              <a:t>legrégebbi</a:t>
            </a:r>
            <a:r>
              <a:rPr lang="hu-HU" sz="2400" b="1" dirty="0">
                <a:solidFill>
                  <a:schemeClr val="tx1"/>
                </a:solidFill>
                <a:latin typeface="Arial"/>
                <a:ea typeface="Arial"/>
                <a:cs typeface="Arial"/>
                <a:sym typeface="Arial"/>
              </a:rPr>
              <a:t> alapanyagot vesszük ki először a raktárból, hűtőből</a:t>
            </a:r>
            <a:r>
              <a:rPr lang="hu-HU" sz="2400" dirty="0">
                <a:solidFill>
                  <a:schemeClr val="tx1"/>
                </a:solidFill>
                <a:latin typeface="Arial"/>
                <a:ea typeface="Arial"/>
                <a:cs typeface="Arial"/>
                <a:sym typeface="Arial"/>
              </a:rPr>
              <a:t>.</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3" name="Kép 2">
            <a:extLst>
              <a:ext uri="{FF2B5EF4-FFF2-40B4-BE49-F238E27FC236}">
                <a16:creationId xmlns:a16="http://schemas.microsoft.com/office/drawing/2014/main" xmlns="" id="{E6ECC24E-EBC7-4625-987E-10430C64C5D7}"/>
              </a:ext>
            </a:extLst>
          </p:cNvPr>
          <p:cNvPicPr>
            <a:picLocks noChangeAspect="1"/>
          </p:cNvPicPr>
          <p:nvPr/>
        </p:nvPicPr>
        <p:blipFill>
          <a:blip r:embed="rId4" cstate="print"/>
          <a:stretch>
            <a:fillRect/>
          </a:stretch>
        </p:blipFill>
        <p:spPr>
          <a:xfrm>
            <a:off x="1639682" y="4089167"/>
            <a:ext cx="9165338" cy="2841045"/>
          </a:xfrm>
          <a:prstGeom prst="rect">
            <a:avLst/>
          </a:prstGeom>
        </p:spPr>
      </p:pic>
    </p:spTree>
    <p:extLst>
      <p:ext uri="{BB962C8B-B14F-4D97-AF65-F5344CB8AC3E}">
        <p14:creationId xmlns:p14="http://schemas.microsoft.com/office/powerpoint/2010/main" xmlns="" val="1394522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628650"/>
            <a:ext cx="8944412" cy="5720531"/>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buSzPts val="1920"/>
            </a:pPr>
            <a:r>
              <a:rPr lang="hu-HU" sz="2400" b="1" dirty="0">
                <a:solidFill>
                  <a:schemeClr val="tx1"/>
                </a:solidFill>
                <a:latin typeface="Arial"/>
                <a:ea typeface="Arial"/>
                <a:cs typeface="Arial"/>
                <a:sym typeface="Arial"/>
              </a:rPr>
              <a:t>A lejárati dátum</a:t>
            </a:r>
            <a:r>
              <a:rPr lang="hu-HU" sz="2400" dirty="0">
                <a:solidFill>
                  <a:schemeClr val="tx1"/>
                </a:solidFill>
                <a:latin typeface="Arial"/>
                <a:ea typeface="Arial"/>
                <a:cs typeface="Arial"/>
                <a:sym typeface="Arial"/>
              </a:rPr>
              <a:t>: Figyelni kell </a:t>
            </a:r>
            <a:r>
              <a:rPr lang="hu-HU" sz="2400">
                <a:solidFill>
                  <a:schemeClr val="tx1"/>
                </a:solidFill>
                <a:latin typeface="Arial"/>
                <a:ea typeface="Arial"/>
                <a:cs typeface="Arial"/>
                <a:sym typeface="Arial"/>
              </a:rPr>
              <a:t>az </a:t>
            </a:r>
            <a:r>
              <a:rPr lang="hu-HU" sz="2400" smtClean="0">
                <a:solidFill>
                  <a:schemeClr val="tx1"/>
                </a:solidFill>
                <a:latin typeface="Arial"/>
                <a:ea typeface="Arial"/>
                <a:cs typeface="Arial"/>
                <a:sym typeface="Arial"/>
              </a:rPr>
              <a:t>alapanyag, élelmiszer </a:t>
            </a:r>
            <a:r>
              <a:rPr lang="hu-HU" sz="2400" dirty="0">
                <a:solidFill>
                  <a:schemeClr val="tx1"/>
                </a:solidFill>
                <a:latin typeface="Arial"/>
                <a:ea typeface="Arial"/>
                <a:cs typeface="Arial"/>
                <a:sym typeface="Arial"/>
              </a:rPr>
              <a:t>lejárati dátumát is. A lejárati dátum </a:t>
            </a:r>
            <a:r>
              <a:rPr lang="hu-HU" sz="2400">
                <a:solidFill>
                  <a:schemeClr val="tx1"/>
                </a:solidFill>
                <a:latin typeface="Arial"/>
                <a:ea typeface="Arial"/>
                <a:cs typeface="Arial"/>
                <a:sym typeface="Arial"/>
              </a:rPr>
              <a:t>egy </a:t>
            </a:r>
            <a:r>
              <a:rPr lang="hu-HU" sz="2400" smtClean="0">
                <a:solidFill>
                  <a:schemeClr val="tx1"/>
                </a:solidFill>
                <a:latin typeface="Arial"/>
                <a:ea typeface="Arial"/>
                <a:cs typeface="Arial"/>
                <a:sym typeface="Arial"/>
              </a:rPr>
              <a:t>adott nap. </a:t>
            </a:r>
            <a:r>
              <a:rPr lang="hu-HU" sz="2400" dirty="0">
                <a:solidFill>
                  <a:schemeClr val="tx1"/>
                </a:solidFill>
                <a:latin typeface="Arial"/>
                <a:ea typeface="Arial"/>
                <a:cs typeface="Arial"/>
                <a:sym typeface="Arial"/>
              </a:rPr>
              <a:t>Eddig a </a:t>
            </a:r>
            <a:r>
              <a:rPr lang="hu-HU" sz="2400">
                <a:solidFill>
                  <a:schemeClr val="tx1"/>
                </a:solidFill>
                <a:latin typeface="Arial"/>
                <a:ea typeface="Arial"/>
                <a:cs typeface="Arial"/>
                <a:sym typeface="Arial"/>
              </a:rPr>
              <a:t>napig </a:t>
            </a:r>
            <a:r>
              <a:rPr lang="hu-HU" sz="2400" smtClean="0">
                <a:solidFill>
                  <a:schemeClr val="tx1"/>
                </a:solidFill>
                <a:latin typeface="Arial"/>
                <a:ea typeface="Arial"/>
                <a:cs typeface="Arial"/>
                <a:sym typeface="Arial"/>
              </a:rPr>
              <a:t>használható </a:t>
            </a:r>
            <a:r>
              <a:rPr lang="hu-HU" sz="2400">
                <a:solidFill>
                  <a:schemeClr val="tx1"/>
                </a:solidFill>
                <a:latin typeface="Arial"/>
                <a:ea typeface="Arial"/>
                <a:cs typeface="Arial"/>
                <a:sym typeface="Arial"/>
              </a:rPr>
              <a:t>az </a:t>
            </a:r>
            <a:r>
              <a:rPr lang="hu-HU" sz="2400" smtClean="0">
                <a:solidFill>
                  <a:schemeClr val="tx1"/>
                </a:solidFill>
                <a:latin typeface="Arial"/>
                <a:ea typeface="Arial"/>
                <a:cs typeface="Arial"/>
                <a:sym typeface="Arial"/>
              </a:rPr>
              <a:t>élelmiszer biztonságosan.</a:t>
            </a:r>
            <a:endParaRPr lang="hu-HU" sz="2400" dirty="0">
              <a:solidFill>
                <a:schemeClr val="tx1"/>
              </a:solidFill>
              <a:latin typeface="Arial"/>
              <a:ea typeface="Arial"/>
              <a:cs typeface="Arial"/>
              <a:sym typeface="Arial"/>
            </a:endParaRPr>
          </a:p>
          <a:p>
            <a:pPr marL="812800" lvl="1" indent="-355600">
              <a:buSzPts val="1920"/>
            </a:pPr>
            <a:r>
              <a:rPr lang="hu-HU" sz="2400" dirty="0">
                <a:solidFill>
                  <a:schemeClr val="tx1"/>
                </a:solidFill>
                <a:latin typeface="Arial"/>
                <a:ea typeface="Arial"/>
                <a:cs typeface="Arial"/>
                <a:sym typeface="Arial"/>
              </a:rPr>
              <a:t>A leghamarabb lejáró élelmiszert kell először felhasználni.</a:t>
            </a:r>
          </a:p>
          <a:p>
            <a:pPr marL="812800" lvl="1" indent="-355600">
              <a:buSzPts val="1920"/>
            </a:pPr>
            <a:r>
              <a:rPr lang="hu-HU" sz="2400" dirty="0">
                <a:solidFill>
                  <a:schemeClr val="tx1"/>
                </a:solidFill>
                <a:latin typeface="Arial"/>
                <a:ea typeface="Arial"/>
                <a:cs typeface="Arial"/>
                <a:sym typeface="Arial"/>
              </a:rPr>
              <a:t>Ha egy élelmiszer már lejárt, azt hulladékként kell kezelni.</a:t>
            </a:r>
          </a:p>
          <a:p>
            <a:pPr marL="457200" lvl="1" indent="0">
              <a:buSzPts val="1920"/>
              <a:buNone/>
            </a:pP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Az előkészítő konyhába szállítás:</a:t>
            </a:r>
          </a:p>
          <a:p>
            <a:pPr marL="355600" lvl="0" indent="-355600" algn="l" rtl="0">
              <a:spcBef>
                <a:spcPts val="1000"/>
              </a:spcBef>
              <a:spcAft>
                <a:spcPts val="0"/>
              </a:spcAft>
              <a:buSzPts val="1920"/>
              <a:buChar char="►"/>
            </a:pPr>
            <a:r>
              <a:rPr lang="hu-HU" sz="2400" dirty="0">
                <a:solidFill>
                  <a:schemeClr val="tx1"/>
                </a:solidFill>
                <a:latin typeface="Arial"/>
                <a:ea typeface="Arial"/>
                <a:cs typeface="Arial"/>
                <a:sym typeface="Arial"/>
              </a:rPr>
              <a:t>Szállítás közben az alapanyag nem szennyeződhet!</a:t>
            </a:r>
          </a:p>
          <a:p>
            <a:pPr marL="355600" lvl="0" indent="-355600" algn="l" rtl="0">
              <a:spcBef>
                <a:spcPts val="1000"/>
              </a:spcBef>
              <a:spcAft>
                <a:spcPts val="0"/>
              </a:spcAft>
              <a:buSzPts val="1920"/>
              <a:buChar char="►"/>
            </a:pPr>
            <a:r>
              <a:rPr lang="hu-HU" sz="2400" dirty="0">
                <a:solidFill>
                  <a:schemeClr val="tx1"/>
                </a:solidFill>
                <a:latin typeface="Arial"/>
                <a:ea typeface="Arial"/>
                <a:cs typeface="Arial"/>
                <a:sym typeface="Arial"/>
              </a:rPr>
              <a:t>Ne essen a földre; ne érjen hozzá más dolgokhoz, ne fogdossák piszkos kézzel, ne hulljon bele semmi!</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sp>
        <p:nvSpPr>
          <p:cNvPr id="4" name="Szövegdoboz 3">
            <a:extLst>
              <a:ext uri="{FF2B5EF4-FFF2-40B4-BE49-F238E27FC236}">
                <a16:creationId xmlns:a16="http://schemas.microsoft.com/office/drawing/2014/main" xmlns="" id="{76F13D24-881B-45A6-9850-4A865E80C5A3}"/>
              </a:ext>
            </a:extLst>
          </p:cNvPr>
          <p:cNvSpPr txBox="1"/>
          <p:nvPr/>
        </p:nvSpPr>
        <p:spPr>
          <a:xfrm>
            <a:off x="9486109" y="4102817"/>
            <a:ext cx="2291788" cy="1015663"/>
          </a:xfrm>
          <a:prstGeom prst="rect">
            <a:avLst/>
          </a:prstGeom>
          <a:noFill/>
          <a:effectLst/>
        </p:spPr>
        <p:txBody>
          <a:bodyPr wrap="square" rtlCol="0">
            <a:spAutoFit/>
          </a:bodyPr>
          <a:lstStyle/>
          <a:p>
            <a:pPr algn="ctr"/>
            <a:r>
              <a:rPr lang="hu-HU" sz="2000" b="1" dirty="0">
                <a:solidFill>
                  <a:schemeClr val="bg2"/>
                </a:solidFill>
              </a:rPr>
              <a:t>Lejárati dátum egy élelmiszer csomagolásán</a:t>
            </a:r>
          </a:p>
        </p:txBody>
      </p:sp>
      <p:pic>
        <p:nvPicPr>
          <p:cNvPr id="6" name="Kép 5">
            <a:extLst>
              <a:ext uri="{FF2B5EF4-FFF2-40B4-BE49-F238E27FC236}">
                <a16:creationId xmlns:a16="http://schemas.microsoft.com/office/drawing/2014/main" xmlns="" id="{68292159-5CF5-4EB6-8264-EAA15BD29356}"/>
              </a:ext>
            </a:extLst>
          </p:cNvPr>
          <p:cNvPicPr/>
          <p:nvPr/>
        </p:nvPicPr>
        <p:blipFill rotWithShape="1">
          <a:blip r:embed="rId4" cstate="print">
            <a:extLst>
              <a:ext uri="{BEBA8EAE-BF5A-486C-A8C5-ECC9F3942E4B}">
                <a14:imgProps xmlns:a14="http://schemas.microsoft.com/office/drawing/2010/main" xmlns="">
                  <a14:imgLayer r:embed="rId5">
                    <a14:imgEffect>
                      <a14:brightnessContrast bright="18000"/>
                    </a14:imgEffect>
                  </a14:imgLayer>
                </a14:imgProps>
              </a:ext>
              <a:ext uri="{28A0092B-C50C-407E-A947-70E740481C1C}">
                <a14:useLocalDpi xmlns:a14="http://schemas.microsoft.com/office/drawing/2010/main" xmlns="" val="0"/>
              </a:ext>
            </a:extLst>
          </a:blip>
          <a:srcRect/>
          <a:stretch/>
        </p:blipFill>
        <p:spPr bwMode="auto">
          <a:xfrm>
            <a:off x="9613703" y="2309148"/>
            <a:ext cx="2036600" cy="1793669"/>
          </a:xfrm>
          <a:prstGeom prst="rect">
            <a:avLst/>
          </a:prstGeom>
          <a:noFill/>
          <a:ln>
            <a:noFill/>
          </a:ln>
        </p:spPr>
      </p:pic>
    </p:spTree>
    <p:extLst>
      <p:ext uri="{BB962C8B-B14F-4D97-AF65-F5344CB8AC3E}">
        <p14:creationId xmlns:p14="http://schemas.microsoft.com/office/powerpoint/2010/main" xmlns="" val="2623788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294968"/>
            <a:ext cx="5650758" cy="5819229"/>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dk2"/>
                </a:solidFill>
                <a:latin typeface="Arial"/>
                <a:ea typeface="Arial"/>
                <a:cs typeface="Arial"/>
                <a:sym typeface="Arial"/>
              </a:rPr>
              <a:t>Az előkészítés folyamata</a:t>
            </a:r>
          </a:p>
          <a:p>
            <a:pPr marL="0" lvl="0" indent="0" algn="l" rtl="0">
              <a:spcBef>
                <a:spcPts val="1000"/>
              </a:spcBef>
              <a:spcAft>
                <a:spcPts val="0"/>
              </a:spcAft>
              <a:buSzPts val="1920"/>
              <a:buNone/>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grpSp>
        <p:nvGrpSpPr>
          <p:cNvPr id="214" name="Csoportba foglalás 213">
            <a:extLst>
              <a:ext uri="{FF2B5EF4-FFF2-40B4-BE49-F238E27FC236}">
                <a16:creationId xmlns:a16="http://schemas.microsoft.com/office/drawing/2014/main" xmlns="" id="{3DCE1AA1-9BD1-4718-A255-EF15F3437A41}"/>
              </a:ext>
            </a:extLst>
          </p:cNvPr>
          <p:cNvGrpSpPr/>
          <p:nvPr/>
        </p:nvGrpSpPr>
        <p:grpSpPr>
          <a:xfrm>
            <a:off x="671779" y="1304636"/>
            <a:ext cx="5705872" cy="5182435"/>
            <a:chOff x="6225713" y="383929"/>
            <a:chExt cx="5477502" cy="5849678"/>
          </a:xfrm>
        </p:grpSpPr>
        <p:grpSp>
          <p:nvGrpSpPr>
            <p:cNvPr id="204" name="Csoportba foglalás 203">
              <a:extLst>
                <a:ext uri="{FF2B5EF4-FFF2-40B4-BE49-F238E27FC236}">
                  <a16:creationId xmlns:a16="http://schemas.microsoft.com/office/drawing/2014/main" xmlns="" id="{87757439-3B37-4A79-8504-8CD8CF607A12}"/>
                </a:ext>
              </a:extLst>
            </p:cNvPr>
            <p:cNvGrpSpPr/>
            <p:nvPr/>
          </p:nvGrpSpPr>
          <p:grpSpPr>
            <a:xfrm>
              <a:off x="6225713" y="383929"/>
              <a:ext cx="5477502" cy="5849678"/>
              <a:chOff x="6225713" y="383929"/>
              <a:chExt cx="5477502" cy="5849678"/>
            </a:xfrm>
          </p:grpSpPr>
          <p:sp>
            <p:nvSpPr>
              <p:cNvPr id="205" name="Szabadkézi sokszög: alakzat 204">
                <a:extLst>
                  <a:ext uri="{FF2B5EF4-FFF2-40B4-BE49-F238E27FC236}">
                    <a16:creationId xmlns:a16="http://schemas.microsoft.com/office/drawing/2014/main" xmlns="" id="{5A86665A-B887-441A-96F7-4F348A89D711}"/>
                  </a:ext>
                </a:extLst>
              </p:cNvPr>
              <p:cNvSpPr/>
              <p:nvPr/>
            </p:nvSpPr>
            <p:spPr>
              <a:xfrm>
                <a:off x="7834508" y="2760369"/>
                <a:ext cx="1928263" cy="1058514"/>
              </a:xfrm>
              <a:custGeom>
                <a:avLst/>
                <a:gdLst>
                  <a:gd name="connsiteX0" fmla="*/ 0 w 1928263"/>
                  <a:gd name="connsiteY0" fmla="*/ 176423 h 1058514"/>
                  <a:gd name="connsiteX1" fmla="*/ 176423 w 1928263"/>
                  <a:gd name="connsiteY1" fmla="*/ 0 h 1058514"/>
                  <a:gd name="connsiteX2" fmla="*/ 1751840 w 1928263"/>
                  <a:gd name="connsiteY2" fmla="*/ 0 h 1058514"/>
                  <a:gd name="connsiteX3" fmla="*/ 1928263 w 1928263"/>
                  <a:gd name="connsiteY3" fmla="*/ 176423 h 1058514"/>
                  <a:gd name="connsiteX4" fmla="*/ 1928263 w 1928263"/>
                  <a:gd name="connsiteY4" fmla="*/ 882091 h 1058514"/>
                  <a:gd name="connsiteX5" fmla="*/ 1751840 w 1928263"/>
                  <a:gd name="connsiteY5" fmla="*/ 1058514 h 1058514"/>
                  <a:gd name="connsiteX6" fmla="*/ 176423 w 1928263"/>
                  <a:gd name="connsiteY6" fmla="*/ 1058514 h 1058514"/>
                  <a:gd name="connsiteX7" fmla="*/ 0 w 1928263"/>
                  <a:gd name="connsiteY7" fmla="*/ 882091 h 1058514"/>
                  <a:gd name="connsiteX8" fmla="*/ 0 w 1928263"/>
                  <a:gd name="connsiteY8" fmla="*/ 176423 h 1058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8263" h="1058514">
                    <a:moveTo>
                      <a:pt x="0" y="176423"/>
                    </a:moveTo>
                    <a:cubicBezTo>
                      <a:pt x="0" y="78987"/>
                      <a:pt x="78987" y="0"/>
                      <a:pt x="176423" y="0"/>
                    </a:cubicBezTo>
                    <a:lnTo>
                      <a:pt x="1751840" y="0"/>
                    </a:lnTo>
                    <a:cubicBezTo>
                      <a:pt x="1849276" y="0"/>
                      <a:pt x="1928263" y="78987"/>
                      <a:pt x="1928263" y="176423"/>
                    </a:cubicBezTo>
                    <a:lnTo>
                      <a:pt x="1928263" y="882091"/>
                    </a:lnTo>
                    <a:cubicBezTo>
                      <a:pt x="1928263" y="979527"/>
                      <a:pt x="1849276" y="1058514"/>
                      <a:pt x="1751840" y="1058514"/>
                    </a:cubicBezTo>
                    <a:lnTo>
                      <a:pt x="176423" y="1058514"/>
                    </a:lnTo>
                    <a:cubicBezTo>
                      <a:pt x="78987" y="1058514"/>
                      <a:pt x="0" y="979527"/>
                      <a:pt x="0" y="882091"/>
                    </a:cubicBezTo>
                    <a:lnTo>
                      <a:pt x="0" y="176423"/>
                    </a:lnTo>
                    <a:close/>
                  </a:path>
                </a:pathLst>
              </a:custGeom>
            </p:spPr>
            <p:style>
              <a:lnRef idx="2">
                <a:schemeClr val="lt1">
                  <a:hueOff val="0"/>
                  <a:satOff val="0"/>
                  <a:lumOff val="0"/>
                  <a:alphaOff val="0"/>
                </a:schemeClr>
              </a:lnRef>
              <a:fillRef idx="1">
                <a:schemeClr val="accent5">
                  <a:alpha val="90000"/>
                  <a:hueOff val="0"/>
                  <a:satOff val="0"/>
                  <a:lumOff val="0"/>
                  <a:alphaOff val="0"/>
                </a:schemeClr>
              </a:fillRef>
              <a:effectRef idx="0">
                <a:schemeClr val="accent5">
                  <a:alpha val="90000"/>
                  <a:hueOff val="0"/>
                  <a:satOff val="0"/>
                  <a:lumOff val="0"/>
                  <a:alphaOff val="0"/>
                </a:schemeClr>
              </a:effectRef>
              <a:fontRef idx="minor">
                <a:schemeClr val="lt1"/>
              </a:fontRef>
            </p:style>
            <p:txBody>
              <a:bodyPr spcFirstLastPara="0" vert="horz" wrap="square" lIns="112632" tIns="112632" rIns="112632" bIns="112632" numCol="1" spcCol="1270" anchor="ctr" anchorCtr="0">
                <a:noAutofit/>
              </a:bodyPr>
              <a:lstStyle/>
              <a:p>
                <a:pPr marL="0" lvl="0" indent="0" algn="ctr" defTabSz="1066800">
                  <a:lnSpc>
                    <a:spcPct val="90000"/>
                  </a:lnSpc>
                  <a:spcBef>
                    <a:spcPct val="0"/>
                  </a:spcBef>
                  <a:spcAft>
                    <a:spcPct val="35000"/>
                  </a:spcAft>
                  <a:buNone/>
                </a:pPr>
                <a:r>
                  <a:rPr lang="hu-HU" sz="2400" b="1" kern="1200" dirty="0"/>
                  <a:t>Előkészítés</a:t>
                </a:r>
              </a:p>
            </p:txBody>
          </p:sp>
          <p:sp>
            <p:nvSpPr>
              <p:cNvPr id="208" name="Szabadkézi sokszög: alakzat 207">
                <a:extLst>
                  <a:ext uri="{FF2B5EF4-FFF2-40B4-BE49-F238E27FC236}">
                    <a16:creationId xmlns:a16="http://schemas.microsoft.com/office/drawing/2014/main" xmlns="" id="{28381277-7C85-447C-8B47-F3E618CEA8F9}"/>
                  </a:ext>
                </a:extLst>
              </p:cNvPr>
              <p:cNvSpPr/>
              <p:nvPr/>
            </p:nvSpPr>
            <p:spPr>
              <a:xfrm rot="16197274">
                <a:off x="8557568" y="2519908"/>
                <a:ext cx="480922" cy="0"/>
              </a:xfrm>
              <a:custGeom>
                <a:avLst/>
                <a:gdLst/>
                <a:ahLst/>
                <a:cxnLst/>
                <a:rect l="0" t="0" r="0" b="0"/>
                <a:pathLst>
                  <a:path>
                    <a:moveTo>
                      <a:pt x="0" y="0"/>
                    </a:moveTo>
                    <a:lnTo>
                      <a:pt x="480922" y="0"/>
                    </a:lnTo>
                  </a:path>
                </a:pathLst>
              </a:custGeom>
              <a:noFill/>
            </p:spPr>
            <p:style>
              <a:lnRef idx="2">
                <a:schemeClr val="accent5">
                  <a:tint val="90000"/>
                  <a:hueOff val="0"/>
                  <a:satOff val="0"/>
                  <a:lumOff val="0"/>
                  <a:alphaOff val="0"/>
                </a:schemeClr>
              </a:lnRef>
              <a:fillRef idx="0">
                <a:scrgbClr r="0" g="0" b="0"/>
              </a:fillRef>
              <a:effectRef idx="0">
                <a:schemeClr val="accent5">
                  <a:tint val="90000"/>
                  <a:hueOff val="0"/>
                  <a:satOff val="0"/>
                  <a:lumOff val="0"/>
                  <a:alphaOff val="0"/>
                </a:schemeClr>
              </a:effectRef>
              <a:fontRef idx="minor">
                <a:schemeClr val="tx1">
                  <a:hueOff val="0"/>
                  <a:satOff val="0"/>
                  <a:lumOff val="0"/>
                  <a:alphaOff val="0"/>
                </a:schemeClr>
              </a:fontRef>
            </p:style>
          </p:sp>
          <p:sp>
            <p:nvSpPr>
              <p:cNvPr id="209" name="Szabadkézi sokszög: alakzat 208">
                <a:extLst>
                  <a:ext uri="{FF2B5EF4-FFF2-40B4-BE49-F238E27FC236}">
                    <a16:creationId xmlns:a16="http://schemas.microsoft.com/office/drawing/2014/main" xmlns="" id="{D7327E9D-F03A-4523-AF47-BF3D45CBC886}"/>
                  </a:ext>
                </a:extLst>
              </p:cNvPr>
              <p:cNvSpPr/>
              <p:nvPr/>
            </p:nvSpPr>
            <p:spPr>
              <a:xfrm>
                <a:off x="7385303" y="383929"/>
                <a:ext cx="2823568" cy="1895517"/>
              </a:xfrm>
              <a:custGeom>
                <a:avLst/>
                <a:gdLst>
                  <a:gd name="connsiteX0" fmla="*/ 0 w 2823568"/>
                  <a:gd name="connsiteY0" fmla="*/ 315926 h 1895517"/>
                  <a:gd name="connsiteX1" fmla="*/ 315926 w 2823568"/>
                  <a:gd name="connsiteY1" fmla="*/ 0 h 1895517"/>
                  <a:gd name="connsiteX2" fmla="*/ 2507642 w 2823568"/>
                  <a:gd name="connsiteY2" fmla="*/ 0 h 1895517"/>
                  <a:gd name="connsiteX3" fmla="*/ 2823568 w 2823568"/>
                  <a:gd name="connsiteY3" fmla="*/ 315926 h 1895517"/>
                  <a:gd name="connsiteX4" fmla="*/ 2823568 w 2823568"/>
                  <a:gd name="connsiteY4" fmla="*/ 1579591 h 1895517"/>
                  <a:gd name="connsiteX5" fmla="*/ 2507642 w 2823568"/>
                  <a:gd name="connsiteY5" fmla="*/ 1895517 h 1895517"/>
                  <a:gd name="connsiteX6" fmla="*/ 315926 w 2823568"/>
                  <a:gd name="connsiteY6" fmla="*/ 1895517 h 1895517"/>
                  <a:gd name="connsiteX7" fmla="*/ 0 w 2823568"/>
                  <a:gd name="connsiteY7" fmla="*/ 1579591 h 1895517"/>
                  <a:gd name="connsiteX8" fmla="*/ 0 w 2823568"/>
                  <a:gd name="connsiteY8" fmla="*/ 315926 h 189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23568" h="1895517">
                    <a:moveTo>
                      <a:pt x="0" y="315926"/>
                    </a:moveTo>
                    <a:cubicBezTo>
                      <a:pt x="0" y="141445"/>
                      <a:pt x="141445" y="0"/>
                      <a:pt x="315926" y="0"/>
                    </a:cubicBezTo>
                    <a:lnTo>
                      <a:pt x="2507642" y="0"/>
                    </a:lnTo>
                    <a:cubicBezTo>
                      <a:pt x="2682123" y="0"/>
                      <a:pt x="2823568" y="141445"/>
                      <a:pt x="2823568" y="315926"/>
                    </a:cubicBezTo>
                    <a:lnTo>
                      <a:pt x="2823568" y="1579591"/>
                    </a:lnTo>
                    <a:cubicBezTo>
                      <a:pt x="2823568" y="1754072"/>
                      <a:pt x="2682123" y="1895517"/>
                      <a:pt x="2507642" y="1895517"/>
                    </a:cubicBezTo>
                    <a:lnTo>
                      <a:pt x="315926" y="1895517"/>
                    </a:lnTo>
                    <a:cubicBezTo>
                      <a:pt x="141445" y="1895517"/>
                      <a:pt x="0" y="1754072"/>
                      <a:pt x="0" y="1579591"/>
                    </a:cubicBezTo>
                    <a:lnTo>
                      <a:pt x="0" y="315926"/>
                    </a:lnTo>
                    <a:close/>
                  </a:path>
                </a:pathLst>
              </a:custGeom>
            </p:spPr>
            <p:style>
              <a:lnRef idx="2">
                <a:schemeClr val="lt1">
                  <a:hueOff val="0"/>
                  <a:satOff val="0"/>
                  <a:lumOff val="0"/>
                  <a:alphaOff val="0"/>
                </a:schemeClr>
              </a:lnRef>
              <a:fillRef idx="1">
                <a:schemeClr val="accent5">
                  <a:alpha val="90000"/>
                  <a:hueOff val="0"/>
                  <a:satOff val="0"/>
                  <a:lumOff val="0"/>
                  <a:alphaOff val="-13333"/>
                </a:schemeClr>
              </a:fillRef>
              <a:effectRef idx="0">
                <a:schemeClr val="accent5">
                  <a:alpha val="90000"/>
                  <a:hueOff val="0"/>
                  <a:satOff val="0"/>
                  <a:lumOff val="0"/>
                  <a:alphaOff val="-13333"/>
                </a:schemeClr>
              </a:effectRef>
              <a:fontRef idx="minor">
                <a:schemeClr val="lt1"/>
              </a:fontRef>
            </p:style>
            <p:txBody>
              <a:bodyPr spcFirstLastPara="0" vert="horz" wrap="square" lIns="153492" tIns="153492" rIns="153492" bIns="153492" numCol="1" spcCol="1270" anchor="ctr" anchorCtr="0">
                <a:noAutofit/>
              </a:bodyPr>
              <a:lstStyle/>
              <a:p>
                <a:pPr marL="0" lvl="0" indent="0" algn="ctr" defTabSz="1066800">
                  <a:lnSpc>
                    <a:spcPct val="90000"/>
                  </a:lnSpc>
                  <a:spcBef>
                    <a:spcPct val="0"/>
                  </a:spcBef>
                  <a:spcAft>
                    <a:spcPct val="35000"/>
                  </a:spcAft>
                  <a:buNone/>
                </a:pPr>
                <a:r>
                  <a:rPr lang="hu-HU" sz="2400" b="1" kern="1200" smtClean="0"/>
                  <a:t>Frissen, raktárból </a:t>
                </a:r>
                <a:r>
                  <a:rPr lang="hu-HU" sz="2400" b="1" kern="1200" dirty="0"/>
                  <a:t>vagy </a:t>
                </a:r>
                <a:r>
                  <a:rPr lang="hu-HU" sz="2400" b="1" kern="1200"/>
                  <a:t>hűtőből </a:t>
                </a:r>
                <a:r>
                  <a:rPr lang="hu-HU" sz="2400" b="1" kern="1200" smtClean="0"/>
                  <a:t>az </a:t>
                </a:r>
                <a:r>
                  <a:rPr lang="hu-HU" sz="2400" b="1" kern="1200"/>
                  <a:t>előkészítő </a:t>
                </a:r>
                <a:r>
                  <a:rPr lang="hu-HU" sz="2400" b="1" kern="1200" smtClean="0"/>
                  <a:t>konyhába vitel</a:t>
                </a:r>
                <a:endParaRPr lang="hu-HU" sz="2400" b="1" kern="1200" dirty="0"/>
              </a:p>
            </p:txBody>
          </p:sp>
          <p:sp>
            <p:nvSpPr>
              <p:cNvPr id="211" name="Szabadkézi sokszög: alakzat 210">
                <a:extLst>
                  <a:ext uri="{FF2B5EF4-FFF2-40B4-BE49-F238E27FC236}">
                    <a16:creationId xmlns:a16="http://schemas.microsoft.com/office/drawing/2014/main" xmlns="" id="{8A198BC5-A809-4302-AE80-3D973D65D78B}"/>
                  </a:ext>
                </a:extLst>
              </p:cNvPr>
              <p:cNvSpPr/>
              <p:nvPr/>
            </p:nvSpPr>
            <p:spPr>
              <a:xfrm>
                <a:off x="9462803" y="4863823"/>
                <a:ext cx="2240412" cy="1349279"/>
              </a:xfrm>
              <a:custGeom>
                <a:avLst/>
                <a:gdLst>
                  <a:gd name="connsiteX0" fmla="*/ 0 w 2187504"/>
                  <a:gd name="connsiteY0" fmla="*/ 224884 h 1349280"/>
                  <a:gd name="connsiteX1" fmla="*/ 224884 w 2187504"/>
                  <a:gd name="connsiteY1" fmla="*/ 0 h 1349280"/>
                  <a:gd name="connsiteX2" fmla="*/ 1962620 w 2187504"/>
                  <a:gd name="connsiteY2" fmla="*/ 0 h 1349280"/>
                  <a:gd name="connsiteX3" fmla="*/ 2187504 w 2187504"/>
                  <a:gd name="connsiteY3" fmla="*/ 224884 h 1349280"/>
                  <a:gd name="connsiteX4" fmla="*/ 2187504 w 2187504"/>
                  <a:gd name="connsiteY4" fmla="*/ 1124396 h 1349280"/>
                  <a:gd name="connsiteX5" fmla="*/ 1962620 w 2187504"/>
                  <a:gd name="connsiteY5" fmla="*/ 1349280 h 1349280"/>
                  <a:gd name="connsiteX6" fmla="*/ 224884 w 2187504"/>
                  <a:gd name="connsiteY6" fmla="*/ 1349280 h 1349280"/>
                  <a:gd name="connsiteX7" fmla="*/ 0 w 2187504"/>
                  <a:gd name="connsiteY7" fmla="*/ 1124396 h 1349280"/>
                  <a:gd name="connsiteX8" fmla="*/ 0 w 2187504"/>
                  <a:gd name="connsiteY8" fmla="*/ 224884 h 1349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87504" h="1349280">
                    <a:moveTo>
                      <a:pt x="0" y="224884"/>
                    </a:moveTo>
                    <a:cubicBezTo>
                      <a:pt x="0" y="100684"/>
                      <a:pt x="100684" y="0"/>
                      <a:pt x="224884" y="0"/>
                    </a:cubicBezTo>
                    <a:lnTo>
                      <a:pt x="1962620" y="0"/>
                    </a:lnTo>
                    <a:cubicBezTo>
                      <a:pt x="2086820" y="0"/>
                      <a:pt x="2187504" y="100684"/>
                      <a:pt x="2187504" y="224884"/>
                    </a:cubicBezTo>
                    <a:lnTo>
                      <a:pt x="2187504" y="1124396"/>
                    </a:lnTo>
                    <a:cubicBezTo>
                      <a:pt x="2187504" y="1248596"/>
                      <a:pt x="2086820" y="1349280"/>
                      <a:pt x="1962620" y="1349280"/>
                    </a:cubicBezTo>
                    <a:lnTo>
                      <a:pt x="224884" y="1349280"/>
                    </a:lnTo>
                    <a:cubicBezTo>
                      <a:pt x="100684" y="1349280"/>
                      <a:pt x="0" y="1248596"/>
                      <a:pt x="0" y="1124396"/>
                    </a:cubicBezTo>
                    <a:lnTo>
                      <a:pt x="0" y="224884"/>
                    </a:lnTo>
                    <a:close/>
                  </a:path>
                </a:pathLst>
              </a:custGeom>
            </p:spPr>
            <p:style>
              <a:lnRef idx="2">
                <a:schemeClr val="lt1">
                  <a:hueOff val="0"/>
                  <a:satOff val="0"/>
                  <a:lumOff val="0"/>
                  <a:alphaOff val="0"/>
                </a:schemeClr>
              </a:lnRef>
              <a:fillRef idx="1">
                <a:schemeClr val="accent5">
                  <a:alpha val="90000"/>
                  <a:hueOff val="0"/>
                  <a:satOff val="0"/>
                  <a:lumOff val="0"/>
                  <a:alphaOff val="-26667"/>
                </a:schemeClr>
              </a:fillRef>
              <a:effectRef idx="0">
                <a:schemeClr val="accent5">
                  <a:alpha val="90000"/>
                  <a:hueOff val="0"/>
                  <a:satOff val="0"/>
                  <a:lumOff val="0"/>
                  <a:alphaOff val="-26667"/>
                </a:schemeClr>
              </a:effectRef>
              <a:fontRef idx="minor">
                <a:schemeClr val="lt1"/>
              </a:fontRef>
            </p:style>
            <p:txBody>
              <a:bodyPr spcFirstLastPara="0" vert="horz" wrap="square" lIns="126826" tIns="126826" rIns="126826" bIns="126826" numCol="1" spcCol="1270" anchor="ctr" anchorCtr="0">
                <a:noAutofit/>
              </a:bodyPr>
              <a:lstStyle/>
              <a:p>
                <a:pPr marL="0" lvl="0" indent="0" algn="ctr" defTabSz="1066800">
                  <a:lnSpc>
                    <a:spcPct val="90000"/>
                  </a:lnSpc>
                  <a:spcBef>
                    <a:spcPct val="0"/>
                  </a:spcBef>
                  <a:spcAft>
                    <a:spcPct val="35000"/>
                  </a:spcAft>
                  <a:buNone/>
                </a:pPr>
                <a:r>
                  <a:rPr lang="hu-HU" sz="2400" b="1" kern="1200" smtClean="0"/>
                  <a:t>Átadás </a:t>
                </a:r>
                <a:r>
                  <a:rPr lang="hu-HU" sz="2400" b="1" kern="1200" dirty="0"/>
                  <a:t>a főzőkonyhába</a:t>
                </a:r>
              </a:p>
            </p:txBody>
          </p:sp>
          <p:sp>
            <p:nvSpPr>
              <p:cNvPr id="213" name="Szabadkézi sokszög: alakzat 212">
                <a:extLst>
                  <a:ext uri="{FF2B5EF4-FFF2-40B4-BE49-F238E27FC236}">
                    <a16:creationId xmlns:a16="http://schemas.microsoft.com/office/drawing/2014/main" xmlns="" id="{F360A7B1-96C0-46E1-AF8D-DCC8D04A772D}"/>
                  </a:ext>
                </a:extLst>
              </p:cNvPr>
              <p:cNvSpPr/>
              <p:nvPr/>
            </p:nvSpPr>
            <p:spPr>
              <a:xfrm>
                <a:off x="6225713" y="4804178"/>
                <a:ext cx="2415163" cy="1429429"/>
              </a:xfrm>
              <a:custGeom>
                <a:avLst/>
                <a:gdLst>
                  <a:gd name="connsiteX0" fmla="*/ 0 w 2415163"/>
                  <a:gd name="connsiteY0" fmla="*/ 238243 h 1429429"/>
                  <a:gd name="connsiteX1" fmla="*/ 238243 w 2415163"/>
                  <a:gd name="connsiteY1" fmla="*/ 0 h 1429429"/>
                  <a:gd name="connsiteX2" fmla="*/ 2176920 w 2415163"/>
                  <a:gd name="connsiteY2" fmla="*/ 0 h 1429429"/>
                  <a:gd name="connsiteX3" fmla="*/ 2415163 w 2415163"/>
                  <a:gd name="connsiteY3" fmla="*/ 238243 h 1429429"/>
                  <a:gd name="connsiteX4" fmla="*/ 2415163 w 2415163"/>
                  <a:gd name="connsiteY4" fmla="*/ 1191186 h 1429429"/>
                  <a:gd name="connsiteX5" fmla="*/ 2176920 w 2415163"/>
                  <a:gd name="connsiteY5" fmla="*/ 1429429 h 1429429"/>
                  <a:gd name="connsiteX6" fmla="*/ 238243 w 2415163"/>
                  <a:gd name="connsiteY6" fmla="*/ 1429429 h 1429429"/>
                  <a:gd name="connsiteX7" fmla="*/ 0 w 2415163"/>
                  <a:gd name="connsiteY7" fmla="*/ 1191186 h 1429429"/>
                  <a:gd name="connsiteX8" fmla="*/ 0 w 2415163"/>
                  <a:gd name="connsiteY8" fmla="*/ 238243 h 1429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15163" h="1429429">
                    <a:moveTo>
                      <a:pt x="0" y="238243"/>
                    </a:moveTo>
                    <a:cubicBezTo>
                      <a:pt x="0" y="106665"/>
                      <a:pt x="106665" y="0"/>
                      <a:pt x="238243" y="0"/>
                    </a:cubicBezTo>
                    <a:lnTo>
                      <a:pt x="2176920" y="0"/>
                    </a:lnTo>
                    <a:cubicBezTo>
                      <a:pt x="2308498" y="0"/>
                      <a:pt x="2415163" y="106665"/>
                      <a:pt x="2415163" y="238243"/>
                    </a:cubicBezTo>
                    <a:lnTo>
                      <a:pt x="2415163" y="1191186"/>
                    </a:lnTo>
                    <a:cubicBezTo>
                      <a:pt x="2415163" y="1322764"/>
                      <a:pt x="2308498" y="1429429"/>
                      <a:pt x="2176920" y="1429429"/>
                    </a:cubicBezTo>
                    <a:lnTo>
                      <a:pt x="238243" y="1429429"/>
                    </a:lnTo>
                    <a:cubicBezTo>
                      <a:pt x="106665" y="1429429"/>
                      <a:pt x="0" y="1322764"/>
                      <a:pt x="0" y="1191186"/>
                    </a:cubicBezTo>
                    <a:lnTo>
                      <a:pt x="0" y="238243"/>
                    </a:lnTo>
                    <a:close/>
                  </a:path>
                </a:pathLst>
              </a:custGeom>
            </p:spPr>
            <p:style>
              <a:lnRef idx="2">
                <a:schemeClr val="lt1">
                  <a:hueOff val="0"/>
                  <a:satOff val="0"/>
                  <a:lumOff val="0"/>
                  <a:alphaOff val="0"/>
                </a:schemeClr>
              </a:lnRef>
              <a:fillRef idx="1">
                <a:schemeClr val="accent5">
                  <a:alpha val="90000"/>
                  <a:hueOff val="0"/>
                  <a:satOff val="0"/>
                  <a:lumOff val="0"/>
                  <a:alphaOff val="-40000"/>
                </a:schemeClr>
              </a:fillRef>
              <a:effectRef idx="0">
                <a:schemeClr val="accent5">
                  <a:alpha val="90000"/>
                  <a:hueOff val="0"/>
                  <a:satOff val="0"/>
                  <a:lumOff val="0"/>
                  <a:alphaOff val="-40000"/>
                </a:schemeClr>
              </a:effectRef>
              <a:fontRef idx="minor">
                <a:schemeClr val="lt1"/>
              </a:fontRef>
            </p:style>
            <p:txBody>
              <a:bodyPr spcFirstLastPara="0" vert="horz" wrap="square" lIns="130739" tIns="130739" rIns="130739" bIns="130739" numCol="1" spcCol="1270" anchor="ctr" anchorCtr="0">
                <a:noAutofit/>
              </a:bodyPr>
              <a:lstStyle/>
              <a:p>
                <a:pPr marL="0" lvl="0" indent="0" algn="ctr" defTabSz="1066800">
                  <a:lnSpc>
                    <a:spcPct val="90000"/>
                  </a:lnSpc>
                  <a:spcBef>
                    <a:spcPct val="0"/>
                  </a:spcBef>
                  <a:spcAft>
                    <a:spcPct val="35000"/>
                  </a:spcAft>
                  <a:buNone/>
                </a:pPr>
                <a:r>
                  <a:rPr lang="hu-HU" sz="2400" b="1" kern="1200"/>
                  <a:t>Előkészített </a:t>
                </a:r>
                <a:r>
                  <a:rPr lang="hu-HU" sz="2400" b="1" kern="1200" smtClean="0"/>
                  <a:t>alapanyag </a:t>
                </a:r>
                <a:r>
                  <a:rPr lang="hu-HU" sz="2400" b="1" kern="1200" dirty="0"/>
                  <a:t>tárolása</a:t>
                </a:r>
              </a:p>
            </p:txBody>
          </p:sp>
        </p:grpSp>
        <p:cxnSp>
          <p:nvCxnSpPr>
            <p:cNvPr id="196" name="Egyenes összekötő nyíllal 195">
              <a:extLst>
                <a:ext uri="{FF2B5EF4-FFF2-40B4-BE49-F238E27FC236}">
                  <a16:creationId xmlns:a16="http://schemas.microsoft.com/office/drawing/2014/main" xmlns="" id="{DD9D9FA7-B43E-4D3C-B591-FCD21C8ABD3B}"/>
                </a:ext>
              </a:extLst>
            </p:cNvPr>
            <p:cNvCxnSpPr/>
            <p:nvPr/>
          </p:nvCxnSpPr>
          <p:spPr>
            <a:xfrm>
              <a:off x="8785185" y="2291787"/>
              <a:ext cx="0" cy="451413"/>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98" name="Egyenes összekötő nyíllal 197">
              <a:extLst>
                <a:ext uri="{FF2B5EF4-FFF2-40B4-BE49-F238E27FC236}">
                  <a16:creationId xmlns:a16="http://schemas.microsoft.com/office/drawing/2014/main" xmlns="" id="{F92A34B7-EE69-44D1-91AC-CF6F2A218C16}"/>
                </a:ext>
              </a:extLst>
            </p:cNvPr>
            <p:cNvCxnSpPr>
              <a:cxnSpLocks/>
            </p:cNvCxnSpPr>
            <p:nvPr/>
          </p:nvCxnSpPr>
          <p:spPr>
            <a:xfrm flipH="1">
              <a:off x="7834508" y="3831220"/>
              <a:ext cx="615011" cy="972958"/>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202" name="Egyenes összekötő nyíllal 201">
              <a:extLst>
                <a:ext uri="{FF2B5EF4-FFF2-40B4-BE49-F238E27FC236}">
                  <a16:creationId xmlns:a16="http://schemas.microsoft.com/office/drawing/2014/main" xmlns="" id="{CCEF6CE3-A4FC-4E94-AA5A-AF59E6275A42}"/>
                </a:ext>
              </a:extLst>
            </p:cNvPr>
            <p:cNvCxnSpPr/>
            <p:nvPr/>
          </p:nvCxnSpPr>
          <p:spPr>
            <a:xfrm>
              <a:off x="8692587" y="5521124"/>
              <a:ext cx="740780" cy="0"/>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
          <p:nvSpPr>
            <p:cNvPr id="203" name="Nyíl: jobbra mutató 202">
              <a:extLst>
                <a:ext uri="{FF2B5EF4-FFF2-40B4-BE49-F238E27FC236}">
                  <a16:creationId xmlns:a16="http://schemas.microsoft.com/office/drawing/2014/main" xmlns="" id="{CEFD566B-7C27-4894-8065-7434AFE3452B}"/>
                </a:ext>
              </a:extLst>
            </p:cNvPr>
            <p:cNvSpPr/>
            <p:nvPr/>
          </p:nvSpPr>
          <p:spPr>
            <a:xfrm rot="3062635">
              <a:off x="9064380" y="4237578"/>
              <a:ext cx="1183948" cy="290775"/>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hu-HU"/>
            </a:p>
          </p:txBody>
        </p:sp>
      </p:grpSp>
      <p:sp>
        <p:nvSpPr>
          <p:cNvPr id="215" name="Szövegdoboz 214">
            <a:extLst>
              <a:ext uri="{FF2B5EF4-FFF2-40B4-BE49-F238E27FC236}">
                <a16:creationId xmlns:a16="http://schemas.microsoft.com/office/drawing/2014/main" xmlns="" id="{68101DBF-830E-45D2-8997-110F0201BED6}"/>
              </a:ext>
            </a:extLst>
          </p:cNvPr>
          <p:cNvSpPr txBox="1"/>
          <p:nvPr/>
        </p:nvSpPr>
        <p:spPr>
          <a:xfrm>
            <a:off x="6474241" y="1215341"/>
            <a:ext cx="5176061" cy="5037276"/>
          </a:xfrm>
          <a:prstGeom prst="rect">
            <a:avLst/>
          </a:prstGeom>
          <a:noFill/>
        </p:spPr>
        <p:txBody>
          <a:bodyPr wrap="square" rtlCol="0">
            <a:spAutoFit/>
          </a:bodyPr>
          <a:lstStyle/>
          <a:p>
            <a:pPr marL="355600" marR="0" lvl="0" indent="-355600" algn="l" defTabSz="914400" rtl="0" eaLnBrk="1" fontAlgn="auto" latinLnBrk="0" hangingPunct="1">
              <a:lnSpc>
                <a:spcPct val="100000"/>
              </a:lnSpc>
              <a:spcBef>
                <a:spcPts val="1000"/>
              </a:spcBef>
              <a:spcAft>
                <a:spcPts val="0"/>
              </a:spcAft>
              <a:buClr>
                <a:srgbClr val="86D1D8"/>
              </a:buClr>
              <a:buSzPts val="1920"/>
              <a:buFont typeface="Noto Sans Symbols"/>
              <a:buChar char="►"/>
              <a:tabLst/>
              <a:defRPr/>
            </a:pP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Ha az előkészített alapanyagot csak később akarja a szakács megfőzni, akkor védve kell tárolni.</a:t>
            </a:r>
          </a:p>
          <a:p>
            <a:pPr marL="355600" marR="0" lvl="0" indent="-355600" algn="l" defTabSz="914400" rtl="0" eaLnBrk="1" fontAlgn="auto" latinLnBrk="0" hangingPunct="1">
              <a:lnSpc>
                <a:spcPct val="100000"/>
              </a:lnSpc>
              <a:spcBef>
                <a:spcPts val="1000"/>
              </a:spcBef>
              <a:spcAft>
                <a:spcPts val="0"/>
              </a:spcAft>
              <a:buClr>
                <a:srgbClr val="86D1D8"/>
              </a:buClr>
              <a:buSzPts val="1920"/>
              <a:buFont typeface="Noto Sans Symbols"/>
              <a:buChar char="►"/>
              <a:tabLst/>
              <a:defRPr/>
            </a:pPr>
            <a:endParaRPr kumimoji="0" lang="hu-HU" sz="2400" b="0" i="0" u="none" strike="noStrike" kern="0" cap="none" spc="0" normalizeH="0" baseline="0" noProof="0" dirty="0">
              <a:ln>
                <a:noFill/>
              </a:ln>
              <a:solidFill>
                <a:schemeClr val="tx1"/>
              </a:solidFill>
              <a:effectLst/>
              <a:uLnTx/>
              <a:uFillTx/>
              <a:latin typeface="Arial"/>
              <a:ea typeface="Arial"/>
              <a:cs typeface="Arial"/>
              <a:sym typeface="Arial"/>
            </a:endParaRPr>
          </a:p>
          <a:p>
            <a:pPr marL="355600" marR="0" lvl="0" indent="-355600" algn="l" defTabSz="914400" rtl="0" eaLnBrk="1" fontAlgn="auto" latinLnBrk="0" hangingPunct="1">
              <a:lnSpc>
                <a:spcPct val="100000"/>
              </a:lnSpc>
              <a:spcBef>
                <a:spcPts val="1000"/>
              </a:spcBef>
              <a:spcAft>
                <a:spcPts val="0"/>
              </a:spcAft>
              <a:buClr>
                <a:srgbClr val="86D1D8"/>
              </a:buClr>
              <a:buSzPts val="1920"/>
              <a:buFont typeface="Noto Sans Symbols"/>
              <a:buChar char="►"/>
              <a:tabLst/>
              <a:defRPr/>
            </a:pP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 </a:t>
            </a:r>
            <a:r>
              <a:rPr kumimoji="0" lang="hu-HU" sz="2400" b="1" i="0" u="none" strike="noStrike" kern="0" cap="none" spc="0" normalizeH="0" baseline="0" noProof="0" dirty="0">
                <a:ln>
                  <a:noFill/>
                </a:ln>
                <a:solidFill>
                  <a:schemeClr val="tx1"/>
                </a:solidFill>
                <a:effectLst/>
                <a:uLnTx/>
                <a:uFillTx/>
                <a:latin typeface="Arial"/>
                <a:ea typeface="Arial"/>
                <a:cs typeface="Arial"/>
                <a:sym typeface="Arial"/>
              </a:rPr>
              <a:t>Védett tároló </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a hűtő vagy egy zárható doboz.</a:t>
            </a:r>
          </a:p>
          <a:p>
            <a:pPr marL="355600" marR="0" lvl="0" indent="-355600" algn="l" defTabSz="914400" rtl="0" eaLnBrk="1" fontAlgn="auto" latinLnBrk="0" hangingPunct="1">
              <a:lnSpc>
                <a:spcPct val="100000"/>
              </a:lnSpc>
              <a:spcBef>
                <a:spcPts val="1000"/>
              </a:spcBef>
              <a:spcAft>
                <a:spcPts val="0"/>
              </a:spcAft>
              <a:buClr>
                <a:srgbClr val="86D1D8"/>
              </a:buClr>
              <a:buSzPts val="1920"/>
              <a:buFont typeface="Noto Sans Symbols"/>
              <a:buChar char="►"/>
              <a:tabLst/>
              <a:defRPr/>
            </a:pPr>
            <a:endParaRPr kumimoji="0" lang="hu-HU" sz="2400" b="0" i="0" u="none" strike="noStrike" kern="0" cap="none" spc="0" normalizeH="0" baseline="0" noProof="0" dirty="0">
              <a:ln>
                <a:noFill/>
              </a:ln>
              <a:solidFill>
                <a:schemeClr val="tx1"/>
              </a:solidFill>
              <a:effectLst/>
              <a:uLnTx/>
              <a:uFillTx/>
              <a:latin typeface="Arial"/>
              <a:ea typeface="Arial"/>
              <a:cs typeface="Arial"/>
              <a:sym typeface="Arial"/>
            </a:endParaRPr>
          </a:p>
          <a:p>
            <a:pPr marL="355600" marR="0" lvl="0" indent="-355600" algn="l" defTabSz="914400" rtl="0" eaLnBrk="1" fontAlgn="auto" latinLnBrk="0" hangingPunct="1">
              <a:lnSpc>
                <a:spcPct val="100000"/>
              </a:lnSpc>
              <a:spcBef>
                <a:spcPts val="1000"/>
              </a:spcBef>
              <a:spcAft>
                <a:spcPts val="0"/>
              </a:spcAft>
              <a:buClr>
                <a:srgbClr val="86D1D8"/>
              </a:buClr>
              <a:buSzPts val="1920"/>
              <a:buFont typeface="Noto Sans Symbols"/>
              <a:buChar char="►"/>
              <a:tabLst/>
              <a:defRPr/>
            </a:pP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A </a:t>
            </a:r>
            <a:r>
              <a:rPr kumimoji="0" lang="hu-HU" sz="2400" b="1" i="0" u="none" strike="noStrike" kern="0" cap="none" spc="0" normalizeH="0" baseline="0" noProof="0" dirty="0">
                <a:ln>
                  <a:noFill/>
                </a:ln>
                <a:solidFill>
                  <a:schemeClr val="tx1"/>
                </a:solidFill>
                <a:effectLst/>
                <a:uLnTx/>
                <a:uFillTx/>
                <a:latin typeface="Arial"/>
                <a:ea typeface="Arial"/>
                <a:cs typeface="Arial"/>
                <a:sym typeface="Arial"/>
              </a:rPr>
              <a:t>vákuum-csomagolást</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 hosszabb időre használják. Ekkor egy zárható zacskóba teszik az alapanyagot. Majd a zacskóból kiszívják a levegőt. </a:t>
            </a:r>
          </a:p>
        </p:txBody>
      </p:sp>
    </p:spTree>
    <p:extLst>
      <p:ext uri="{BB962C8B-B14F-4D97-AF65-F5344CB8AC3E}">
        <p14:creationId xmlns:p14="http://schemas.microsoft.com/office/powerpoint/2010/main" xmlns="" val="32364269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628650"/>
            <a:ext cx="11299203"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a:solidFill>
                  <a:schemeClr val="dk2"/>
                </a:solidFill>
                <a:latin typeface="Arial"/>
                <a:ea typeface="Arial"/>
                <a:cs typeface="Arial"/>
                <a:sym typeface="Arial"/>
              </a:rPr>
              <a:t>Az </a:t>
            </a:r>
            <a:r>
              <a:rPr lang="hu-HU" sz="3200" b="1" smtClean="0">
                <a:solidFill>
                  <a:schemeClr val="dk2"/>
                </a:solidFill>
                <a:latin typeface="Arial"/>
                <a:ea typeface="Arial"/>
                <a:cs typeface="Arial"/>
                <a:sym typeface="Arial"/>
              </a:rPr>
              <a:t>előkészítés </a:t>
            </a:r>
            <a:r>
              <a:rPr lang="hu-HU" sz="3200" b="1" dirty="0">
                <a:solidFill>
                  <a:schemeClr val="dk2"/>
                </a:solidFill>
                <a:latin typeface="Arial"/>
                <a:ea typeface="Arial"/>
                <a:cs typeface="Arial"/>
                <a:sym typeface="Arial"/>
              </a:rPr>
              <a:t>szakaszai</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grpSp>
        <p:nvGrpSpPr>
          <p:cNvPr id="5" name="Csoportba foglalás 4">
            <a:extLst>
              <a:ext uri="{FF2B5EF4-FFF2-40B4-BE49-F238E27FC236}">
                <a16:creationId xmlns:a16="http://schemas.microsoft.com/office/drawing/2014/main" xmlns="" id="{3EFA1C2B-B8EE-4019-8FB3-B3902C55929A}"/>
              </a:ext>
            </a:extLst>
          </p:cNvPr>
          <p:cNvGrpSpPr/>
          <p:nvPr/>
        </p:nvGrpSpPr>
        <p:grpSpPr>
          <a:xfrm>
            <a:off x="268565" y="1929670"/>
            <a:ext cx="11650303" cy="4299679"/>
            <a:chOff x="541697" y="1941162"/>
            <a:chExt cx="11091013" cy="4299679"/>
          </a:xfrm>
        </p:grpSpPr>
        <p:sp>
          <p:nvSpPr>
            <p:cNvPr id="6" name="Szabadkézi sokszög: alakzat 5">
              <a:extLst>
                <a:ext uri="{FF2B5EF4-FFF2-40B4-BE49-F238E27FC236}">
                  <a16:creationId xmlns:a16="http://schemas.microsoft.com/office/drawing/2014/main" xmlns="" id="{F9378902-9BF5-409D-B63D-DE6FB6B91E60}"/>
                </a:ext>
              </a:extLst>
            </p:cNvPr>
            <p:cNvSpPr/>
            <p:nvPr/>
          </p:nvSpPr>
          <p:spPr>
            <a:xfrm>
              <a:off x="541697" y="1941162"/>
              <a:ext cx="2327774" cy="1414850"/>
            </a:xfrm>
            <a:custGeom>
              <a:avLst/>
              <a:gdLst>
                <a:gd name="connsiteX0" fmla="*/ 0 w 2327774"/>
                <a:gd name="connsiteY0" fmla="*/ 141485 h 1414850"/>
                <a:gd name="connsiteX1" fmla="*/ 141485 w 2327774"/>
                <a:gd name="connsiteY1" fmla="*/ 0 h 1414850"/>
                <a:gd name="connsiteX2" fmla="*/ 2186289 w 2327774"/>
                <a:gd name="connsiteY2" fmla="*/ 0 h 1414850"/>
                <a:gd name="connsiteX3" fmla="*/ 2327774 w 2327774"/>
                <a:gd name="connsiteY3" fmla="*/ 141485 h 1414850"/>
                <a:gd name="connsiteX4" fmla="*/ 2327774 w 2327774"/>
                <a:gd name="connsiteY4" fmla="*/ 1273365 h 1414850"/>
                <a:gd name="connsiteX5" fmla="*/ 2186289 w 2327774"/>
                <a:gd name="connsiteY5" fmla="*/ 1414850 h 1414850"/>
                <a:gd name="connsiteX6" fmla="*/ 141485 w 2327774"/>
                <a:gd name="connsiteY6" fmla="*/ 1414850 h 1414850"/>
                <a:gd name="connsiteX7" fmla="*/ 0 w 2327774"/>
                <a:gd name="connsiteY7" fmla="*/ 1273365 h 1414850"/>
                <a:gd name="connsiteX8" fmla="*/ 0 w 2327774"/>
                <a:gd name="connsiteY8" fmla="*/ 141485 h 141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7774" h="1414850">
                  <a:moveTo>
                    <a:pt x="0" y="141485"/>
                  </a:moveTo>
                  <a:cubicBezTo>
                    <a:pt x="0" y="63345"/>
                    <a:pt x="63345" y="0"/>
                    <a:pt x="141485" y="0"/>
                  </a:cubicBezTo>
                  <a:lnTo>
                    <a:pt x="2186289" y="0"/>
                  </a:lnTo>
                  <a:cubicBezTo>
                    <a:pt x="2264429" y="0"/>
                    <a:pt x="2327774" y="63345"/>
                    <a:pt x="2327774" y="141485"/>
                  </a:cubicBezTo>
                  <a:lnTo>
                    <a:pt x="2327774" y="1273365"/>
                  </a:lnTo>
                  <a:cubicBezTo>
                    <a:pt x="2327774" y="1351505"/>
                    <a:pt x="2264429" y="1414850"/>
                    <a:pt x="2186289" y="1414850"/>
                  </a:cubicBezTo>
                  <a:lnTo>
                    <a:pt x="141485" y="1414850"/>
                  </a:lnTo>
                  <a:cubicBezTo>
                    <a:pt x="63345" y="1414850"/>
                    <a:pt x="0" y="1351505"/>
                    <a:pt x="0" y="1273365"/>
                  </a:cubicBezTo>
                  <a:lnTo>
                    <a:pt x="0" y="141485"/>
                  </a:lnTo>
                  <a:close/>
                </a:path>
              </a:pathLst>
            </a:custGeom>
          </p:spPr>
          <p:style>
            <a:lnRef idx="3">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spcFirstLastPara="0" vert="horz" wrap="square" lIns="170688" tIns="170688" rIns="170688" bIns="563057" numCol="1" spcCol="1270" anchor="t" anchorCtr="0">
              <a:noAutofit/>
            </a:bodyPr>
            <a:lstStyle/>
            <a:p>
              <a:pPr marL="0" lvl="0" indent="0" algn="l" defTabSz="1066800">
                <a:lnSpc>
                  <a:spcPct val="90000"/>
                </a:lnSpc>
                <a:spcBef>
                  <a:spcPct val="0"/>
                </a:spcBef>
                <a:spcAft>
                  <a:spcPct val="35000"/>
                </a:spcAft>
                <a:buNone/>
              </a:pPr>
              <a:r>
                <a:rPr lang="hu-HU" sz="2400" kern="1200" dirty="0"/>
                <a:t>A </a:t>
              </a:r>
              <a:r>
                <a:rPr lang="hu-HU" sz="2400" kern="1200"/>
                <a:t>bejövő </a:t>
              </a:r>
              <a:r>
                <a:rPr lang="hu-HU" sz="2400" kern="1200" smtClean="0"/>
                <a:t>élelmiszerből</a:t>
              </a:r>
              <a:endParaRPr lang="hu-HU" sz="2400" kern="1200" dirty="0"/>
            </a:p>
          </p:txBody>
        </p:sp>
        <p:sp>
          <p:nvSpPr>
            <p:cNvPr id="8" name="Szabadkézi sokszög: alakzat 7">
              <a:extLst>
                <a:ext uri="{FF2B5EF4-FFF2-40B4-BE49-F238E27FC236}">
                  <a16:creationId xmlns:a16="http://schemas.microsoft.com/office/drawing/2014/main" xmlns="" id="{B6E85B02-6317-4BD8-A644-D6B16C62A899}"/>
                </a:ext>
              </a:extLst>
            </p:cNvPr>
            <p:cNvSpPr/>
            <p:nvPr/>
          </p:nvSpPr>
          <p:spPr>
            <a:xfrm>
              <a:off x="3174539" y="2139356"/>
              <a:ext cx="646744" cy="546847"/>
            </a:xfrm>
            <a:custGeom>
              <a:avLst/>
              <a:gdLst>
                <a:gd name="connsiteX0" fmla="*/ 0 w 646744"/>
                <a:gd name="connsiteY0" fmla="*/ 109369 h 546847"/>
                <a:gd name="connsiteX1" fmla="*/ 373321 w 646744"/>
                <a:gd name="connsiteY1" fmla="*/ 109369 h 546847"/>
                <a:gd name="connsiteX2" fmla="*/ 373321 w 646744"/>
                <a:gd name="connsiteY2" fmla="*/ 0 h 546847"/>
                <a:gd name="connsiteX3" fmla="*/ 646744 w 646744"/>
                <a:gd name="connsiteY3" fmla="*/ 273424 h 546847"/>
                <a:gd name="connsiteX4" fmla="*/ 373321 w 646744"/>
                <a:gd name="connsiteY4" fmla="*/ 546847 h 546847"/>
                <a:gd name="connsiteX5" fmla="*/ 373321 w 646744"/>
                <a:gd name="connsiteY5" fmla="*/ 437478 h 546847"/>
                <a:gd name="connsiteX6" fmla="*/ 0 w 646744"/>
                <a:gd name="connsiteY6" fmla="*/ 437478 h 546847"/>
                <a:gd name="connsiteX7" fmla="*/ 0 w 646744"/>
                <a:gd name="connsiteY7" fmla="*/ 109369 h 546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6744" h="546847">
                  <a:moveTo>
                    <a:pt x="0" y="109369"/>
                  </a:moveTo>
                  <a:lnTo>
                    <a:pt x="373321" y="109369"/>
                  </a:lnTo>
                  <a:lnTo>
                    <a:pt x="373321" y="0"/>
                  </a:lnTo>
                  <a:lnTo>
                    <a:pt x="646744" y="273424"/>
                  </a:lnTo>
                  <a:lnTo>
                    <a:pt x="373321" y="546847"/>
                  </a:lnTo>
                  <a:lnTo>
                    <a:pt x="373321" y="437478"/>
                  </a:lnTo>
                  <a:lnTo>
                    <a:pt x="0" y="437478"/>
                  </a:lnTo>
                  <a:lnTo>
                    <a:pt x="0" y="109369"/>
                  </a:lnTo>
                  <a:close/>
                </a:path>
              </a:pathLst>
            </a:custGeom>
          </p:spPr>
          <p:style>
            <a:lnRef idx="0">
              <a:schemeClr val="accent5">
                <a:tint val="60000"/>
                <a:hueOff val="0"/>
                <a:satOff val="0"/>
                <a:lumOff val="0"/>
                <a:alphaOff val="0"/>
              </a:schemeClr>
            </a:lnRef>
            <a:fillRef idx="1">
              <a:schemeClr val="accent5">
                <a:tint val="60000"/>
                <a:hueOff val="0"/>
                <a:satOff val="0"/>
                <a:lumOff val="0"/>
                <a:alphaOff val="0"/>
              </a:schemeClr>
            </a:fillRef>
            <a:effectRef idx="1">
              <a:schemeClr val="accent5">
                <a:tint val="60000"/>
                <a:hueOff val="0"/>
                <a:satOff val="0"/>
                <a:lumOff val="0"/>
                <a:alphaOff val="0"/>
              </a:schemeClr>
            </a:effectRef>
            <a:fontRef idx="minor">
              <a:schemeClr val="dk1">
                <a:hueOff val="0"/>
                <a:satOff val="0"/>
                <a:lumOff val="0"/>
                <a:alphaOff val="0"/>
              </a:schemeClr>
            </a:fontRef>
          </p:style>
          <p:txBody>
            <a:bodyPr spcFirstLastPara="0" vert="horz" wrap="square" lIns="0" tIns="109369" rIns="164054" bIns="109369" numCol="1" spcCol="1270" anchor="ctr" anchorCtr="0">
              <a:noAutofit/>
            </a:bodyPr>
            <a:lstStyle/>
            <a:p>
              <a:pPr marL="0" lvl="0" indent="0" algn="ctr" defTabSz="800100">
                <a:lnSpc>
                  <a:spcPct val="90000"/>
                </a:lnSpc>
                <a:spcBef>
                  <a:spcPct val="0"/>
                </a:spcBef>
                <a:spcAft>
                  <a:spcPct val="35000"/>
                </a:spcAft>
                <a:buNone/>
              </a:pPr>
              <a:endParaRPr lang="hu-HU" sz="2400" kern="1200"/>
            </a:p>
          </p:txBody>
        </p:sp>
        <p:sp>
          <p:nvSpPr>
            <p:cNvPr id="9" name="Szabadkézi sokszög: alakzat 8">
              <a:extLst>
                <a:ext uri="{FF2B5EF4-FFF2-40B4-BE49-F238E27FC236}">
                  <a16:creationId xmlns:a16="http://schemas.microsoft.com/office/drawing/2014/main" xmlns="" id="{4FEF09C1-8A18-4A3A-8894-B558C4E031D5}"/>
                </a:ext>
              </a:extLst>
            </p:cNvPr>
            <p:cNvSpPr/>
            <p:nvPr/>
          </p:nvSpPr>
          <p:spPr>
            <a:xfrm>
              <a:off x="4089744" y="1941162"/>
              <a:ext cx="3044512" cy="1414850"/>
            </a:xfrm>
            <a:custGeom>
              <a:avLst/>
              <a:gdLst>
                <a:gd name="connsiteX0" fmla="*/ 0 w 3044512"/>
                <a:gd name="connsiteY0" fmla="*/ 141485 h 1414850"/>
                <a:gd name="connsiteX1" fmla="*/ 141485 w 3044512"/>
                <a:gd name="connsiteY1" fmla="*/ 0 h 1414850"/>
                <a:gd name="connsiteX2" fmla="*/ 2903027 w 3044512"/>
                <a:gd name="connsiteY2" fmla="*/ 0 h 1414850"/>
                <a:gd name="connsiteX3" fmla="*/ 3044512 w 3044512"/>
                <a:gd name="connsiteY3" fmla="*/ 141485 h 1414850"/>
                <a:gd name="connsiteX4" fmla="*/ 3044512 w 3044512"/>
                <a:gd name="connsiteY4" fmla="*/ 1273365 h 1414850"/>
                <a:gd name="connsiteX5" fmla="*/ 2903027 w 3044512"/>
                <a:gd name="connsiteY5" fmla="*/ 1414850 h 1414850"/>
                <a:gd name="connsiteX6" fmla="*/ 141485 w 3044512"/>
                <a:gd name="connsiteY6" fmla="*/ 1414850 h 1414850"/>
                <a:gd name="connsiteX7" fmla="*/ 0 w 3044512"/>
                <a:gd name="connsiteY7" fmla="*/ 1273365 h 1414850"/>
                <a:gd name="connsiteX8" fmla="*/ 0 w 3044512"/>
                <a:gd name="connsiteY8" fmla="*/ 141485 h 141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4512" h="1414850">
                  <a:moveTo>
                    <a:pt x="0" y="141485"/>
                  </a:moveTo>
                  <a:cubicBezTo>
                    <a:pt x="0" y="63345"/>
                    <a:pt x="63345" y="0"/>
                    <a:pt x="141485" y="0"/>
                  </a:cubicBezTo>
                  <a:lnTo>
                    <a:pt x="2903027" y="0"/>
                  </a:lnTo>
                  <a:cubicBezTo>
                    <a:pt x="2981167" y="0"/>
                    <a:pt x="3044512" y="63345"/>
                    <a:pt x="3044512" y="141485"/>
                  </a:cubicBezTo>
                  <a:lnTo>
                    <a:pt x="3044512" y="1273365"/>
                  </a:lnTo>
                  <a:cubicBezTo>
                    <a:pt x="3044512" y="1351505"/>
                    <a:pt x="2981167" y="1414850"/>
                    <a:pt x="2903027" y="1414850"/>
                  </a:cubicBezTo>
                  <a:lnTo>
                    <a:pt x="141485" y="1414850"/>
                  </a:lnTo>
                  <a:cubicBezTo>
                    <a:pt x="63345" y="1414850"/>
                    <a:pt x="0" y="1351505"/>
                    <a:pt x="0" y="1273365"/>
                  </a:cubicBezTo>
                  <a:lnTo>
                    <a:pt x="0" y="141485"/>
                  </a:lnTo>
                  <a:close/>
                </a:path>
              </a:pathLst>
            </a:custGeom>
          </p:spPr>
          <p:style>
            <a:lnRef idx="3">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spcFirstLastPara="0" vert="horz" wrap="square" lIns="170688" tIns="170688" rIns="170688" bIns="563057" numCol="1" spcCol="1270" anchor="t" anchorCtr="0">
              <a:noAutofit/>
            </a:bodyPr>
            <a:lstStyle/>
            <a:p>
              <a:pPr marL="0" lvl="0" indent="0" algn="l" defTabSz="1066800">
                <a:lnSpc>
                  <a:spcPct val="90000"/>
                </a:lnSpc>
                <a:spcBef>
                  <a:spcPct val="0"/>
                </a:spcBef>
                <a:spcAft>
                  <a:spcPct val="35000"/>
                </a:spcAft>
                <a:buNone/>
              </a:pPr>
              <a:r>
                <a:rPr lang="hu-HU" sz="2400" kern="1200" dirty="0"/>
                <a:t>Konyhai tisztaságú alapanyag készítése</a:t>
              </a:r>
            </a:p>
          </p:txBody>
        </p:sp>
        <p:sp>
          <p:nvSpPr>
            <p:cNvPr id="10" name="Szabadkézi sokszög: alakzat 9">
              <a:extLst>
                <a:ext uri="{FF2B5EF4-FFF2-40B4-BE49-F238E27FC236}">
                  <a16:creationId xmlns:a16="http://schemas.microsoft.com/office/drawing/2014/main" xmlns="" id="{BC79E85D-5CF0-4F77-8068-04DD475158C5}"/>
                </a:ext>
              </a:extLst>
            </p:cNvPr>
            <p:cNvSpPr/>
            <p:nvPr/>
          </p:nvSpPr>
          <p:spPr>
            <a:xfrm>
              <a:off x="4576260" y="3344137"/>
              <a:ext cx="2196428" cy="2518312"/>
            </a:xfrm>
            <a:custGeom>
              <a:avLst/>
              <a:gdLst>
                <a:gd name="connsiteX0" fmla="*/ 0 w 2196428"/>
                <a:gd name="connsiteY0" fmla="*/ 219643 h 2518312"/>
                <a:gd name="connsiteX1" fmla="*/ 219643 w 2196428"/>
                <a:gd name="connsiteY1" fmla="*/ 0 h 2518312"/>
                <a:gd name="connsiteX2" fmla="*/ 1976785 w 2196428"/>
                <a:gd name="connsiteY2" fmla="*/ 0 h 2518312"/>
                <a:gd name="connsiteX3" fmla="*/ 2196428 w 2196428"/>
                <a:gd name="connsiteY3" fmla="*/ 219643 h 2518312"/>
                <a:gd name="connsiteX4" fmla="*/ 2196428 w 2196428"/>
                <a:gd name="connsiteY4" fmla="*/ 2298669 h 2518312"/>
                <a:gd name="connsiteX5" fmla="*/ 1976785 w 2196428"/>
                <a:gd name="connsiteY5" fmla="*/ 2518312 h 2518312"/>
                <a:gd name="connsiteX6" fmla="*/ 219643 w 2196428"/>
                <a:gd name="connsiteY6" fmla="*/ 2518312 h 2518312"/>
                <a:gd name="connsiteX7" fmla="*/ 0 w 2196428"/>
                <a:gd name="connsiteY7" fmla="*/ 2298669 h 2518312"/>
                <a:gd name="connsiteX8" fmla="*/ 0 w 2196428"/>
                <a:gd name="connsiteY8" fmla="*/ 219643 h 2518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6428" h="2518312">
                  <a:moveTo>
                    <a:pt x="0" y="219643"/>
                  </a:moveTo>
                  <a:cubicBezTo>
                    <a:pt x="0" y="98338"/>
                    <a:pt x="98338" y="0"/>
                    <a:pt x="219643" y="0"/>
                  </a:cubicBezTo>
                  <a:lnTo>
                    <a:pt x="1976785" y="0"/>
                  </a:lnTo>
                  <a:cubicBezTo>
                    <a:pt x="2098090" y="0"/>
                    <a:pt x="2196428" y="98338"/>
                    <a:pt x="2196428" y="219643"/>
                  </a:cubicBezTo>
                  <a:lnTo>
                    <a:pt x="2196428" y="2298669"/>
                  </a:lnTo>
                  <a:cubicBezTo>
                    <a:pt x="2196428" y="2419974"/>
                    <a:pt x="2098090" y="2518312"/>
                    <a:pt x="1976785" y="2518312"/>
                  </a:cubicBezTo>
                  <a:lnTo>
                    <a:pt x="219643" y="2518312"/>
                  </a:lnTo>
                  <a:cubicBezTo>
                    <a:pt x="98338" y="2518312"/>
                    <a:pt x="0" y="2419974"/>
                    <a:pt x="0" y="2298669"/>
                  </a:cubicBezTo>
                  <a:lnTo>
                    <a:pt x="0" y="219643"/>
                  </a:lnTo>
                  <a:close/>
                </a:path>
              </a:pathLst>
            </a:custGeom>
          </p:spPr>
          <p:style>
            <a:lnRef idx="2">
              <a:schemeClr val="accent5">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20795" tIns="220795" rIns="220795" bIns="220795" numCol="1" spcCol="1270" anchor="t" anchorCtr="0">
              <a:noAutofit/>
            </a:bodyPr>
            <a:lstStyle/>
            <a:p>
              <a:pPr marL="228600" lvl="1" indent="-228600" algn="l" defTabSz="977900">
                <a:lnSpc>
                  <a:spcPct val="90000"/>
                </a:lnSpc>
                <a:spcBef>
                  <a:spcPct val="0"/>
                </a:spcBef>
                <a:spcAft>
                  <a:spcPct val="15000"/>
                </a:spcAft>
                <a:buNone/>
              </a:pPr>
              <a:r>
                <a:rPr lang="hu-HU" sz="2400" kern="1200" dirty="0"/>
                <a:t>Műveletek: válogatás, tisztítás, hámozás, mosás, fertőtlenítés</a:t>
              </a:r>
            </a:p>
          </p:txBody>
        </p:sp>
        <p:sp>
          <p:nvSpPr>
            <p:cNvPr id="11" name="Szabadkézi sokszög: alakzat 10">
              <a:extLst>
                <a:ext uri="{FF2B5EF4-FFF2-40B4-BE49-F238E27FC236}">
                  <a16:creationId xmlns:a16="http://schemas.microsoft.com/office/drawing/2014/main" xmlns="" id="{35D1DC33-3AFE-4FA5-A6D0-02E37BC5E54C}"/>
                </a:ext>
              </a:extLst>
            </p:cNvPr>
            <p:cNvSpPr/>
            <p:nvPr/>
          </p:nvSpPr>
          <p:spPr>
            <a:xfrm rot="26838">
              <a:off x="7373943" y="2155095"/>
              <a:ext cx="508166" cy="546847"/>
            </a:xfrm>
            <a:custGeom>
              <a:avLst/>
              <a:gdLst>
                <a:gd name="connsiteX0" fmla="*/ 0 w 508166"/>
                <a:gd name="connsiteY0" fmla="*/ 109369 h 546847"/>
                <a:gd name="connsiteX1" fmla="*/ 254083 w 508166"/>
                <a:gd name="connsiteY1" fmla="*/ 109369 h 546847"/>
                <a:gd name="connsiteX2" fmla="*/ 254083 w 508166"/>
                <a:gd name="connsiteY2" fmla="*/ 0 h 546847"/>
                <a:gd name="connsiteX3" fmla="*/ 508166 w 508166"/>
                <a:gd name="connsiteY3" fmla="*/ 273424 h 546847"/>
                <a:gd name="connsiteX4" fmla="*/ 254083 w 508166"/>
                <a:gd name="connsiteY4" fmla="*/ 546847 h 546847"/>
                <a:gd name="connsiteX5" fmla="*/ 254083 w 508166"/>
                <a:gd name="connsiteY5" fmla="*/ 437478 h 546847"/>
                <a:gd name="connsiteX6" fmla="*/ 0 w 508166"/>
                <a:gd name="connsiteY6" fmla="*/ 437478 h 546847"/>
                <a:gd name="connsiteX7" fmla="*/ 0 w 508166"/>
                <a:gd name="connsiteY7" fmla="*/ 109369 h 546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166" h="546847">
                  <a:moveTo>
                    <a:pt x="0" y="109369"/>
                  </a:moveTo>
                  <a:lnTo>
                    <a:pt x="254083" y="109369"/>
                  </a:lnTo>
                  <a:lnTo>
                    <a:pt x="254083" y="0"/>
                  </a:lnTo>
                  <a:lnTo>
                    <a:pt x="508166" y="273424"/>
                  </a:lnTo>
                  <a:lnTo>
                    <a:pt x="254083" y="546847"/>
                  </a:lnTo>
                  <a:lnTo>
                    <a:pt x="254083" y="437478"/>
                  </a:lnTo>
                  <a:lnTo>
                    <a:pt x="0" y="437478"/>
                  </a:lnTo>
                  <a:lnTo>
                    <a:pt x="0" y="109369"/>
                  </a:lnTo>
                  <a:close/>
                </a:path>
              </a:pathLst>
            </a:custGeom>
          </p:spPr>
          <p:style>
            <a:lnRef idx="0">
              <a:schemeClr val="accent5">
                <a:tint val="60000"/>
                <a:hueOff val="0"/>
                <a:satOff val="0"/>
                <a:lumOff val="0"/>
                <a:alphaOff val="0"/>
              </a:schemeClr>
            </a:lnRef>
            <a:fillRef idx="1">
              <a:schemeClr val="accent5">
                <a:tint val="60000"/>
                <a:hueOff val="0"/>
                <a:satOff val="0"/>
                <a:lumOff val="0"/>
                <a:alphaOff val="0"/>
              </a:schemeClr>
            </a:fillRef>
            <a:effectRef idx="1">
              <a:schemeClr val="accent5">
                <a:tint val="60000"/>
                <a:hueOff val="0"/>
                <a:satOff val="0"/>
                <a:lumOff val="0"/>
                <a:alphaOff val="0"/>
              </a:schemeClr>
            </a:effectRef>
            <a:fontRef idx="minor">
              <a:schemeClr val="dk1">
                <a:hueOff val="0"/>
                <a:satOff val="0"/>
                <a:lumOff val="0"/>
                <a:alphaOff val="0"/>
              </a:schemeClr>
            </a:fontRef>
          </p:style>
          <p:txBody>
            <a:bodyPr spcFirstLastPara="0" vert="horz" wrap="square" lIns="-1" tIns="109369" rIns="152450" bIns="109368" numCol="1" spcCol="1270" anchor="ctr" anchorCtr="0">
              <a:noAutofit/>
            </a:bodyPr>
            <a:lstStyle/>
            <a:p>
              <a:pPr marL="0" lvl="0" indent="0" algn="ctr" defTabSz="800100">
                <a:lnSpc>
                  <a:spcPct val="90000"/>
                </a:lnSpc>
                <a:spcBef>
                  <a:spcPct val="0"/>
                </a:spcBef>
                <a:spcAft>
                  <a:spcPct val="35000"/>
                </a:spcAft>
                <a:buNone/>
              </a:pPr>
              <a:endParaRPr lang="hu-HU" sz="2400" kern="1200"/>
            </a:p>
          </p:txBody>
        </p:sp>
        <p:sp>
          <p:nvSpPr>
            <p:cNvPr id="12" name="Szabadkézi sokszög: alakzat 11">
              <a:extLst>
                <a:ext uri="{FF2B5EF4-FFF2-40B4-BE49-F238E27FC236}">
                  <a16:creationId xmlns:a16="http://schemas.microsoft.com/office/drawing/2014/main" xmlns="" id="{22C4E68B-3E45-460C-A7D2-9131F3B7B82B}"/>
                </a:ext>
              </a:extLst>
            </p:cNvPr>
            <p:cNvSpPr/>
            <p:nvPr/>
          </p:nvSpPr>
          <p:spPr>
            <a:xfrm>
              <a:off x="8093031" y="1972335"/>
              <a:ext cx="3539679" cy="1635041"/>
            </a:xfrm>
            <a:custGeom>
              <a:avLst/>
              <a:gdLst>
                <a:gd name="connsiteX0" fmla="*/ 0 w 3023756"/>
                <a:gd name="connsiteY0" fmla="*/ 141485 h 1414850"/>
                <a:gd name="connsiteX1" fmla="*/ 141485 w 3023756"/>
                <a:gd name="connsiteY1" fmla="*/ 0 h 1414850"/>
                <a:gd name="connsiteX2" fmla="*/ 2882271 w 3023756"/>
                <a:gd name="connsiteY2" fmla="*/ 0 h 1414850"/>
                <a:gd name="connsiteX3" fmla="*/ 3023756 w 3023756"/>
                <a:gd name="connsiteY3" fmla="*/ 141485 h 1414850"/>
                <a:gd name="connsiteX4" fmla="*/ 3023756 w 3023756"/>
                <a:gd name="connsiteY4" fmla="*/ 1273365 h 1414850"/>
                <a:gd name="connsiteX5" fmla="*/ 2882271 w 3023756"/>
                <a:gd name="connsiteY5" fmla="*/ 1414850 h 1414850"/>
                <a:gd name="connsiteX6" fmla="*/ 141485 w 3023756"/>
                <a:gd name="connsiteY6" fmla="*/ 1414850 h 1414850"/>
                <a:gd name="connsiteX7" fmla="*/ 0 w 3023756"/>
                <a:gd name="connsiteY7" fmla="*/ 1273365 h 1414850"/>
                <a:gd name="connsiteX8" fmla="*/ 0 w 3023756"/>
                <a:gd name="connsiteY8" fmla="*/ 141485 h 141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23756" h="1414850">
                  <a:moveTo>
                    <a:pt x="0" y="141485"/>
                  </a:moveTo>
                  <a:cubicBezTo>
                    <a:pt x="0" y="63345"/>
                    <a:pt x="63345" y="0"/>
                    <a:pt x="141485" y="0"/>
                  </a:cubicBezTo>
                  <a:lnTo>
                    <a:pt x="2882271" y="0"/>
                  </a:lnTo>
                  <a:cubicBezTo>
                    <a:pt x="2960411" y="0"/>
                    <a:pt x="3023756" y="63345"/>
                    <a:pt x="3023756" y="141485"/>
                  </a:cubicBezTo>
                  <a:lnTo>
                    <a:pt x="3023756" y="1273365"/>
                  </a:lnTo>
                  <a:cubicBezTo>
                    <a:pt x="3023756" y="1351505"/>
                    <a:pt x="2960411" y="1414850"/>
                    <a:pt x="2882271" y="1414850"/>
                  </a:cubicBezTo>
                  <a:lnTo>
                    <a:pt x="141485" y="1414850"/>
                  </a:lnTo>
                  <a:cubicBezTo>
                    <a:pt x="63345" y="1414850"/>
                    <a:pt x="0" y="1351505"/>
                    <a:pt x="0" y="1273365"/>
                  </a:cubicBezTo>
                  <a:lnTo>
                    <a:pt x="0" y="141485"/>
                  </a:lnTo>
                  <a:close/>
                </a:path>
              </a:pathLst>
            </a:custGeom>
          </p:spPr>
          <p:style>
            <a:lnRef idx="3">
              <a:schemeClr val="accent5">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txBody>
            <a:bodyPr spcFirstLastPara="0" vert="horz" wrap="square" lIns="170688" tIns="170688" rIns="170688" bIns="563057" numCol="1" spcCol="1270" anchor="t" anchorCtr="0">
              <a:noAutofit/>
            </a:bodyPr>
            <a:lstStyle/>
            <a:p>
              <a:pPr marL="0" lvl="0" indent="0" algn="l" defTabSz="1066800">
                <a:lnSpc>
                  <a:spcPct val="90000"/>
                </a:lnSpc>
                <a:spcBef>
                  <a:spcPct val="0"/>
                </a:spcBef>
                <a:spcAft>
                  <a:spcPct val="35000"/>
                </a:spcAft>
                <a:buNone/>
              </a:pPr>
              <a:r>
                <a:rPr lang="hu-HU" sz="2400" kern="1200"/>
                <a:t>A </a:t>
              </a:r>
              <a:r>
                <a:rPr lang="hu-HU" sz="2400" kern="1200" smtClean="0"/>
                <a:t>konyhai tisztaságú  </a:t>
              </a:r>
              <a:r>
                <a:rPr lang="hu-HU" sz="2400" kern="1200" dirty="0"/>
                <a:t>alapanyag előkészítése a tervezett ételnek megfelelő formában</a:t>
              </a:r>
            </a:p>
          </p:txBody>
        </p:sp>
        <p:sp>
          <p:nvSpPr>
            <p:cNvPr id="13" name="Szabadkézi sokszög: alakzat 12">
              <a:extLst>
                <a:ext uri="{FF2B5EF4-FFF2-40B4-BE49-F238E27FC236}">
                  <a16:creationId xmlns:a16="http://schemas.microsoft.com/office/drawing/2014/main" xmlns="" id="{92E90CE1-4133-43A0-A710-4726AA95BBB6}"/>
                </a:ext>
              </a:extLst>
            </p:cNvPr>
            <p:cNvSpPr/>
            <p:nvPr/>
          </p:nvSpPr>
          <p:spPr>
            <a:xfrm>
              <a:off x="8920360" y="3607376"/>
              <a:ext cx="2196428" cy="2633465"/>
            </a:xfrm>
            <a:custGeom>
              <a:avLst/>
              <a:gdLst>
                <a:gd name="connsiteX0" fmla="*/ 0 w 2196428"/>
                <a:gd name="connsiteY0" fmla="*/ 219643 h 2518312"/>
                <a:gd name="connsiteX1" fmla="*/ 219643 w 2196428"/>
                <a:gd name="connsiteY1" fmla="*/ 0 h 2518312"/>
                <a:gd name="connsiteX2" fmla="*/ 1976785 w 2196428"/>
                <a:gd name="connsiteY2" fmla="*/ 0 h 2518312"/>
                <a:gd name="connsiteX3" fmla="*/ 2196428 w 2196428"/>
                <a:gd name="connsiteY3" fmla="*/ 219643 h 2518312"/>
                <a:gd name="connsiteX4" fmla="*/ 2196428 w 2196428"/>
                <a:gd name="connsiteY4" fmla="*/ 2298669 h 2518312"/>
                <a:gd name="connsiteX5" fmla="*/ 1976785 w 2196428"/>
                <a:gd name="connsiteY5" fmla="*/ 2518312 h 2518312"/>
                <a:gd name="connsiteX6" fmla="*/ 219643 w 2196428"/>
                <a:gd name="connsiteY6" fmla="*/ 2518312 h 2518312"/>
                <a:gd name="connsiteX7" fmla="*/ 0 w 2196428"/>
                <a:gd name="connsiteY7" fmla="*/ 2298669 h 2518312"/>
                <a:gd name="connsiteX8" fmla="*/ 0 w 2196428"/>
                <a:gd name="connsiteY8" fmla="*/ 219643 h 2518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6428" h="2518312">
                  <a:moveTo>
                    <a:pt x="0" y="219643"/>
                  </a:moveTo>
                  <a:cubicBezTo>
                    <a:pt x="0" y="98338"/>
                    <a:pt x="98338" y="0"/>
                    <a:pt x="219643" y="0"/>
                  </a:cubicBezTo>
                  <a:lnTo>
                    <a:pt x="1976785" y="0"/>
                  </a:lnTo>
                  <a:cubicBezTo>
                    <a:pt x="2098090" y="0"/>
                    <a:pt x="2196428" y="98338"/>
                    <a:pt x="2196428" y="219643"/>
                  </a:cubicBezTo>
                  <a:lnTo>
                    <a:pt x="2196428" y="2298669"/>
                  </a:lnTo>
                  <a:cubicBezTo>
                    <a:pt x="2196428" y="2419974"/>
                    <a:pt x="2098090" y="2518312"/>
                    <a:pt x="1976785" y="2518312"/>
                  </a:cubicBezTo>
                  <a:lnTo>
                    <a:pt x="219643" y="2518312"/>
                  </a:lnTo>
                  <a:cubicBezTo>
                    <a:pt x="98338" y="2518312"/>
                    <a:pt x="0" y="2419974"/>
                    <a:pt x="0" y="2298669"/>
                  </a:cubicBezTo>
                  <a:lnTo>
                    <a:pt x="0" y="219643"/>
                  </a:lnTo>
                  <a:close/>
                </a:path>
              </a:pathLst>
            </a:custGeom>
          </p:spPr>
          <p:style>
            <a:lnRef idx="2">
              <a:schemeClr val="accent5">
                <a:hueOff val="0"/>
                <a:satOff val="0"/>
                <a:lumOff val="0"/>
                <a:alphaOff val="0"/>
              </a:schemeClr>
            </a:lnRef>
            <a:fillRef idx="1">
              <a:schemeClr val="accent5">
                <a:alpha val="90000"/>
                <a:tint val="40000"/>
                <a:hueOff val="0"/>
                <a:satOff val="0"/>
                <a:lumOff val="0"/>
                <a:alphaOff val="0"/>
              </a:schemeClr>
            </a:fillRef>
            <a:effectRef idx="0">
              <a:schemeClr val="accent5">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220795" tIns="220795" rIns="220795" bIns="220795" numCol="1" spcCol="1270" anchor="t" anchorCtr="0">
              <a:noAutofit/>
            </a:bodyPr>
            <a:lstStyle/>
            <a:p>
              <a:pPr marL="228600" lvl="1" indent="-228600" algn="l" defTabSz="977900">
                <a:lnSpc>
                  <a:spcPct val="90000"/>
                </a:lnSpc>
                <a:spcBef>
                  <a:spcPct val="0"/>
                </a:spcBef>
                <a:spcAft>
                  <a:spcPct val="15000"/>
                </a:spcAft>
                <a:buNone/>
              </a:pPr>
              <a:r>
                <a:rPr lang="hu-HU" sz="2400" kern="1200" dirty="0"/>
                <a:t>Műveletek: vágás, szeletelés, aprítás, reszelés, darálás, </a:t>
              </a:r>
              <a:r>
                <a:rPr lang="hu-HU" sz="2400" kern="1200" dirty="0" err="1"/>
                <a:t>pépesítés</a:t>
              </a:r>
              <a:endParaRPr lang="hu-HU" sz="2400" kern="1200" dirty="0"/>
            </a:p>
          </p:txBody>
        </p:sp>
      </p:grpSp>
    </p:spTree>
    <p:extLst>
      <p:ext uri="{BB962C8B-B14F-4D97-AF65-F5344CB8AC3E}">
        <p14:creationId xmlns:p14="http://schemas.microsoft.com/office/powerpoint/2010/main" xmlns="" val="22049746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451261" y="225114"/>
            <a:ext cx="8063346" cy="6466631"/>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600"/>
              </a:spcAft>
              <a:buSzPts val="1920"/>
              <a:buNone/>
            </a:pPr>
            <a:r>
              <a:rPr lang="hu-HU" sz="3200" b="1" dirty="0">
                <a:solidFill>
                  <a:schemeClr val="dk2"/>
                </a:solidFill>
                <a:latin typeface="Arial"/>
                <a:ea typeface="Arial"/>
                <a:cs typeface="Arial"/>
                <a:sym typeface="Arial"/>
              </a:rPr>
              <a:t>Az </a:t>
            </a:r>
            <a:r>
              <a:rPr lang="hu-HU" sz="3200" b="1">
                <a:solidFill>
                  <a:schemeClr val="dk2"/>
                </a:solidFill>
                <a:latin typeface="Arial"/>
                <a:ea typeface="Arial"/>
                <a:cs typeface="Arial"/>
                <a:sym typeface="Arial"/>
              </a:rPr>
              <a:t>előkészítő-konyha </a:t>
            </a:r>
            <a:r>
              <a:rPr lang="hu-HU" sz="3200" b="1" smtClean="0">
                <a:solidFill>
                  <a:schemeClr val="dk2"/>
                </a:solidFill>
                <a:latin typeface="Arial"/>
                <a:ea typeface="Arial"/>
                <a:cs typeface="Arial"/>
                <a:sym typeface="Arial"/>
              </a:rPr>
              <a:t>szabályai</a:t>
            </a:r>
            <a:endParaRPr lang="hu-HU" sz="3200" b="1" dirty="0">
              <a:solidFill>
                <a:schemeClr val="dk2"/>
              </a:solidFill>
              <a:latin typeface="Arial"/>
              <a:ea typeface="Arial"/>
              <a:cs typeface="Arial"/>
              <a:sym typeface="Arial"/>
            </a:endParaRPr>
          </a:p>
          <a:p>
            <a:pPr marL="355600" lvl="0" indent="-355600" algn="l" rtl="0">
              <a:spcBef>
                <a:spcPts val="1000"/>
              </a:spcBef>
              <a:spcAft>
                <a:spcPts val="600"/>
              </a:spcAft>
              <a:buSzPts val="1920"/>
              <a:buChar char="►"/>
            </a:pPr>
            <a:r>
              <a:rPr lang="hu-HU" sz="2200" smtClean="0">
                <a:solidFill>
                  <a:schemeClr val="dk1"/>
                </a:solidFill>
                <a:latin typeface="Arial"/>
                <a:ea typeface="Arial"/>
                <a:cs typeface="Arial"/>
                <a:sym typeface="Arial"/>
              </a:rPr>
              <a:t>Az eltérő alapanyagokat </a:t>
            </a:r>
            <a:r>
              <a:rPr lang="hu-HU" sz="2200" dirty="0">
                <a:solidFill>
                  <a:schemeClr val="dk1"/>
                </a:solidFill>
                <a:latin typeface="Arial"/>
                <a:ea typeface="Arial"/>
                <a:cs typeface="Arial"/>
                <a:sym typeface="Arial"/>
              </a:rPr>
              <a:t>védeni kell egymástól</a:t>
            </a:r>
            <a:r>
              <a:rPr lang="hu-HU" sz="2200">
                <a:solidFill>
                  <a:schemeClr val="dk1"/>
                </a:solidFill>
                <a:latin typeface="Arial"/>
                <a:ea typeface="Arial"/>
                <a:cs typeface="Arial"/>
                <a:sym typeface="Arial"/>
              </a:rPr>
              <a:t>. </a:t>
            </a:r>
            <a:r>
              <a:rPr lang="hu-HU" sz="2200" smtClean="0">
                <a:solidFill>
                  <a:schemeClr val="dk1"/>
                </a:solidFill>
                <a:latin typeface="Arial"/>
                <a:ea typeface="Arial"/>
                <a:cs typeface="Arial"/>
                <a:sym typeface="Arial"/>
              </a:rPr>
              <a:t>Emiatt külön előkészítő konyhára van szükség a hús és a zöldség előkészítésére.</a:t>
            </a:r>
            <a:endParaRPr lang="hu-HU" sz="2200" dirty="0">
              <a:solidFill>
                <a:schemeClr val="dk1"/>
              </a:solidFill>
              <a:latin typeface="Arial"/>
              <a:ea typeface="Arial"/>
              <a:cs typeface="Arial"/>
              <a:sym typeface="Arial"/>
            </a:endParaRPr>
          </a:p>
          <a:p>
            <a:pPr marL="355600" lvl="0" indent="-355600" algn="l" rtl="0">
              <a:spcBef>
                <a:spcPts val="1000"/>
              </a:spcBef>
              <a:spcAft>
                <a:spcPts val="600"/>
              </a:spcAft>
              <a:buSzPts val="1920"/>
              <a:buChar char="►"/>
            </a:pPr>
            <a:r>
              <a:rPr lang="hu-HU" sz="2200" smtClean="0">
                <a:solidFill>
                  <a:schemeClr val="dk1"/>
                </a:solidFill>
                <a:latin typeface="Arial"/>
                <a:ea typeface="Arial"/>
                <a:cs typeface="Arial"/>
                <a:sym typeface="Arial"/>
              </a:rPr>
              <a:t>A </a:t>
            </a:r>
            <a:r>
              <a:rPr lang="hu-HU" sz="2200" b="1">
                <a:solidFill>
                  <a:srgbClr val="C00000"/>
                </a:solidFill>
                <a:latin typeface="Arial"/>
                <a:ea typeface="Arial"/>
                <a:cs typeface="Arial"/>
                <a:sym typeface="Arial"/>
              </a:rPr>
              <a:t>nyers </a:t>
            </a:r>
            <a:r>
              <a:rPr lang="hu-HU" sz="2200" b="1" smtClean="0">
                <a:solidFill>
                  <a:srgbClr val="C00000"/>
                </a:solidFill>
                <a:latin typeface="Arial"/>
                <a:ea typeface="Arial"/>
                <a:cs typeface="Arial"/>
                <a:sym typeface="Arial"/>
              </a:rPr>
              <a:t>húst </a:t>
            </a:r>
            <a:r>
              <a:rPr lang="hu-HU" sz="2200" smtClean="0">
                <a:solidFill>
                  <a:schemeClr val="tx1"/>
                </a:solidFill>
                <a:latin typeface="Arial"/>
                <a:ea typeface="Arial"/>
                <a:cs typeface="Arial"/>
                <a:sym typeface="Arial"/>
              </a:rPr>
              <a:t>könnyen</a:t>
            </a:r>
            <a:r>
              <a:rPr lang="hu-HU" sz="2200" smtClean="0">
                <a:solidFill>
                  <a:srgbClr val="C00000"/>
                </a:solidFill>
                <a:latin typeface="Arial"/>
                <a:ea typeface="Arial"/>
                <a:cs typeface="Arial"/>
                <a:sym typeface="Arial"/>
              </a:rPr>
              <a:t> </a:t>
            </a:r>
            <a:r>
              <a:rPr lang="hu-HU" sz="2200" smtClean="0">
                <a:solidFill>
                  <a:schemeClr val="dk1"/>
                </a:solidFill>
                <a:latin typeface="Arial"/>
                <a:ea typeface="Arial"/>
                <a:cs typeface="Arial"/>
                <a:sym typeface="Arial"/>
              </a:rPr>
              <a:t>megfertőzik a zöldségre tapadt </a:t>
            </a:r>
            <a:r>
              <a:rPr lang="hu-HU" sz="2200" smtClean="0">
                <a:solidFill>
                  <a:srgbClr val="C00000"/>
                </a:solidFill>
                <a:latin typeface="Arial"/>
                <a:ea typeface="Arial"/>
                <a:cs typeface="Arial"/>
                <a:sym typeface="Arial"/>
              </a:rPr>
              <a:t>talajban élő mikróbák. </a:t>
            </a:r>
            <a:r>
              <a:rPr lang="hu-HU" sz="2200" smtClean="0">
                <a:solidFill>
                  <a:schemeClr val="dk1"/>
                </a:solidFill>
                <a:latin typeface="Arial"/>
                <a:ea typeface="Arial"/>
                <a:cs typeface="Arial"/>
                <a:sym typeface="Arial"/>
              </a:rPr>
              <a:t>A talajból </a:t>
            </a:r>
            <a:r>
              <a:rPr lang="hu-HU" sz="2200" dirty="0">
                <a:solidFill>
                  <a:schemeClr val="dk1"/>
                </a:solidFill>
                <a:latin typeface="Arial"/>
                <a:ea typeface="Arial"/>
                <a:cs typeface="Arial"/>
                <a:sym typeface="Arial"/>
              </a:rPr>
              <a:t>a húsra kerülő </a:t>
            </a:r>
            <a:r>
              <a:rPr lang="hu-HU" sz="2200">
                <a:solidFill>
                  <a:schemeClr val="dk1"/>
                </a:solidFill>
                <a:latin typeface="Arial"/>
                <a:ea typeface="Arial"/>
                <a:cs typeface="Arial"/>
                <a:sym typeface="Arial"/>
              </a:rPr>
              <a:t>mikrobák </a:t>
            </a:r>
            <a:r>
              <a:rPr lang="hu-HU" sz="2200" smtClean="0">
                <a:solidFill>
                  <a:schemeClr val="dk1"/>
                </a:solidFill>
                <a:latin typeface="Arial"/>
                <a:ea typeface="Arial"/>
                <a:cs typeface="Arial"/>
                <a:sym typeface="Arial"/>
              </a:rPr>
              <a:t>gyorsan szaporodnak, </a:t>
            </a:r>
            <a:r>
              <a:rPr lang="hu-HU" sz="2200" dirty="0" err="1">
                <a:solidFill>
                  <a:schemeClr val="dk1"/>
                </a:solidFill>
                <a:latin typeface="Arial"/>
                <a:ea typeface="Arial"/>
                <a:cs typeface="Arial"/>
                <a:sym typeface="Arial"/>
              </a:rPr>
              <a:t>megromlasztják</a:t>
            </a:r>
            <a:r>
              <a:rPr lang="hu-HU" sz="2200" dirty="0">
                <a:solidFill>
                  <a:schemeClr val="dk1"/>
                </a:solidFill>
                <a:latin typeface="Arial"/>
                <a:ea typeface="Arial"/>
                <a:cs typeface="Arial"/>
                <a:sym typeface="Arial"/>
              </a:rPr>
              <a:t> </a:t>
            </a:r>
            <a:r>
              <a:rPr lang="hu-HU" sz="2200">
                <a:solidFill>
                  <a:schemeClr val="dk1"/>
                </a:solidFill>
                <a:latin typeface="Arial"/>
                <a:ea typeface="Arial"/>
                <a:cs typeface="Arial"/>
                <a:sym typeface="Arial"/>
              </a:rPr>
              <a:t>a </a:t>
            </a:r>
            <a:r>
              <a:rPr lang="hu-HU" sz="2200" smtClean="0">
                <a:solidFill>
                  <a:schemeClr val="dk1"/>
                </a:solidFill>
                <a:latin typeface="Arial"/>
                <a:ea typeface="Arial"/>
                <a:cs typeface="Arial"/>
                <a:sym typeface="Arial"/>
              </a:rPr>
              <a:t>húst, így megfertőzhetik </a:t>
            </a:r>
            <a:r>
              <a:rPr lang="hu-HU" sz="2200" dirty="0">
                <a:solidFill>
                  <a:schemeClr val="dk1"/>
                </a:solidFill>
                <a:latin typeface="Arial"/>
                <a:ea typeface="Arial"/>
                <a:cs typeface="Arial"/>
                <a:sym typeface="Arial"/>
              </a:rPr>
              <a:t>a </a:t>
            </a:r>
            <a:r>
              <a:rPr lang="hu-HU" sz="2200">
                <a:solidFill>
                  <a:schemeClr val="dk1"/>
                </a:solidFill>
                <a:latin typeface="Arial"/>
                <a:ea typeface="Arial"/>
                <a:cs typeface="Arial"/>
                <a:sym typeface="Arial"/>
              </a:rPr>
              <a:t>húst </a:t>
            </a:r>
            <a:r>
              <a:rPr lang="hu-HU" sz="2200" smtClean="0">
                <a:solidFill>
                  <a:schemeClr val="dk1"/>
                </a:solidFill>
                <a:latin typeface="Arial"/>
                <a:ea typeface="Arial"/>
                <a:cs typeface="Arial"/>
                <a:sym typeface="Arial"/>
              </a:rPr>
              <a:t>fogyasztó embert</a:t>
            </a:r>
            <a:r>
              <a:rPr lang="hu-HU" sz="2200" dirty="0">
                <a:solidFill>
                  <a:schemeClr val="dk1"/>
                </a:solidFill>
                <a:latin typeface="Arial"/>
                <a:ea typeface="Arial"/>
                <a:cs typeface="Arial"/>
                <a:sym typeface="Arial"/>
              </a:rPr>
              <a:t>.</a:t>
            </a:r>
          </a:p>
          <a:p>
            <a:pPr marL="355600" lvl="0" indent="-355600" algn="l" rtl="0">
              <a:spcBef>
                <a:spcPts val="1000"/>
              </a:spcBef>
              <a:spcAft>
                <a:spcPts val="600"/>
              </a:spcAft>
              <a:buSzPts val="1920"/>
              <a:buChar char="►"/>
            </a:pPr>
            <a:r>
              <a:rPr lang="hu-HU" sz="2200" smtClean="0">
                <a:solidFill>
                  <a:schemeClr val="dk1"/>
                </a:solidFill>
                <a:latin typeface="Arial"/>
                <a:ea typeface="Arial"/>
                <a:cs typeface="Arial"/>
                <a:sym typeface="Arial"/>
              </a:rPr>
              <a:t>Ha nincs előkészítő konyha, külön munkaasztal kell a zöldségnek és a húsnak. Lehetőleg ne egy időben készítsük elő a zöldséget és a húst.</a:t>
            </a:r>
          </a:p>
          <a:p>
            <a:pPr marL="355600" lvl="0" indent="-355600" algn="l" rtl="0">
              <a:spcBef>
                <a:spcPts val="1000"/>
              </a:spcBef>
              <a:spcAft>
                <a:spcPts val="600"/>
              </a:spcAft>
              <a:buSzPts val="1920"/>
              <a:buChar char="►"/>
            </a:pPr>
            <a:r>
              <a:rPr lang="hu-HU" sz="2200" smtClean="0">
                <a:solidFill>
                  <a:schemeClr val="dk1"/>
                </a:solidFill>
                <a:latin typeface="Arial"/>
                <a:ea typeface="Arial"/>
                <a:cs typeface="Arial"/>
                <a:sym typeface="Arial"/>
              </a:rPr>
              <a:t>Az előkészítést követő műveletek során is fontos, hogy külön vágódeszkája legyen </a:t>
            </a:r>
            <a:r>
              <a:rPr lang="hu-HU" sz="2200">
                <a:solidFill>
                  <a:schemeClr val="dk1"/>
                </a:solidFill>
                <a:latin typeface="Arial"/>
                <a:ea typeface="Arial"/>
                <a:cs typeface="Arial"/>
                <a:sym typeface="Arial"/>
              </a:rPr>
              <a:t>a </a:t>
            </a:r>
            <a:r>
              <a:rPr lang="hu-HU" sz="2200" smtClean="0">
                <a:solidFill>
                  <a:schemeClr val="dk1"/>
                </a:solidFill>
                <a:latin typeface="Arial"/>
                <a:ea typeface="Arial"/>
                <a:cs typeface="Arial"/>
                <a:sym typeface="Arial"/>
              </a:rPr>
              <a:t>zöldségnek, </a:t>
            </a:r>
            <a:r>
              <a:rPr lang="hu-HU" sz="2200">
                <a:solidFill>
                  <a:schemeClr val="dk1"/>
                </a:solidFill>
                <a:latin typeface="Arial"/>
                <a:ea typeface="Arial"/>
                <a:cs typeface="Arial"/>
                <a:sym typeface="Arial"/>
              </a:rPr>
              <a:t>a </a:t>
            </a:r>
            <a:r>
              <a:rPr lang="hu-HU" sz="2200" smtClean="0">
                <a:solidFill>
                  <a:schemeClr val="dk1"/>
                </a:solidFill>
                <a:latin typeface="Arial"/>
                <a:ea typeface="Arial"/>
                <a:cs typeface="Arial"/>
                <a:sym typeface="Arial"/>
              </a:rPr>
              <a:t>húsnak, a halnak. </a:t>
            </a:r>
            <a:r>
              <a:rPr lang="hu-HU" sz="2200" dirty="0">
                <a:solidFill>
                  <a:schemeClr val="dk1"/>
                </a:solidFill>
                <a:latin typeface="Arial"/>
                <a:ea typeface="Arial"/>
                <a:cs typeface="Arial"/>
                <a:sym typeface="Arial"/>
              </a:rPr>
              <a:t>Legjobb színekkel is jelölni, például </a:t>
            </a:r>
            <a:r>
              <a:rPr lang="hu-HU" sz="2200" b="1" dirty="0">
                <a:solidFill>
                  <a:schemeClr val="accent4">
                    <a:lumMod val="75000"/>
                  </a:schemeClr>
                </a:solidFill>
                <a:latin typeface="Arial"/>
                <a:ea typeface="Arial"/>
                <a:cs typeface="Arial"/>
                <a:sym typeface="Arial"/>
              </a:rPr>
              <a:t>zöld</a:t>
            </a:r>
            <a:r>
              <a:rPr lang="hu-HU" sz="2200" dirty="0">
                <a:solidFill>
                  <a:schemeClr val="dk1"/>
                </a:solidFill>
                <a:latin typeface="Arial"/>
                <a:ea typeface="Arial"/>
                <a:cs typeface="Arial"/>
                <a:sym typeface="Arial"/>
              </a:rPr>
              <a:t> vágódeszka a </a:t>
            </a:r>
            <a:r>
              <a:rPr lang="hu-HU" sz="2200" dirty="0">
                <a:solidFill>
                  <a:schemeClr val="accent4">
                    <a:lumMod val="75000"/>
                  </a:schemeClr>
                </a:solidFill>
                <a:latin typeface="Arial"/>
                <a:ea typeface="Arial"/>
                <a:cs typeface="Arial"/>
                <a:sym typeface="Arial"/>
              </a:rPr>
              <a:t>zöldségnek</a:t>
            </a:r>
            <a:r>
              <a:rPr lang="hu-HU" sz="2200" dirty="0">
                <a:solidFill>
                  <a:schemeClr val="dk1"/>
                </a:solidFill>
                <a:latin typeface="Arial"/>
                <a:ea typeface="Arial"/>
                <a:cs typeface="Arial"/>
                <a:sym typeface="Arial"/>
              </a:rPr>
              <a:t>, </a:t>
            </a:r>
            <a:r>
              <a:rPr lang="hu-HU" sz="2200" b="1" dirty="0">
                <a:solidFill>
                  <a:srgbClr val="C00000"/>
                </a:solidFill>
                <a:latin typeface="Arial"/>
                <a:ea typeface="Arial"/>
                <a:cs typeface="Arial"/>
                <a:sym typeface="Arial"/>
              </a:rPr>
              <a:t>piros</a:t>
            </a:r>
            <a:r>
              <a:rPr lang="hu-HU" sz="2200" dirty="0">
                <a:solidFill>
                  <a:schemeClr val="dk1"/>
                </a:solidFill>
                <a:latin typeface="Arial"/>
                <a:ea typeface="Arial"/>
                <a:cs typeface="Arial"/>
                <a:sym typeface="Arial"/>
              </a:rPr>
              <a:t> a </a:t>
            </a:r>
            <a:r>
              <a:rPr lang="hu-HU" sz="2200" dirty="0">
                <a:solidFill>
                  <a:srgbClr val="C00000"/>
                </a:solidFill>
                <a:latin typeface="Arial"/>
                <a:ea typeface="Arial"/>
                <a:cs typeface="Arial"/>
                <a:sym typeface="Arial"/>
              </a:rPr>
              <a:t>húsnak</a:t>
            </a:r>
            <a:r>
              <a:rPr lang="hu-HU" sz="2200" dirty="0">
                <a:solidFill>
                  <a:schemeClr val="dk1"/>
                </a:solidFill>
                <a:latin typeface="Arial"/>
                <a:ea typeface="Arial"/>
                <a:cs typeface="Arial"/>
                <a:sym typeface="Arial"/>
              </a:rPr>
              <a:t>.</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lang="hu-HU"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3074" name="Picture 2" descr="Chopping board,cutting board,colorful,wood,board - free image from  needpix.com">
            <a:extLst>
              <a:ext uri="{FF2B5EF4-FFF2-40B4-BE49-F238E27FC236}">
                <a16:creationId xmlns:a16="http://schemas.microsoft.com/office/drawing/2014/main" xmlns="" id="{7A882245-A201-478C-B1B6-0049741B9ED2}"/>
              </a:ext>
            </a:extLst>
          </p:cNvPr>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a:stretch/>
        </p:blipFill>
        <p:spPr bwMode="auto">
          <a:xfrm>
            <a:off x="8506241" y="3016230"/>
            <a:ext cx="3332436" cy="1923725"/>
          </a:xfrm>
          <a:prstGeom prst="rect">
            <a:avLst/>
          </a:prstGeom>
          <a:noFill/>
          <a:extLst>
            <a:ext uri="{909E8E84-426E-40DD-AFC4-6F175D3DCCD1}">
              <a14:hiddenFill xmlns:a14="http://schemas.microsoft.com/office/drawing/2010/main" xmlns="">
                <a:solidFill>
                  <a:srgbClr val="FFFFFF"/>
                </a:solidFill>
              </a14:hiddenFill>
            </a:ext>
          </a:extLst>
        </p:spPr>
      </p:pic>
      <p:sp>
        <p:nvSpPr>
          <p:cNvPr id="2" name="AutoShape 4" descr="Fresh raw pork meat on white background | ✅ Marco Verch is a… | Flickr">
            <a:extLst>
              <a:ext uri="{FF2B5EF4-FFF2-40B4-BE49-F238E27FC236}">
                <a16:creationId xmlns:a16="http://schemas.microsoft.com/office/drawing/2014/main" xmlns="" id="{C8B0FC56-BA1B-4E6A-AE3F-074C11E322B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hu-HU"/>
          </a:p>
        </p:txBody>
      </p:sp>
      <p:pic>
        <p:nvPicPr>
          <p:cNvPr id="4" name="Kép 3">
            <a:extLst>
              <a:ext uri="{FF2B5EF4-FFF2-40B4-BE49-F238E27FC236}">
                <a16:creationId xmlns:a16="http://schemas.microsoft.com/office/drawing/2014/main" xmlns="" id="{545E6EDE-D0B5-4456-8FEB-16B4100DF089}"/>
              </a:ext>
            </a:extLst>
          </p:cNvPr>
          <p:cNvPicPr>
            <a:picLocks noChangeAspect="1"/>
          </p:cNvPicPr>
          <p:nvPr/>
        </p:nvPicPr>
        <p:blipFill>
          <a:blip r:embed="rId5" cstate="print"/>
          <a:stretch>
            <a:fillRect/>
          </a:stretch>
        </p:blipFill>
        <p:spPr>
          <a:xfrm>
            <a:off x="9197376" y="1198979"/>
            <a:ext cx="2724547" cy="1817252"/>
          </a:xfrm>
          <a:prstGeom prst="rect">
            <a:avLst/>
          </a:prstGeom>
        </p:spPr>
      </p:pic>
      <p:pic>
        <p:nvPicPr>
          <p:cNvPr id="3082" name="Picture 10">
            <a:extLst>
              <a:ext uri="{FF2B5EF4-FFF2-40B4-BE49-F238E27FC236}">
                <a16:creationId xmlns:a16="http://schemas.microsoft.com/office/drawing/2014/main" xmlns="" id="{43DF45B9-51B3-4B4D-A78A-F0EA34CB4F66}"/>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16831453">
            <a:off x="7543147" y="1136505"/>
            <a:ext cx="2376502" cy="1203166"/>
          </a:xfrm>
          <a:prstGeom prst="rect">
            <a:avLst/>
          </a:prstGeom>
          <a:noFill/>
          <a:extLst>
            <a:ext uri="{909E8E84-426E-40DD-AFC4-6F175D3DCCD1}">
              <a14:hiddenFill xmlns:a14="http://schemas.microsoft.com/office/drawing/2010/main" xmlns="">
                <a:solidFill>
                  <a:srgbClr val="FFFFFF"/>
                </a:solidFill>
              </a14:hiddenFill>
            </a:ext>
          </a:extLst>
        </p:spPr>
      </p:pic>
      <p:sp>
        <p:nvSpPr>
          <p:cNvPr id="8" name="Szövegdoboz 7">
            <a:extLst>
              <a:ext uri="{FF2B5EF4-FFF2-40B4-BE49-F238E27FC236}">
                <a16:creationId xmlns:a16="http://schemas.microsoft.com/office/drawing/2014/main" xmlns="" id="{8BE6450B-FC26-4772-9698-7C8CF78BB369}"/>
              </a:ext>
            </a:extLst>
          </p:cNvPr>
          <p:cNvSpPr txBox="1"/>
          <p:nvPr/>
        </p:nvSpPr>
        <p:spPr>
          <a:xfrm>
            <a:off x="8262063" y="5172404"/>
            <a:ext cx="3820791" cy="707886"/>
          </a:xfrm>
          <a:prstGeom prst="rect">
            <a:avLst/>
          </a:prstGeom>
          <a:noFill/>
          <a:effectLst/>
        </p:spPr>
        <p:txBody>
          <a:bodyPr wrap="square" rtlCol="0">
            <a:spAutoFit/>
          </a:bodyPr>
          <a:lstStyle/>
          <a:p>
            <a:pPr algn="ctr"/>
            <a:r>
              <a:rPr lang="hu-HU" sz="2000" b="1" dirty="0">
                <a:solidFill>
                  <a:schemeClr val="bg2"/>
                </a:solidFill>
              </a:rPr>
              <a:t>Zöldséghez és húshoz külön-külön vágódeszka kell</a:t>
            </a:r>
          </a:p>
        </p:txBody>
      </p:sp>
    </p:spTree>
    <p:extLst>
      <p:ext uri="{BB962C8B-B14F-4D97-AF65-F5344CB8AC3E}">
        <p14:creationId xmlns:p14="http://schemas.microsoft.com/office/powerpoint/2010/main" xmlns="" val="21790350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333672"/>
            <a:ext cx="11299203" cy="5780526"/>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bg2"/>
                </a:solidFill>
                <a:latin typeface="Arial"/>
                <a:ea typeface="Arial"/>
                <a:cs typeface="Arial"/>
                <a:sym typeface="Arial"/>
              </a:rPr>
              <a:t>Veszélyek az előkészítésben</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0" lvl="0" indent="0" algn="l" rtl="0">
              <a:spcBef>
                <a:spcPts val="1000"/>
              </a:spcBef>
              <a:spcAft>
                <a:spcPts val="0"/>
              </a:spcAft>
              <a:buSzPts val="1920"/>
              <a:buNone/>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graphicFrame>
        <p:nvGraphicFramePr>
          <p:cNvPr id="4" name="Diagram 3">
            <a:extLst>
              <a:ext uri="{FF2B5EF4-FFF2-40B4-BE49-F238E27FC236}">
                <a16:creationId xmlns:a16="http://schemas.microsoft.com/office/drawing/2014/main" xmlns="" id="{AED71104-48F1-4299-980A-46E12F1CF81B}"/>
              </a:ext>
            </a:extLst>
          </p:cNvPr>
          <p:cNvGraphicFramePr/>
          <p:nvPr>
            <p:extLst>
              <p:ext uri="{D42A27DB-BD31-4B8C-83A1-F6EECF244321}">
                <p14:modId xmlns:p14="http://schemas.microsoft.com/office/powerpoint/2010/main" xmlns="" val="2966975603"/>
              </p:ext>
            </p:extLst>
          </p:nvPr>
        </p:nvGraphicFramePr>
        <p:xfrm>
          <a:off x="0" y="1218026"/>
          <a:ext cx="12192000" cy="50137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098" name="Picture 2" descr="Rat Icons - Download Free Vector Icons | Noun Project">
            <a:extLst>
              <a:ext uri="{FF2B5EF4-FFF2-40B4-BE49-F238E27FC236}">
                <a16:creationId xmlns:a16="http://schemas.microsoft.com/office/drawing/2014/main" xmlns="" id="{920727C4-EE10-44EE-8368-2482266D3A35}"/>
              </a:ext>
            </a:extLst>
          </p:cNvPr>
          <p:cNvPicPr>
            <a:picLocks noChangeAspect="1" noChangeArrowheads="1"/>
          </p:cNvPicPr>
          <p:nvPr/>
        </p:nvPicPr>
        <p:blipFill>
          <a:blip r:embed="rId9"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10202868" y="5211100"/>
            <a:ext cx="1905000" cy="1905000"/>
          </a:xfrm>
          <a:prstGeom prst="rect">
            <a:avLst/>
          </a:prstGeom>
          <a:noFill/>
          <a:extLst>
            <a:ext uri="{909E8E84-426E-40DD-AFC4-6F175D3DCCD1}">
              <a14:hiddenFill xmlns:a14="http://schemas.microsoft.com/office/drawing/2010/main" xmlns="">
                <a:solidFill>
                  <a:srgbClr val="FFFFFF"/>
                </a:solidFill>
              </a14:hiddenFill>
            </a:ext>
          </a:extLst>
        </p:spPr>
      </p:pic>
      <p:pic>
        <p:nvPicPr>
          <p:cNvPr id="4100" name="Picture 4" descr="Cockroach Icons - Download Free Vector Icons | Noun Project">
            <a:extLst>
              <a:ext uri="{FF2B5EF4-FFF2-40B4-BE49-F238E27FC236}">
                <a16:creationId xmlns:a16="http://schemas.microsoft.com/office/drawing/2014/main" xmlns="" id="{71A79ED2-125E-47B5-B526-B279BBA4D05C}"/>
              </a:ext>
            </a:extLst>
          </p:cNvPr>
          <p:cNvPicPr>
            <a:picLocks noChangeAspect="1" noChangeArrowheads="1"/>
          </p:cNvPicPr>
          <p:nvPr/>
        </p:nvPicPr>
        <p:blipFill>
          <a:blip r:embed="rId10"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rot="2947266">
            <a:off x="9235471" y="5974735"/>
            <a:ext cx="732831" cy="732831"/>
          </a:xfrm>
          <a:prstGeom prst="rect">
            <a:avLst/>
          </a:prstGeom>
          <a:noFill/>
          <a:extLst>
            <a:ext uri="{909E8E84-426E-40DD-AFC4-6F175D3DCCD1}">
              <a14:hiddenFill xmlns:a14="http://schemas.microsoft.com/office/drawing/2010/main" xmlns="">
                <a:solidFill>
                  <a:srgbClr val="FFFFFF"/>
                </a:solidFill>
              </a14:hiddenFill>
            </a:ext>
          </a:extLst>
        </p:spPr>
      </p:pic>
      <p:pic>
        <p:nvPicPr>
          <p:cNvPr id="4102" name="Picture 6" descr="Toxic Barrel Icons - Download Free Vector Icons | Noun Project">
            <a:extLst>
              <a:ext uri="{FF2B5EF4-FFF2-40B4-BE49-F238E27FC236}">
                <a16:creationId xmlns:a16="http://schemas.microsoft.com/office/drawing/2014/main" xmlns="" id="{1835FD10-23A2-4DA3-B46F-8B64B5985159}"/>
              </a:ext>
            </a:extLst>
          </p:cNvPr>
          <p:cNvPicPr>
            <a:picLocks noChangeAspect="1" noChangeArrowheads="1"/>
          </p:cNvPicPr>
          <p:nvPr/>
        </p:nvPicPr>
        <p:blipFill>
          <a:blip r:embed="rId11"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6203484" y="4953000"/>
            <a:ext cx="1905000" cy="1905000"/>
          </a:xfrm>
          <a:prstGeom prst="rect">
            <a:avLst/>
          </a:prstGeom>
          <a:noFill/>
          <a:extLst>
            <a:ext uri="{909E8E84-426E-40DD-AFC4-6F175D3DCCD1}">
              <a14:hiddenFill xmlns:a14="http://schemas.microsoft.com/office/drawing/2010/main" xmlns="">
                <a:solidFill>
                  <a:srgbClr val="FFFFFF"/>
                </a:solidFill>
              </a14:hiddenFill>
            </a:ext>
          </a:extLst>
        </p:spPr>
      </p:pic>
      <p:pic>
        <p:nvPicPr>
          <p:cNvPr id="4104" name="Picture 8" descr="Poison Icons - Download Free Vector Icons | Noun Project">
            <a:extLst>
              <a:ext uri="{FF2B5EF4-FFF2-40B4-BE49-F238E27FC236}">
                <a16:creationId xmlns:a16="http://schemas.microsoft.com/office/drawing/2014/main" xmlns="" id="{CA9F1953-2676-4C77-AB99-608670DF1DCF}"/>
              </a:ext>
            </a:extLst>
          </p:cNvPr>
          <p:cNvPicPr>
            <a:picLocks noChangeAspect="1" noChangeArrowheads="1"/>
          </p:cNvPicPr>
          <p:nvPr/>
        </p:nvPicPr>
        <p:blipFill>
          <a:blip r:embed="rId12"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5201119" y="5469211"/>
            <a:ext cx="1242552" cy="1242552"/>
          </a:xfrm>
          <a:prstGeom prst="rect">
            <a:avLst/>
          </a:prstGeom>
          <a:noFill/>
          <a:extLst>
            <a:ext uri="{909E8E84-426E-40DD-AFC4-6F175D3DCCD1}">
              <a14:hiddenFill xmlns:a14="http://schemas.microsoft.com/office/drawing/2010/main" xmlns="">
                <a:solidFill>
                  <a:srgbClr val="FFFFFF"/>
                </a:solidFill>
              </a14:hiddenFill>
            </a:ext>
          </a:extLst>
        </p:spPr>
      </p:pic>
      <p:pic>
        <p:nvPicPr>
          <p:cNvPr id="4108" name="Picture 12" descr="Dirt Icons - Download Free Vector Icons | Noun Project">
            <a:extLst>
              <a:ext uri="{FF2B5EF4-FFF2-40B4-BE49-F238E27FC236}">
                <a16:creationId xmlns:a16="http://schemas.microsoft.com/office/drawing/2014/main" xmlns="" id="{0BBC3C32-F55D-4CC0-AA9B-75B4A68E5D4A}"/>
              </a:ext>
            </a:extLst>
          </p:cNvPr>
          <p:cNvPicPr>
            <a:picLocks noChangeAspect="1" noChangeArrowheads="1"/>
          </p:cNvPicPr>
          <p:nvPr/>
        </p:nvPicPr>
        <p:blipFill>
          <a:blip r:embed="rId13"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2683782" y="5140278"/>
            <a:ext cx="2136483" cy="2136483"/>
          </a:xfrm>
          <a:prstGeom prst="rect">
            <a:avLst/>
          </a:prstGeom>
          <a:noFill/>
          <a:extLst>
            <a:ext uri="{909E8E84-426E-40DD-AFC4-6F175D3DCCD1}">
              <a14:hiddenFill xmlns:a14="http://schemas.microsoft.com/office/drawing/2010/main" xmlns="">
                <a:solidFill>
                  <a:srgbClr val="FFFFFF"/>
                </a:solidFill>
              </a14:hiddenFill>
            </a:ext>
          </a:extLst>
        </p:spPr>
      </p:pic>
      <p:pic>
        <p:nvPicPr>
          <p:cNvPr id="4110" name="Picture 14" descr="Rope Icons - Download Free Vector Icons | Noun Project">
            <a:extLst>
              <a:ext uri="{FF2B5EF4-FFF2-40B4-BE49-F238E27FC236}">
                <a16:creationId xmlns:a16="http://schemas.microsoft.com/office/drawing/2014/main" xmlns="" id="{DBE1D428-D194-4DC5-BB17-0AFD20DFD040}"/>
              </a:ext>
            </a:extLst>
          </p:cNvPr>
          <p:cNvPicPr>
            <a:picLocks noChangeAspect="1" noChangeArrowheads="1"/>
          </p:cNvPicPr>
          <p:nvPr/>
        </p:nvPicPr>
        <p:blipFill>
          <a:blip r:embed="rId14"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rot="1826412">
            <a:off x="1737397" y="5723546"/>
            <a:ext cx="1011607" cy="101160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997458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8" name="Szövegdoboz 7">
            <a:extLst>
              <a:ext uri="{FF2B5EF4-FFF2-40B4-BE49-F238E27FC236}">
                <a16:creationId xmlns:a16="http://schemas.microsoft.com/office/drawing/2014/main" xmlns="" id="{4FADC1E1-2008-48CA-9325-C013284A1A3F}"/>
              </a:ext>
            </a:extLst>
          </p:cNvPr>
          <p:cNvSpPr txBox="1"/>
          <p:nvPr/>
        </p:nvSpPr>
        <p:spPr>
          <a:xfrm>
            <a:off x="6027074" y="2028797"/>
            <a:ext cx="5582856" cy="3457357"/>
          </a:xfrm>
          <a:prstGeom prst="rect">
            <a:avLst/>
          </a:prstGeom>
          <a:noFill/>
        </p:spPr>
        <p:txBody>
          <a:bodyPr wrap="square" rtlCol="0">
            <a:spAutoFit/>
          </a:bodyPr>
          <a:lstStyle/>
          <a:p>
            <a:pPr marL="355600" marR="0" lvl="0" indent="-3556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Például: az </a:t>
            </a:r>
            <a:r>
              <a:rPr kumimoji="0" lang="hu-HU" sz="2400" b="0" i="0" u="none" strike="noStrike" kern="0" cap="none" spc="0" normalizeH="0" baseline="0" noProof="0">
                <a:ln>
                  <a:noFill/>
                </a:ln>
                <a:solidFill>
                  <a:schemeClr val="tx1"/>
                </a:solidFill>
                <a:effectLst/>
                <a:uLnTx/>
                <a:uFillTx/>
                <a:latin typeface="Arial"/>
                <a:ea typeface="Arial"/>
                <a:cs typeface="Arial"/>
                <a:sym typeface="Arial"/>
              </a:rPr>
              <a:t>étel </a:t>
            </a: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szennyeződik</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 mert nem zárt edényben szállítják.</a:t>
            </a:r>
          </a:p>
          <a:p>
            <a:pPr marL="355600" marR="0" lvl="0" indent="-3556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Belehullhat </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a por, beleköhöghet egy beteg ember, vagy érintkezhet egy rovarral.</a:t>
            </a:r>
          </a:p>
          <a:p>
            <a:pPr marL="355600" marR="0" lvl="0" indent="-3556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A </a:t>
            </a:r>
            <a:r>
              <a:rPr kumimoji="0" lang="hu-HU" sz="2400" b="0" i="0" u="none" strike="noStrike" kern="0" cap="none" spc="0" normalizeH="0" baseline="0" noProof="0">
                <a:ln>
                  <a:noFill/>
                </a:ln>
                <a:solidFill>
                  <a:schemeClr val="tx1"/>
                </a:solidFill>
                <a:effectLst/>
                <a:uLnTx/>
                <a:uFillTx/>
                <a:latin typeface="Arial"/>
                <a:ea typeface="Arial"/>
                <a:cs typeface="Arial"/>
                <a:sym typeface="Arial"/>
              </a:rPr>
              <a:t>fogyasztó </a:t>
            </a: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megbetegedhet</a:t>
            </a:r>
            <a:b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b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az </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ételtől, mert </a:t>
            </a:r>
            <a:r>
              <a:rPr kumimoji="0" lang="hu-HU" sz="2400" b="0" i="0" u="none" strike="noStrike" kern="0" cap="none" spc="0" normalizeH="0" baseline="0" noProof="0">
                <a:ln>
                  <a:noFill/>
                </a:ln>
                <a:solidFill>
                  <a:schemeClr val="tx1"/>
                </a:solidFill>
                <a:effectLst/>
                <a:uLnTx/>
                <a:uFillTx/>
                <a:latin typeface="Arial"/>
                <a:ea typeface="Arial"/>
                <a:cs typeface="Arial"/>
                <a:sym typeface="Arial"/>
              </a:rPr>
              <a:t>szennyezett </a:t>
            </a: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
            </a:r>
            <a:b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b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volt </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az alapanyag.</a:t>
            </a:r>
          </a:p>
        </p:txBody>
      </p:sp>
      <p:sp>
        <p:nvSpPr>
          <p:cNvPr id="206" name="Google Shape;206;p26"/>
          <p:cNvSpPr txBox="1">
            <a:spLocks noGrp="1"/>
          </p:cNvSpPr>
          <p:nvPr>
            <p:ph type="body" idx="1"/>
          </p:nvPr>
        </p:nvSpPr>
        <p:spPr>
          <a:xfrm>
            <a:off x="280440" y="319892"/>
            <a:ext cx="5680973" cy="5760575"/>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bg2"/>
                </a:solidFill>
                <a:latin typeface="Arial"/>
                <a:ea typeface="Arial"/>
                <a:cs typeface="Arial"/>
                <a:sym typeface="Arial"/>
              </a:rPr>
              <a:t>Kockázatok az előkészítésben</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lgn="l" rtl="0">
              <a:spcBef>
                <a:spcPts val="1000"/>
              </a:spcBef>
              <a:spcAft>
                <a:spcPts val="600"/>
              </a:spcAft>
              <a:buSzPts val="1920"/>
              <a:buChar char="►"/>
            </a:pPr>
            <a:r>
              <a:rPr lang="hu-HU" sz="2400" dirty="0">
                <a:solidFill>
                  <a:schemeClr val="tx1"/>
                </a:solidFill>
                <a:latin typeface="Arial"/>
                <a:ea typeface="Arial"/>
                <a:cs typeface="Arial"/>
                <a:sym typeface="Arial"/>
              </a:rPr>
              <a:t>A </a:t>
            </a:r>
            <a:r>
              <a:rPr lang="hu-HU" sz="2400" b="1" dirty="0">
                <a:solidFill>
                  <a:schemeClr val="tx1"/>
                </a:solidFill>
                <a:latin typeface="Arial"/>
                <a:ea typeface="Arial"/>
                <a:cs typeface="Arial"/>
                <a:sym typeface="Arial"/>
              </a:rPr>
              <a:t>kockázat</a:t>
            </a:r>
            <a:r>
              <a:rPr lang="hu-HU" sz="2400" dirty="0">
                <a:solidFill>
                  <a:schemeClr val="tx1"/>
                </a:solidFill>
                <a:latin typeface="Arial"/>
                <a:ea typeface="Arial"/>
                <a:cs typeface="Arial"/>
                <a:sym typeface="Arial"/>
              </a:rPr>
              <a:t> azt jelenti, hogy mekkora bajt okozhat egy veszélyforrás.</a:t>
            </a:r>
          </a:p>
          <a:p>
            <a:pPr marL="355600" indent="-355600">
              <a:spcAft>
                <a:spcPts val="600"/>
              </a:spcAft>
              <a:buSzPts val="1920"/>
            </a:pP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A </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kockázat az, ami megtörténhet! </a:t>
            </a:r>
            <a:r>
              <a:rPr kumimoji="0" lang="hu-HU" sz="2400" b="0" i="0" u="none" strike="noStrike" kern="0" cap="none" spc="0" normalizeH="0" baseline="0" noProof="0">
                <a:ln>
                  <a:noFill/>
                </a:ln>
                <a:solidFill>
                  <a:schemeClr val="tx1"/>
                </a:solidFill>
                <a:effectLst/>
                <a:uLnTx/>
                <a:uFillTx/>
                <a:latin typeface="Arial"/>
                <a:ea typeface="Arial"/>
                <a:cs typeface="Arial"/>
                <a:sym typeface="Arial"/>
              </a:rPr>
              <a:t>De </a:t>
            </a: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nem </a:t>
            </a:r>
            <a:r>
              <a:rPr kumimoji="0" lang="hu-HU" sz="2400" b="0" i="0" u="none" strike="noStrike" kern="0" cap="none" spc="0" normalizeH="0" baseline="0" noProof="0" dirty="0">
                <a:ln>
                  <a:noFill/>
                </a:ln>
                <a:solidFill>
                  <a:schemeClr val="tx1"/>
                </a:solidFill>
                <a:effectLst/>
                <a:uLnTx/>
                <a:uFillTx/>
                <a:latin typeface="Arial"/>
                <a:ea typeface="Arial"/>
                <a:cs typeface="Arial"/>
                <a:sym typeface="Arial"/>
              </a:rPr>
              <a:t>jelenti azt, hogy meg </a:t>
            </a:r>
            <a:r>
              <a:rPr kumimoji="0" lang="hu-HU" sz="2400" b="0" i="0" u="none" strike="noStrike" kern="0" cap="none" spc="0" normalizeH="0" baseline="0" noProof="0">
                <a:ln>
                  <a:noFill/>
                </a:ln>
                <a:solidFill>
                  <a:schemeClr val="tx1"/>
                </a:solidFill>
                <a:effectLst/>
                <a:uLnTx/>
                <a:uFillTx/>
                <a:latin typeface="Arial"/>
                <a:ea typeface="Arial"/>
                <a:cs typeface="Arial"/>
                <a:sym typeface="Arial"/>
              </a:rPr>
              <a:t>is </a:t>
            </a:r>
            <a:r>
              <a:rPr kumimoji="0" lang="hu-HU" sz="2400" b="0" i="0" u="none" strike="noStrike" kern="0" cap="none" spc="0" normalizeH="0" baseline="0" noProof="0" smtClean="0">
                <a:ln>
                  <a:noFill/>
                </a:ln>
                <a:solidFill>
                  <a:schemeClr val="tx1"/>
                </a:solidFill>
                <a:effectLst/>
                <a:uLnTx/>
                <a:uFillTx/>
                <a:latin typeface="Arial"/>
                <a:ea typeface="Arial"/>
                <a:cs typeface="Arial"/>
                <a:sym typeface="Arial"/>
              </a:rPr>
              <a:t>történik! </a:t>
            </a:r>
            <a:r>
              <a:rPr kumimoji="0" lang="hu-HU" sz="2400" b="1" i="0" u="none" strike="noStrike" kern="0" cap="none" spc="0" normalizeH="0" baseline="0" noProof="0" dirty="0">
                <a:ln>
                  <a:noFill/>
                </a:ln>
                <a:solidFill>
                  <a:schemeClr val="tx1"/>
                </a:solidFill>
                <a:effectLst/>
                <a:uLnTx/>
                <a:uFillTx/>
                <a:latin typeface="Arial"/>
                <a:ea typeface="Arial"/>
                <a:cs typeface="Arial"/>
                <a:sym typeface="Arial"/>
              </a:rPr>
              <a:t>Ezért a cél a kockázat csökkentése és a kár elkerülése.</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4" name="Ábra 3" descr="Csirkeláb">
            <a:extLst>
              <a:ext uri="{FF2B5EF4-FFF2-40B4-BE49-F238E27FC236}">
                <a16:creationId xmlns:a16="http://schemas.microsoft.com/office/drawing/2014/main" xmlns="" id="{37FE7E0E-5F0C-46C7-8FBB-84CFC519DF5F}"/>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flipH="1">
            <a:off x="631611" y="5914704"/>
            <a:ext cx="914400" cy="914400"/>
          </a:xfrm>
          <a:prstGeom prst="rect">
            <a:avLst/>
          </a:prstGeom>
        </p:spPr>
      </p:pic>
      <p:pic>
        <p:nvPicPr>
          <p:cNvPr id="5128" name="Picture 8" descr="Cough Icons - Download Free Vector Icons | Noun Project">
            <a:extLst>
              <a:ext uri="{FF2B5EF4-FFF2-40B4-BE49-F238E27FC236}">
                <a16:creationId xmlns:a16="http://schemas.microsoft.com/office/drawing/2014/main" xmlns="" id="{E7339887-FCC8-4BD2-931A-D68096FEFC23}"/>
              </a:ext>
            </a:extLst>
          </p:cNvPr>
          <p:cNvPicPr>
            <a:picLocks noChangeAspect="1" noChangeArrowheads="1"/>
          </p:cNvPicPr>
          <p:nvPr/>
        </p:nvPicPr>
        <p:blipFill>
          <a:blip r:embed="rId6" cstate="print">
            <a:duotone>
              <a:schemeClr val="accent5">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666018" y="4797215"/>
            <a:ext cx="1562814" cy="1562814"/>
          </a:xfrm>
          <a:prstGeom prst="rect">
            <a:avLst/>
          </a:prstGeom>
          <a:noFill/>
          <a:extLst>
            <a:ext uri="{909E8E84-426E-40DD-AFC4-6F175D3DCCD1}">
              <a14:hiddenFill xmlns:a14="http://schemas.microsoft.com/office/drawing/2010/main" xmlns="">
                <a:solidFill>
                  <a:srgbClr val="FFFFFF"/>
                </a:solidFill>
              </a14:hiddenFill>
            </a:ext>
          </a:extLst>
        </p:spPr>
      </p:pic>
      <p:pic>
        <p:nvPicPr>
          <p:cNvPr id="5130" name="Picture 10">
            <a:extLst>
              <a:ext uri="{FF2B5EF4-FFF2-40B4-BE49-F238E27FC236}">
                <a16:creationId xmlns:a16="http://schemas.microsoft.com/office/drawing/2014/main" xmlns="" id="{57394DA8-B844-4D83-AC45-3A7D0DFD88C8}"/>
              </a:ext>
            </a:extLst>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3305200" y="4448476"/>
            <a:ext cx="1400537" cy="2409524"/>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Ábra 2" descr="Jobbra mutató nyíl">
            <a:extLst>
              <a:ext uri="{FF2B5EF4-FFF2-40B4-BE49-F238E27FC236}">
                <a16:creationId xmlns:a16="http://schemas.microsoft.com/office/drawing/2014/main" xmlns="" id="{7BFA4243-2607-446D-A40C-1A096FC24C3B}"/>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2270036" y="5021124"/>
            <a:ext cx="914400" cy="914400"/>
          </a:xfrm>
          <a:prstGeom prst="rect">
            <a:avLst/>
          </a:prstGeom>
        </p:spPr>
      </p:pic>
      <p:pic>
        <p:nvPicPr>
          <p:cNvPr id="10" name="Kép 9" descr="chef-with-mask_183364-27242.jpg"/>
          <p:cNvPicPr>
            <a:picLocks noChangeAspect="1"/>
          </p:cNvPicPr>
          <p:nvPr/>
        </p:nvPicPr>
        <p:blipFill>
          <a:blip r:embed="rId10" cstate="print"/>
          <a:stretch>
            <a:fillRect/>
          </a:stretch>
        </p:blipFill>
        <p:spPr>
          <a:xfrm>
            <a:off x="10474614" y="4375344"/>
            <a:ext cx="1329363" cy="2261616"/>
          </a:xfrm>
          <a:prstGeom prst="rect">
            <a:avLst/>
          </a:prstGeom>
          <a:scene3d>
            <a:camera prst="orthographicFront">
              <a:rot lat="0" lon="10800000" rev="0"/>
            </a:camera>
            <a:lightRig rig="threePt" dir="t"/>
          </a:scene3d>
        </p:spPr>
      </p:pic>
      <p:sp>
        <p:nvSpPr>
          <p:cNvPr id="11" name="Szorzás jele 12">
            <a:extLst>
              <a:ext uri="{FF2B5EF4-FFF2-40B4-BE49-F238E27FC236}">
                <a16:creationId xmlns:a16="http://schemas.microsoft.com/office/drawing/2014/main" xmlns="" id="{D3E0D155-5C8B-4243-AAE1-99A2DC7A892E}"/>
              </a:ext>
            </a:extLst>
          </p:cNvPr>
          <p:cNvSpPr/>
          <p:nvPr/>
        </p:nvSpPr>
        <p:spPr>
          <a:xfrm>
            <a:off x="498764" y="4850859"/>
            <a:ext cx="1044084" cy="886684"/>
          </a:xfrm>
          <a:prstGeom prst="mathMultiply">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dirty="0"/>
          </a:p>
        </p:txBody>
      </p:sp>
      <p:pic>
        <p:nvPicPr>
          <p:cNvPr id="12" name="Picture 10">
            <a:extLst>
              <a:ext uri="{FF2B5EF4-FFF2-40B4-BE49-F238E27FC236}">
                <a16:creationId xmlns:a16="http://schemas.microsoft.com/office/drawing/2014/main" xmlns="" id="{EDCF933B-8246-4472-B1C4-C7EA7C4F497B}"/>
              </a:ext>
            </a:extLst>
          </p:cNvPr>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11476485" y="5674637"/>
            <a:ext cx="715515" cy="7026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7190309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7724886"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bg2"/>
                </a:solidFill>
                <a:latin typeface="Arial"/>
                <a:ea typeface="Arial"/>
                <a:cs typeface="Arial"/>
                <a:sym typeface="Arial"/>
              </a:rPr>
              <a:t>A kockázat csökkentése védekezéssel</a:t>
            </a:r>
          </a:p>
          <a:p>
            <a:pPr marL="0" lvl="0" indent="0" algn="l" rtl="0">
              <a:spcBef>
                <a:spcPts val="1000"/>
              </a:spcBef>
              <a:spcAft>
                <a:spcPts val="0"/>
              </a:spcAft>
              <a:buSzPts val="1920"/>
              <a:buNone/>
            </a:pPr>
            <a:endParaRPr lang="hu-HU" sz="2400" b="1" dirty="0">
              <a:solidFill>
                <a:schemeClr val="dk2"/>
              </a:solidFill>
              <a:latin typeface="Arial"/>
              <a:ea typeface="Arial"/>
              <a:cs typeface="Arial"/>
              <a:sym typeface="Arial"/>
            </a:endParaRPr>
          </a:p>
          <a:p>
            <a:pPr marL="342900" indent="-342900">
              <a:buSzPts val="1920"/>
            </a:pPr>
            <a:r>
              <a:rPr lang="hu-HU" sz="2400" b="1" dirty="0">
                <a:solidFill>
                  <a:schemeClr val="tx1"/>
                </a:solidFill>
                <a:latin typeface="Arial"/>
                <a:ea typeface="Arial"/>
                <a:cs typeface="Arial"/>
                <a:sym typeface="Arial"/>
              </a:rPr>
              <a:t>A fizikai veszélyek elleni védekezés történhet:</a:t>
            </a:r>
            <a:endParaRPr lang="hu-HU" sz="2400" dirty="0">
              <a:solidFill>
                <a:schemeClr val="tx1"/>
              </a:solidFill>
              <a:latin typeface="Arial"/>
              <a:ea typeface="Arial"/>
              <a:cs typeface="Arial"/>
              <a:sym typeface="Arial"/>
            </a:endParaRPr>
          </a:p>
          <a:p>
            <a:pPr marL="800100" lvl="1" indent="-342900">
              <a:buSzPts val="1920"/>
            </a:pPr>
            <a:r>
              <a:rPr lang="hu-HU" sz="2400" dirty="0">
                <a:solidFill>
                  <a:schemeClr val="tx1"/>
                </a:solidFill>
                <a:latin typeface="Arial"/>
                <a:ea typeface="Arial"/>
                <a:cs typeface="Arial"/>
                <a:sym typeface="Arial"/>
              </a:rPr>
              <a:t>Csomagolással, ami lehet zárt edény, vagy zacskó.</a:t>
            </a:r>
          </a:p>
          <a:p>
            <a:pPr marL="800100" lvl="1" indent="-342900">
              <a:buSzPts val="1920"/>
            </a:pPr>
            <a:r>
              <a:rPr lang="hu-HU" sz="2400" dirty="0">
                <a:solidFill>
                  <a:schemeClr val="tx1"/>
                </a:solidFill>
                <a:latin typeface="Arial"/>
                <a:ea typeface="Arial"/>
                <a:cs typeface="Arial"/>
                <a:sym typeface="Arial"/>
              </a:rPr>
              <a:t>A konyha tisztán és rendben tartásával.</a:t>
            </a:r>
          </a:p>
          <a:p>
            <a:pPr marL="800100" lvl="1" indent="-342900">
              <a:buSzPts val="1920"/>
            </a:pPr>
            <a:endParaRPr lang="hu-HU" sz="2400" dirty="0">
              <a:solidFill>
                <a:schemeClr val="tx1"/>
              </a:solidFill>
              <a:latin typeface="Arial"/>
              <a:ea typeface="Arial"/>
              <a:cs typeface="Arial"/>
              <a:sym typeface="Arial"/>
            </a:endParaRPr>
          </a:p>
          <a:p>
            <a:pPr marL="342900" indent="-342900">
              <a:buSzPts val="1920"/>
            </a:pPr>
            <a:r>
              <a:rPr lang="hu-HU" sz="2400" b="1" dirty="0">
                <a:solidFill>
                  <a:schemeClr val="tx1"/>
                </a:solidFill>
                <a:latin typeface="Arial"/>
                <a:ea typeface="Arial"/>
                <a:cs typeface="Arial"/>
                <a:sym typeface="Arial"/>
              </a:rPr>
              <a:t>A kémiai veszélyek elleni védekezés történhet:</a:t>
            </a:r>
          </a:p>
          <a:p>
            <a:pPr marL="800100" lvl="1" indent="-342900">
              <a:buSzPts val="1920"/>
            </a:pPr>
            <a:r>
              <a:rPr lang="hu-HU" sz="2400" dirty="0">
                <a:solidFill>
                  <a:schemeClr val="tx1"/>
                </a:solidFill>
                <a:latin typeface="Arial"/>
                <a:ea typeface="Arial"/>
                <a:cs typeface="Arial"/>
                <a:sym typeface="Arial"/>
              </a:rPr>
              <a:t>A vegyszerek és az élelmiszerek külön </a:t>
            </a:r>
            <a:r>
              <a:rPr lang="hu-HU" sz="2400">
                <a:solidFill>
                  <a:schemeClr val="tx1"/>
                </a:solidFill>
                <a:latin typeface="Arial"/>
                <a:ea typeface="Arial"/>
                <a:cs typeface="Arial"/>
                <a:sym typeface="Arial"/>
              </a:rPr>
              <a:t>tárolásával</a:t>
            </a:r>
            <a:r>
              <a:rPr lang="hu-HU" sz="2400" smtClean="0">
                <a:solidFill>
                  <a:schemeClr val="tx1"/>
                </a:solidFill>
                <a:latin typeface="Arial"/>
                <a:ea typeface="Arial"/>
                <a:cs typeface="Arial"/>
                <a:sym typeface="Arial"/>
              </a:rPr>
              <a:t>.</a:t>
            </a:r>
          </a:p>
          <a:p>
            <a:pPr marL="800100" lvl="1" indent="-342900">
              <a:buSzPts val="1920"/>
            </a:pPr>
            <a:r>
              <a:rPr lang="hu-HU" sz="2400" smtClean="0">
                <a:solidFill>
                  <a:schemeClr val="tx1"/>
                </a:solidFill>
                <a:latin typeface="Arial"/>
                <a:ea typeface="Arial"/>
                <a:cs typeface="Arial"/>
                <a:sym typeface="Arial"/>
              </a:rPr>
              <a:t>Az edények alapos öblítésével.</a:t>
            </a:r>
            <a:endParaRPr lang="hu-HU" sz="2400" dirty="0">
              <a:solidFill>
                <a:schemeClr val="tx1"/>
              </a:solidFill>
              <a:latin typeface="Arial"/>
              <a:ea typeface="Arial"/>
              <a:cs typeface="Arial"/>
              <a:sym typeface="Arial"/>
            </a:endParaRPr>
          </a:p>
          <a:p>
            <a:pPr marL="800100" lvl="1" indent="-342900">
              <a:buSzPts val="1920"/>
            </a:pPr>
            <a:endParaRPr lang="hu-HU" sz="24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6150" name="Picture 6" descr="Cleaning 02">
            <a:extLst>
              <a:ext uri="{FF2B5EF4-FFF2-40B4-BE49-F238E27FC236}">
                <a16:creationId xmlns:a16="http://schemas.microsoft.com/office/drawing/2014/main" xmlns="" id="{CCE6D7AC-D0D5-482E-9C13-42A2FD3B6701}"/>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618529" y="4006840"/>
            <a:ext cx="2508205" cy="1991810"/>
          </a:xfrm>
          <a:prstGeom prst="rect">
            <a:avLst/>
          </a:prstGeom>
          <a:noFill/>
          <a:extLst>
            <a:ext uri="{909E8E84-426E-40DD-AFC4-6F175D3DCCD1}">
              <a14:hiddenFill xmlns:a14="http://schemas.microsoft.com/office/drawing/2010/main" xmlns="">
                <a:solidFill>
                  <a:srgbClr val="FFFFFF"/>
                </a:solidFill>
              </a14:hiddenFill>
            </a:ext>
          </a:extLst>
        </p:spPr>
      </p:pic>
      <p:pic>
        <p:nvPicPr>
          <p:cNvPr id="6146" name="Picture 2" descr="Változás az élelmiszerek mikrobiológiai kritériumában">
            <a:extLst>
              <a:ext uri="{FF2B5EF4-FFF2-40B4-BE49-F238E27FC236}">
                <a16:creationId xmlns:a16="http://schemas.microsoft.com/office/drawing/2014/main" xmlns="" id="{9D012C7D-A8C3-49C5-89BA-2634402E2639}"/>
              </a:ext>
            </a:extLst>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a:stretch/>
        </p:blipFill>
        <p:spPr bwMode="auto">
          <a:xfrm>
            <a:off x="8841658" y="1437897"/>
            <a:ext cx="2285076" cy="176418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Szövegdoboz 5">
            <a:extLst>
              <a:ext uri="{FF2B5EF4-FFF2-40B4-BE49-F238E27FC236}">
                <a16:creationId xmlns:a16="http://schemas.microsoft.com/office/drawing/2014/main" xmlns="" id="{E94BC043-3D06-412E-A7AA-A84229F7E8CF}"/>
              </a:ext>
            </a:extLst>
          </p:cNvPr>
          <p:cNvSpPr txBox="1"/>
          <p:nvPr/>
        </p:nvSpPr>
        <p:spPr>
          <a:xfrm>
            <a:off x="8513503" y="3250671"/>
            <a:ext cx="2909123" cy="400110"/>
          </a:xfrm>
          <a:prstGeom prst="rect">
            <a:avLst/>
          </a:prstGeom>
          <a:noFill/>
          <a:effectLst/>
        </p:spPr>
        <p:txBody>
          <a:bodyPr wrap="square" rtlCol="0">
            <a:spAutoFit/>
          </a:bodyPr>
          <a:lstStyle/>
          <a:p>
            <a:pPr algn="ctr"/>
            <a:r>
              <a:rPr lang="hu-HU" sz="2000" b="1" dirty="0">
                <a:solidFill>
                  <a:schemeClr val="bg2"/>
                </a:solidFill>
              </a:rPr>
              <a:t>Csomagolás</a:t>
            </a:r>
          </a:p>
        </p:txBody>
      </p:sp>
      <p:sp>
        <p:nvSpPr>
          <p:cNvPr id="7" name="Szövegdoboz 6">
            <a:extLst>
              <a:ext uri="{FF2B5EF4-FFF2-40B4-BE49-F238E27FC236}">
                <a16:creationId xmlns:a16="http://schemas.microsoft.com/office/drawing/2014/main" xmlns="" id="{B47EC27F-A3F0-4626-9C2B-B35AC7A34597}"/>
              </a:ext>
            </a:extLst>
          </p:cNvPr>
          <p:cNvSpPr txBox="1"/>
          <p:nvPr/>
        </p:nvSpPr>
        <p:spPr>
          <a:xfrm>
            <a:off x="8181664" y="6114197"/>
            <a:ext cx="3820791" cy="400110"/>
          </a:xfrm>
          <a:prstGeom prst="rect">
            <a:avLst/>
          </a:prstGeom>
          <a:noFill/>
          <a:effectLst/>
        </p:spPr>
        <p:txBody>
          <a:bodyPr wrap="square" rtlCol="0">
            <a:spAutoFit/>
          </a:bodyPr>
          <a:lstStyle/>
          <a:p>
            <a:pPr algn="ctr"/>
            <a:r>
              <a:rPr lang="hu-HU" sz="2000" b="1" dirty="0">
                <a:solidFill>
                  <a:schemeClr val="bg2"/>
                </a:solidFill>
              </a:rPr>
              <a:t>Takarítószerek</a:t>
            </a:r>
          </a:p>
        </p:txBody>
      </p:sp>
    </p:spTree>
    <p:extLst>
      <p:ext uri="{BB962C8B-B14F-4D97-AF65-F5344CB8AC3E}">
        <p14:creationId xmlns:p14="http://schemas.microsoft.com/office/powerpoint/2010/main" xmlns="" val="15435601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628650"/>
            <a:ext cx="8590727"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bg2"/>
                </a:solidFill>
                <a:latin typeface="Arial"/>
                <a:ea typeface="Arial"/>
                <a:cs typeface="Arial"/>
                <a:sym typeface="Arial"/>
              </a:rPr>
              <a:t>A kockázat csökkentése védekezéssel</a:t>
            </a:r>
          </a:p>
          <a:p>
            <a:pPr marL="342900" indent="-342900">
              <a:buSzPts val="1920"/>
            </a:pPr>
            <a:r>
              <a:rPr lang="hu-HU" sz="2400" smtClean="0">
                <a:solidFill>
                  <a:schemeClr val="tx1"/>
                </a:solidFill>
                <a:latin typeface="Arial"/>
                <a:ea typeface="Arial"/>
                <a:cs typeface="Arial"/>
                <a:sym typeface="Arial"/>
              </a:rPr>
              <a:t>A </a:t>
            </a:r>
            <a:r>
              <a:rPr lang="hu-HU" sz="2400" dirty="0">
                <a:solidFill>
                  <a:schemeClr val="tx1"/>
                </a:solidFill>
                <a:latin typeface="Arial"/>
                <a:ea typeface="Arial"/>
                <a:cs typeface="Arial"/>
                <a:sym typeface="Arial"/>
              </a:rPr>
              <a:t>biológiai veszélyek elleni védekezés történhet:</a:t>
            </a:r>
          </a:p>
          <a:p>
            <a:pPr marL="800100" lvl="1" indent="-342900">
              <a:buSzPts val="1920"/>
            </a:pPr>
            <a:r>
              <a:rPr lang="hu-HU" sz="2400" dirty="0">
                <a:solidFill>
                  <a:schemeClr val="tx1"/>
                </a:solidFill>
                <a:latin typeface="Arial"/>
                <a:ea typeface="Arial"/>
                <a:cs typeface="Arial"/>
                <a:sym typeface="Arial"/>
              </a:rPr>
              <a:t>Az alapanyag tisztításával.</a:t>
            </a:r>
          </a:p>
          <a:p>
            <a:pPr marL="800100" lvl="1" indent="-342900">
              <a:buSzPts val="1920"/>
            </a:pPr>
            <a:r>
              <a:rPr lang="hu-HU" sz="2400" dirty="0">
                <a:solidFill>
                  <a:schemeClr val="tx1"/>
                </a:solidFill>
                <a:latin typeface="Arial"/>
                <a:ea typeface="Arial"/>
                <a:cs typeface="Arial"/>
                <a:sym typeface="Arial"/>
              </a:rPr>
              <a:t>Hűtéssel, mert ez lassítja  a mikrobák szaporodását.</a:t>
            </a:r>
          </a:p>
          <a:p>
            <a:pPr marL="800100" lvl="1" indent="-342900">
              <a:buSzPts val="1920"/>
            </a:pPr>
            <a:r>
              <a:rPr lang="hu-HU" sz="2400" dirty="0">
                <a:solidFill>
                  <a:schemeClr val="tx1"/>
                </a:solidFill>
                <a:latin typeface="Arial"/>
                <a:ea typeface="Arial"/>
                <a:cs typeface="Arial"/>
                <a:sym typeface="Arial"/>
              </a:rPr>
              <a:t>Főzéssel, sütéssel, mert a magas hőmérséklet elpusztítja a mikrobákat.</a:t>
            </a:r>
          </a:p>
          <a:p>
            <a:pPr marL="800100" lvl="1" indent="-342900">
              <a:buSzPts val="1920"/>
            </a:pPr>
            <a:r>
              <a:rPr lang="hu-HU" sz="2400" smtClean="0">
                <a:solidFill>
                  <a:schemeClr val="tx1"/>
                </a:solidFill>
                <a:latin typeface="Arial"/>
                <a:ea typeface="Arial"/>
                <a:cs typeface="Arial"/>
                <a:sym typeface="Arial"/>
              </a:rPr>
              <a:t>Tiszta munkaruha</a:t>
            </a:r>
            <a:r>
              <a:rPr lang="hu-HU" sz="2400" dirty="0">
                <a:solidFill>
                  <a:schemeClr val="tx1"/>
                </a:solidFill>
                <a:latin typeface="Arial"/>
                <a:ea typeface="Arial"/>
                <a:cs typeface="Arial"/>
                <a:sym typeface="Arial"/>
              </a:rPr>
              <a:t>, sapka </a:t>
            </a:r>
            <a:r>
              <a:rPr lang="hu-HU" sz="2400">
                <a:solidFill>
                  <a:schemeClr val="tx1"/>
                </a:solidFill>
                <a:latin typeface="Arial"/>
                <a:ea typeface="Arial"/>
                <a:cs typeface="Arial"/>
                <a:sym typeface="Arial"/>
              </a:rPr>
              <a:t>használatával</a:t>
            </a:r>
            <a:r>
              <a:rPr lang="hu-HU" sz="2400" smtClean="0">
                <a:solidFill>
                  <a:schemeClr val="tx1"/>
                </a:solidFill>
                <a:latin typeface="Arial"/>
                <a:ea typeface="Arial"/>
                <a:cs typeface="Arial"/>
                <a:sym typeface="Arial"/>
              </a:rPr>
              <a:t>.</a:t>
            </a:r>
          </a:p>
          <a:p>
            <a:pPr marL="800100" lvl="1" indent="-342900">
              <a:buSzPts val="1920"/>
            </a:pPr>
            <a:r>
              <a:rPr lang="hu-HU" sz="2400" smtClean="0">
                <a:solidFill>
                  <a:schemeClr val="tx1"/>
                </a:solidFill>
                <a:latin typeface="Arial"/>
                <a:ea typeface="Arial"/>
                <a:cs typeface="Arial"/>
                <a:sym typeface="Arial"/>
              </a:rPr>
              <a:t>Tiszta környzet fenntartásával.</a:t>
            </a:r>
          </a:p>
          <a:p>
            <a:pPr marL="800100" lvl="1" indent="-342900">
              <a:buSzPts val="1920"/>
            </a:pPr>
            <a:r>
              <a:rPr lang="hu-HU" sz="2400" smtClean="0">
                <a:solidFill>
                  <a:schemeClr val="tx1"/>
                </a:solidFill>
                <a:latin typeface="Arial"/>
                <a:ea typeface="Arial"/>
                <a:cs typeface="Arial"/>
                <a:sym typeface="Arial"/>
              </a:rPr>
              <a:t>Fertőtlenító mosogatással, lemosással.</a:t>
            </a:r>
            <a:endParaRPr lang="hu-HU" sz="2400" dirty="0">
              <a:solidFill>
                <a:schemeClr val="tx1"/>
              </a:solidFill>
              <a:latin typeface="Arial"/>
              <a:ea typeface="Arial"/>
              <a:cs typeface="Arial"/>
              <a:sym typeface="Arial"/>
            </a:endParaRPr>
          </a:p>
          <a:p>
            <a:pPr marL="800100" lvl="1" indent="-342900">
              <a:buSzPts val="1920"/>
            </a:pPr>
            <a:r>
              <a:rPr lang="hu-HU" sz="2400" b="1" dirty="0">
                <a:solidFill>
                  <a:schemeClr val="tx1"/>
                </a:solidFill>
                <a:latin typeface="Arial"/>
                <a:ea typeface="Arial"/>
                <a:cs typeface="Arial"/>
                <a:sym typeface="Arial"/>
              </a:rPr>
              <a:t>A személyi higiénia betartásával</a:t>
            </a:r>
            <a:r>
              <a:rPr lang="hu-HU" sz="2400" dirty="0">
                <a:solidFill>
                  <a:schemeClr val="tx1"/>
                </a:solidFill>
                <a:latin typeface="Arial"/>
                <a:ea typeface="Arial"/>
                <a:cs typeface="Arial"/>
                <a:sym typeface="Arial"/>
              </a:rPr>
              <a:t>.</a:t>
            </a:r>
          </a:p>
          <a:p>
            <a:pPr marL="1257300" lvl="2" indent="-342900">
              <a:buSzPts val="1920"/>
              <a:buFont typeface="Wingdings" pitchFamily="2" charset="2"/>
              <a:buChar char="§"/>
            </a:pPr>
            <a:r>
              <a:rPr lang="hu-HU" sz="2400" dirty="0">
                <a:solidFill>
                  <a:schemeClr val="tx1"/>
                </a:solidFill>
                <a:latin typeface="Arial"/>
                <a:ea typeface="Arial"/>
                <a:cs typeface="Arial"/>
                <a:sym typeface="Arial"/>
              </a:rPr>
              <a:t>Alapos, gyakori fertőtlenítő kézmosással.</a:t>
            </a:r>
          </a:p>
          <a:p>
            <a:pPr marL="1257300" lvl="2" indent="-342900">
              <a:buSzPts val="1920"/>
              <a:buFont typeface="Wingdings" pitchFamily="2" charset="2"/>
              <a:buChar char="§"/>
            </a:pPr>
            <a:r>
              <a:rPr lang="hu-HU" sz="2400" dirty="0">
                <a:solidFill>
                  <a:schemeClr val="tx1"/>
                </a:solidFill>
                <a:latin typeface="Arial"/>
                <a:ea typeface="Arial"/>
                <a:cs typeface="Arial"/>
                <a:sym typeface="Arial"/>
              </a:rPr>
              <a:t>A munkába tisztán és egészségesen érkezéssel.</a:t>
            </a: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3" name="Ábra 2" descr="Sanitizer">
            <a:extLst>
              <a:ext uri="{FF2B5EF4-FFF2-40B4-BE49-F238E27FC236}">
                <a16:creationId xmlns:a16="http://schemas.microsoft.com/office/drawing/2014/main" xmlns="" id="{A170B300-0271-427C-B5E7-494DC17D772A}"/>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10324283" y="5089102"/>
            <a:ext cx="1301021" cy="1301021"/>
          </a:xfrm>
          <a:prstGeom prst="rect">
            <a:avLst/>
          </a:prstGeom>
        </p:spPr>
      </p:pic>
      <p:pic>
        <p:nvPicPr>
          <p:cNvPr id="5" name="Ábra 4" descr="Felmosó és vödör">
            <a:extLst>
              <a:ext uri="{FF2B5EF4-FFF2-40B4-BE49-F238E27FC236}">
                <a16:creationId xmlns:a16="http://schemas.microsoft.com/office/drawing/2014/main" xmlns="" id="{747F70AD-558F-4B48-A949-B34411380900}"/>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10466263" y="1410926"/>
            <a:ext cx="1159041" cy="1159041"/>
          </a:xfrm>
          <a:prstGeom prst="rect">
            <a:avLst/>
          </a:prstGeom>
        </p:spPr>
      </p:pic>
      <p:pic>
        <p:nvPicPr>
          <p:cNvPr id="9" name="Ábra 8" descr="Covid-19">
            <a:extLst>
              <a:ext uri="{FF2B5EF4-FFF2-40B4-BE49-F238E27FC236}">
                <a16:creationId xmlns:a16="http://schemas.microsoft.com/office/drawing/2014/main" xmlns="" id="{4E9FF798-09AF-4A58-820A-9FD30423D9C7}"/>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10492835" y="2546315"/>
            <a:ext cx="1157467" cy="1157467"/>
          </a:xfrm>
          <a:prstGeom prst="rect">
            <a:avLst/>
          </a:prstGeom>
        </p:spPr>
      </p:pic>
      <p:pic>
        <p:nvPicPr>
          <p:cNvPr id="11" name="Ábra 10" descr="Face with mask">
            <a:extLst>
              <a:ext uri="{FF2B5EF4-FFF2-40B4-BE49-F238E27FC236}">
                <a16:creationId xmlns:a16="http://schemas.microsoft.com/office/drawing/2014/main" xmlns="" id="{4D1ACF2D-9AA3-4A38-B24F-567F2450C047}"/>
              </a:ext>
            </a:extLst>
          </p:cNvPr>
          <p:cNvPicPr>
            <a:picLocks noChangeAspect="1"/>
          </p:cNvPicPr>
          <p:nvPr/>
        </p:nvPicPr>
        <p:blipFill>
          <a:blip r:embed="rId10" cstate="print">
            <a:extLst>
              <a:ext uri="{96DAC541-7B7A-43D3-8B79-37D633B846F1}">
                <asvg:svgBlip xmlns:asvg="http://schemas.microsoft.com/office/drawing/2016/SVG/main" xmlns="" r:embed="rId11"/>
              </a:ext>
            </a:extLst>
          </a:blip>
          <a:stretch>
            <a:fillRect/>
          </a:stretch>
        </p:blipFill>
        <p:spPr>
          <a:xfrm flipH="1">
            <a:off x="10550185" y="3978565"/>
            <a:ext cx="1211483" cy="1211483"/>
          </a:xfrm>
          <a:prstGeom prst="rect">
            <a:avLst/>
          </a:prstGeom>
        </p:spPr>
      </p:pic>
      <p:pic>
        <p:nvPicPr>
          <p:cNvPr id="7" name="Ábra 6" descr="Baseballsapka">
            <a:extLst>
              <a:ext uri="{FF2B5EF4-FFF2-40B4-BE49-F238E27FC236}">
                <a16:creationId xmlns:a16="http://schemas.microsoft.com/office/drawing/2014/main" xmlns="" id="{CF5F437A-93E5-4A8F-8D21-69E799C5CF3D}"/>
              </a:ext>
            </a:extLst>
          </p:cNvPr>
          <p:cNvPicPr>
            <a:picLocks noChangeAspect="1"/>
          </p:cNvPicPr>
          <p:nvPr/>
        </p:nvPicPr>
        <p:blipFill>
          <a:blip r:embed="rId12" cstate="print">
            <a:extLst>
              <a:ext uri="{96DAC541-7B7A-43D3-8B79-37D633B846F1}">
                <asvg:svgBlip xmlns:asvg="http://schemas.microsoft.com/office/drawing/2016/SVG/main" xmlns="" r:embed="rId13"/>
              </a:ext>
            </a:extLst>
          </a:blip>
          <a:stretch>
            <a:fillRect/>
          </a:stretch>
        </p:blipFill>
        <p:spPr>
          <a:xfrm flipH="1">
            <a:off x="10417437" y="3429000"/>
            <a:ext cx="1276852" cy="1276852"/>
          </a:xfrm>
          <a:prstGeom prst="rect">
            <a:avLst/>
          </a:prstGeom>
        </p:spPr>
      </p:pic>
      <p:pic>
        <p:nvPicPr>
          <p:cNvPr id="15" name="Ábra 14" descr="Nem jel">
            <a:extLst>
              <a:ext uri="{FF2B5EF4-FFF2-40B4-BE49-F238E27FC236}">
                <a16:creationId xmlns:a16="http://schemas.microsoft.com/office/drawing/2014/main" xmlns="" id="{496576EB-735D-4006-9C09-407D5E5F4B41}"/>
              </a:ext>
            </a:extLst>
          </p:cNvPr>
          <p:cNvPicPr>
            <a:picLocks noChangeAspect="1"/>
          </p:cNvPicPr>
          <p:nvPr/>
        </p:nvPicPr>
        <p:blipFill>
          <a:blip r:embed="rId14" cstate="print">
            <a:extLst>
              <a:ext uri="{96DAC541-7B7A-43D3-8B79-37D633B846F1}">
                <asvg:svgBlip xmlns:asvg="http://schemas.microsoft.com/office/drawing/2016/SVG/main" xmlns="" r:embed="rId15"/>
              </a:ext>
            </a:extLst>
          </a:blip>
          <a:stretch>
            <a:fillRect/>
          </a:stretch>
        </p:blipFill>
        <p:spPr>
          <a:xfrm>
            <a:off x="10380337" y="2425854"/>
            <a:ext cx="1386979" cy="1386979"/>
          </a:xfrm>
          <a:prstGeom prst="rect">
            <a:avLst/>
          </a:prstGeom>
        </p:spPr>
      </p:pic>
    </p:spTree>
    <p:extLst>
      <p:ext uri="{BB962C8B-B14F-4D97-AF65-F5344CB8AC3E}">
        <p14:creationId xmlns:p14="http://schemas.microsoft.com/office/powerpoint/2010/main" xmlns="" val="10807652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247"/>
        <p:cNvGrpSpPr/>
        <p:nvPr/>
      </p:nvGrpSpPr>
      <p:grpSpPr>
        <a:xfrm>
          <a:off x="0" y="0"/>
          <a:ext cx="0" cy="0"/>
          <a:chOff x="0" y="0"/>
          <a:chExt cx="0" cy="0"/>
        </a:xfrm>
      </p:grpSpPr>
      <p:sp>
        <p:nvSpPr>
          <p:cNvPr id="248" name="Google Shape;248;p29"/>
          <p:cNvSpPr txBox="1">
            <a:spLocks noGrp="1"/>
          </p:cNvSpPr>
          <p:nvPr>
            <p:ph type="title"/>
          </p:nvPr>
        </p:nvSpPr>
        <p:spPr>
          <a:xfrm>
            <a:off x="1154956" y="2861733"/>
            <a:ext cx="9049615"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dirty="0">
                <a:solidFill>
                  <a:schemeClr val="dk1"/>
                </a:solidFill>
                <a:latin typeface="Arial"/>
                <a:ea typeface="Arial"/>
                <a:cs typeface="Arial"/>
                <a:sym typeface="Arial"/>
              </a:rPr>
              <a:t>4. Zöldség és gyümölcs előkészítése</a:t>
            </a:r>
            <a:endParaRPr lang="hu-HU" dirty="0"/>
          </a:p>
        </p:txBody>
      </p:sp>
      <p:pic>
        <p:nvPicPr>
          <p:cNvPr id="249" name="Google Shape;249;p29" descr="A képen rajz látható&#10;&#10;Automatikusan generált leírás"/>
          <p:cNvPicPr preferRelativeResize="0"/>
          <p:nvPr/>
        </p:nvPicPr>
        <p:blipFill rotWithShape="1">
          <a:blip r:embed="rId3" cstate="print">
            <a:alphaModFix/>
          </a:blip>
          <a:srcRect/>
          <a:stretch/>
        </p:blipFill>
        <p:spPr>
          <a:xfrm>
            <a:off x="10204571" y="93617"/>
            <a:ext cx="1823306" cy="1710304"/>
          </a:xfrm>
          <a:prstGeom prst="rect">
            <a:avLst/>
          </a:prstGeom>
          <a:noFill/>
          <a:ln>
            <a:noFill/>
          </a:ln>
        </p:spPr>
      </p:pic>
      <p:sp>
        <p:nvSpPr>
          <p:cNvPr id="250" name="Google Shape;250;p29"/>
          <p:cNvSpPr txBox="1"/>
          <p:nvPr/>
        </p:nvSpPr>
        <p:spPr>
          <a:xfrm>
            <a:off x="1154954" y="4859023"/>
            <a:ext cx="9049615" cy="83099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hu-HU" sz="2400" b="1" dirty="0">
                <a:solidFill>
                  <a:schemeClr val="dk2"/>
                </a:solidFill>
              </a:rPr>
              <a:t>Mire kell figyelni a zöldség és gyümölcs válogatása és tisztítása közben</a:t>
            </a:r>
            <a:r>
              <a:rPr lang="hu-HU" sz="2400" b="1" dirty="0">
                <a:solidFill>
                  <a:schemeClr val="dk2"/>
                </a:solidFill>
                <a:latin typeface="Arial"/>
                <a:ea typeface="Arial"/>
                <a:cs typeface="Arial"/>
                <a:sym typeface="Arial"/>
              </a:rPr>
              <a:t>?</a:t>
            </a:r>
          </a:p>
          <a:p>
            <a:r>
              <a:rPr lang="hu-HU" sz="2400" b="1" dirty="0">
                <a:solidFill>
                  <a:schemeClr val="dk2"/>
                </a:solidFill>
                <a:latin typeface="Arial"/>
                <a:ea typeface="Arial"/>
                <a:cs typeface="Arial"/>
                <a:sym typeface="Arial"/>
              </a:rPr>
              <a:t>Hogyan kell hámozni, vágni, aprítani?</a:t>
            </a:r>
            <a:endParaRPr lang="hu-HU" sz="2400" dirty="0"/>
          </a:p>
          <a:p>
            <a:pPr marL="0" marR="0" lvl="0" indent="0" algn="l" rtl="0">
              <a:spcBef>
                <a:spcPts val="0"/>
              </a:spcBef>
              <a:spcAft>
                <a:spcPts val="0"/>
              </a:spcAft>
              <a:buNone/>
            </a:pPr>
            <a:endParaRPr dirty="0"/>
          </a:p>
        </p:txBody>
      </p:sp>
    </p:spTree>
    <p:extLst>
      <p:ext uri="{BB962C8B-B14F-4D97-AF65-F5344CB8AC3E}">
        <p14:creationId xmlns:p14="http://schemas.microsoft.com/office/powerpoint/2010/main" xmlns="" val="3368951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7363812"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dk2"/>
                </a:solidFill>
                <a:latin typeface="Arial"/>
                <a:ea typeface="Arial"/>
                <a:cs typeface="Arial"/>
                <a:sym typeface="Arial"/>
              </a:rPr>
              <a:t>Az előkészítés sorrendje</a:t>
            </a:r>
            <a:endParaRPr lang="hu-HU" sz="3200"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sp>
        <p:nvSpPr>
          <p:cNvPr id="11" name="Szövegdoboz 10">
            <a:extLst>
              <a:ext uri="{FF2B5EF4-FFF2-40B4-BE49-F238E27FC236}">
                <a16:creationId xmlns:a16="http://schemas.microsoft.com/office/drawing/2014/main" xmlns="" id="{11A90863-1693-4F09-B048-9F9EE6AD43D7}"/>
              </a:ext>
            </a:extLst>
          </p:cNvPr>
          <p:cNvSpPr txBox="1"/>
          <p:nvPr/>
        </p:nvSpPr>
        <p:spPr>
          <a:xfrm>
            <a:off x="424737" y="1641006"/>
            <a:ext cx="6745948" cy="591956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kumimoji="0" lang="hu-HU" sz="2400" b="1" i="0" u="none" strike="noStrike" kern="0" cap="none" spc="0" normalizeH="0" baseline="0" noProof="0" dirty="0">
                <a:ln>
                  <a:noFill/>
                </a:ln>
                <a:solidFill>
                  <a:schemeClr val="tx1"/>
                </a:solidFill>
                <a:effectLst/>
                <a:uLnTx/>
                <a:uFillTx/>
                <a:latin typeface="Arial"/>
                <a:ea typeface="Arial"/>
                <a:cs typeface="Arial"/>
                <a:sym typeface="Arial"/>
              </a:rPr>
              <a:t>Először mindig a legtisztább alapanyaggal kezdjük.</a:t>
            </a:r>
          </a:p>
          <a:p>
            <a:pPr marL="342900" lvl="4" indent="-342900">
              <a:spcBef>
                <a:spcPts val="1000"/>
              </a:spcBef>
              <a:spcAft>
                <a:spcPts val="600"/>
              </a:spcAft>
              <a:buClr>
                <a:srgbClr val="86D1D8"/>
              </a:buClr>
              <a:buSzPts val="1920"/>
              <a:buFont typeface="Noto Sans Symbols"/>
              <a:buChar char="►"/>
              <a:defRPr/>
            </a:pPr>
            <a:r>
              <a:rPr kumimoji="0" lang="hu-HU" sz="2400" i="0" u="none" strike="noStrike" kern="0" cap="none" spc="0" normalizeH="0" baseline="0" noProof="0" smtClean="0">
                <a:ln>
                  <a:noFill/>
                </a:ln>
                <a:solidFill>
                  <a:schemeClr val="tx1"/>
                </a:solidFill>
                <a:effectLst/>
                <a:uLnTx/>
                <a:uFillTx/>
                <a:latin typeface="Arial"/>
                <a:ea typeface="Arial"/>
                <a:cs typeface="Arial"/>
                <a:sym typeface="Arial"/>
              </a:rPr>
              <a:t>Tiszta </a:t>
            </a:r>
            <a:r>
              <a:rPr kumimoji="0" lang="hu-HU" sz="2400" i="0" u="none" strike="noStrike" kern="0" cap="none" spc="0" normalizeH="0" baseline="0" noProof="0" dirty="0">
                <a:ln>
                  <a:noFill/>
                </a:ln>
                <a:solidFill>
                  <a:schemeClr val="tx1"/>
                </a:solidFill>
                <a:effectLst/>
                <a:uLnTx/>
                <a:uFillTx/>
                <a:latin typeface="Arial"/>
                <a:ea typeface="Arial"/>
                <a:cs typeface="Arial"/>
                <a:sym typeface="Arial"/>
              </a:rPr>
              <a:t>zöldségnek számít a paradicsom, </a:t>
            </a:r>
            <a:r>
              <a:rPr kumimoji="0" lang="hu-HU" sz="2400" i="0" u="none" strike="noStrike" kern="0" cap="none" spc="0" normalizeH="0" baseline="0" noProof="0">
                <a:ln>
                  <a:noFill/>
                </a:ln>
                <a:solidFill>
                  <a:schemeClr val="tx1"/>
                </a:solidFill>
                <a:effectLst/>
                <a:uLnTx/>
                <a:uFillTx/>
                <a:latin typeface="Arial"/>
                <a:ea typeface="Arial"/>
                <a:cs typeface="Arial"/>
                <a:sym typeface="Arial"/>
              </a:rPr>
              <a:t>a </a:t>
            </a:r>
            <a:r>
              <a:rPr kumimoji="0" lang="hu-HU" sz="2400" i="0" u="none" strike="noStrike" kern="0" cap="none" spc="0" normalizeH="0" baseline="0" noProof="0" smtClean="0">
                <a:ln>
                  <a:noFill/>
                </a:ln>
                <a:solidFill>
                  <a:schemeClr val="tx1"/>
                </a:solidFill>
                <a:effectLst/>
                <a:uLnTx/>
                <a:uFillTx/>
                <a:latin typeface="Arial"/>
                <a:ea typeface="Arial"/>
                <a:cs typeface="Arial"/>
                <a:sym typeface="Arial"/>
              </a:rPr>
              <a:t>paprika,</a:t>
            </a:r>
            <a:r>
              <a:rPr kumimoji="0" lang="hu-HU" sz="2400" i="0" u="none" strike="noStrike" kern="0" cap="none" spc="0" normalizeH="0" noProof="0" smtClean="0">
                <a:ln>
                  <a:noFill/>
                </a:ln>
                <a:solidFill>
                  <a:schemeClr val="tx1"/>
                </a:solidFill>
                <a:effectLst/>
                <a:uLnTx/>
                <a:uFillTx/>
                <a:latin typeface="Arial"/>
                <a:ea typeface="Arial"/>
                <a:cs typeface="Arial"/>
                <a:sym typeface="Arial"/>
              </a:rPr>
              <a:t> a gyümölcsök nagy része.</a:t>
            </a:r>
            <a:endParaRPr kumimoji="0" lang="hu-HU" sz="2400" i="0" u="none" strike="noStrike" kern="0" cap="none" spc="0" normalizeH="0" baseline="0" noProof="0" dirty="0">
              <a:ln>
                <a:noFill/>
              </a:ln>
              <a:solidFill>
                <a:schemeClr val="tx1"/>
              </a:solidFill>
              <a:effectLst/>
              <a:uLnTx/>
              <a:uFillTx/>
              <a:latin typeface="Arial"/>
              <a:ea typeface="Arial"/>
              <a:cs typeface="Arial"/>
              <a:sym typeface="Arial"/>
            </a:endParaRPr>
          </a:p>
          <a:p>
            <a:pPr marL="342900" marR="0" lvl="0" indent="-3429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kumimoji="0" lang="hu-HU" sz="2400" b="1" i="0" u="none" strike="noStrike" kern="0" cap="none" spc="0" normalizeH="0" baseline="0" noProof="0" smtClean="0">
                <a:ln>
                  <a:noFill/>
                </a:ln>
                <a:solidFill>
                  <a:schemeClr val="tx1"/>
                </a:solidFill>
                <a:effectLst/>
                <a:uLnTx/>
                <a:uFillTx/>
                <a:latin typeface="Arial"/>
                <a:ea typeface="Arial"/>
                <a:cs typeface="Arial"/>
                <a:sym typeface="Arial"/>
              </a:rPr>
              <a:t>A </a:t>
            </a:r>
            <a:r>
              <a:rPr kumimoji="0" lang="hu-HU" sz="2400" b="1" i="0" u="none" strike="noStrike" kern="0" cap="none" spc="0" normalizeH="0" baseline="0" noProof="0" dirty="0">
                <a:ln>
                  <a:noFill/>
                </a:ln>
                <a:solidFill>
                  <a:schemeClr val="tx1"/>
                </a:solidFill>
                <a:effectLst/>
                <a:uLnTx/>
                <a:uFillTx/>
                <a:latin typeface="Arial"/>
                <a:ea typeface="Arial"/>
                <a:cs typeface="Arial"/>
                <a:sym typeface="Arial"/>
              </a:rPr>
              <a:t>végére maradjon a </a:t>
            </a:r>
            <a:r>
              <a:rPr kumimoji="0" lang="hu-HU" sz="2400" b="1" i="0" u="none" strike="noStrike" kern="0" cap="none" spc="0" normalizeH="0" baseline="0" noProof="0" dirty="0" err="1">
                <a:ln>
                  <a:noFill/>
                </a:ln>
                <a:solidFill>
                  <a:schemeClr val="tx1"/>
                </a:solidFill>
                <a:effectLst/>
                <a:uLnTx/>
                <a:uFillTx/>
                <a:latin typeface="Arial"/>
                <a:ea typeface="Arial"/>
                <a:cs typeface="Arial"/>
                <a:sym typeface="Arial"/>
              </a:rPr>
              <a:t>legszennyezettebb</a:t>
            </a:r>
            <a:r>
              <a:rPr kumimoji="0" lang="hu-HU" sz="2400" b="1" i="0" u="none" strike="noStrike" kern="0" cap="none" spc="0" normalizeH="0" baseline="0" noProof="0" dirty="0">
                <a:ln>
                  <a:noFill/>
                </a:ln>
                <a:solidFill>
                  <a:schemeClr val="tx1"/>
                </a:solidFill>
                <a:effectLst/>
                <a:uLnTx/>
                <a:uFillTx/>
                <a:latin typeface="Arial"/>
                <a:ea typeface="Arial"/>
                <a:cs typeface="Arial"/>
                <a:sym typeface="Arial"/>
              </a:rPr>
              <a:t> alapanyag.</a:t>
            </a:r>
          </a:p>
          <a:p>
            <a:pPr marL="342900" marR="0" lvl="0" indent="-3429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kumimoji="0" lang="hu-HU" sz="2400" i="0" u="none" strike="noStrike" kern="0" cap="none" spc="0" normalizeH="0" baseline="0" noProof="0" smtClean="0">
                <a:ln>
                  <a:noFill/>
                </a:ln>
                <a:solidFill>
                  <a:schemeClr val="tx1"/>
                </a:solidFill>
                <a:effectLst/>
                <a:uLnTx/>
                <a:uFillTx/>
                <a:latin typeface="Arial"/>
                <a:ea typeface="Arial"/>
                <a:cs typeface="Arial"/>
                <a:sym typeface="Arial"/>
              </a:rPr>
              <a:t>Például </a:t>
            </a:r>
            <a:r>
              <a:rPr kumimoji="0" lang="hu-HU" sz="2400" i="0" u="none" strike="noStrike" kern="0" cap="none" spc="0" normalizeH="0" baseline="0" noProof="0" dirty="0">
                <a:ln>
                  <a:noFill/>
                </a:ln>
                <a:solidFill>
                  <a:schemeClr val="tx1"/>
                </a:solidFill>
                <a:effectLst/>
                <a:uLnTx/>
                <a:uFillTx/>
                <a:latin typeface="Arial"/>
                <a:ea typeface="Arial"/>
                <a:cs typeface="Arial"/>
                <a:sym typeface="Arial"/>
              </a:rPr>
              <a:t>a földes zöldségek maradjanak a </a:t>
            </a:r>
            <a:r>
              <a:rPr kumimoji="0" lang="hu-HU" sz="2400" i="0" u="none" strike="noStrike" kern="0" cap="none" spc="0" normalizeH="0" baseline="0" noProof="0">
                <a:ln>
                  <a:noFill/>
                </a:ln>
                <a:solidFill>
                  <a:schemeClr val="tx1"/>
                </a:solidFill>
                <a:effectLst/>
                <a:uLnTx/>
                <a:uFillTx/>
                <a:latin typeface="Arial"/>
                <a:ea typeface="Arial"/>
                <a:cs typeface="Arial"/>
                <a:sym typeface="Arial"/>
              </a:rPr>
              <a:t>végére</a:t>
            </a:r>
            <a:r>
              <a:rPr kumimoji="0" lang="hu-HU" sz="2400" i="0" u="none" strike="noStrike" kern="0" cap="none" spc="0" normalizeH="0" baseline="0" noProof="0" smtClean="0">
                <a:ln>
                  <a:noFill/>
                </a:ln>
                <a:solidFill>
                  <a:schemeClr val="tx1"/>
                </a:solidFill>
                <a:effectLst/>
                <a:uLnTx/>
                <a:uFillTx/>
                <a:latin typeface="Arial"/>
                <a:ea typeface="Arial"/>
                <a:cs typeface="Arial"/>
                <a:sym typeface="Arial"/>
              </a:rPr>
              <a:t>.</a:t>
            </a:r>
          </a:p>
          <a:p>
            <a:pPr marL="342900" marR="0" lvl="0" indent="-3429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lang="hu-HU" sz="2400" smtClean="0">
                <a:solidFill>
                  <a:schemeClr val="tx1"/>
                </a:solidFill>
              </a:rPr>
              <a:t>A jó minőségű zöldség és burgonya  már mosva érkezik a kereskedelembe. De valamennyi talaj maradhat rajtuk.</a:t>
            </a:r>
            <a:endParaRPr kumimoji="0" lang="hu-HU" sz="2400" i="0" u="none" strike="noStrike" kern="0" cap="none" spc="0" normalizeH="0" baseline="0" noProof="0" dirty="0">
              <a:ln>
                <a:noFill/>
              </a:ln>
              <a:solidFill>
                <a:schemeClr val="tx1"/>
              </a:solidFill>
              <a:effectLst/>
              <a:uLnTx/>
              <a:uFillTx/>
              <a:latin typeface="Arial"/>
              <a:ea typeface="Arial"/>
              <a:cs typeface="Arial"/>
              <a:sym typeface="Arial"/>
            </a:endParaRPr>
          </a:p>
          <a:p>
            <a:pPr marL="342900" marR="0" lvl="0" indent="-342900" algn="l" defTabSz="914400" rtl="0" eaLnBrk="1" fontAlgn="auto" latinLnBrk="0" hangingPunct="1">
              <a:lnSpc>
                <a:spcPct val="100000"/>
              </a:lnSpc>
              <a:spcBef>
                <a:spcPts val="1000"/>
              </a:spcBef>
              <a:spcAft>
                <a:spcPts val="0"/>
              </a:spcAft>
              <a:buClr>
                <a:srgbClr val="86D1D8"/>
              </a:buClr>
              <a:buSzPts val="1920"/>
              <a:buFont typeface="Noto Sans Symbols"/>
              <a:buChar char="►"/>
              <a:tabLst/>
              <a:defRPr/>
            </a:pPr>
            <a:endParaRPr kumimoji="0" lang="hu-HU" sz="2400" i="0" u="none" strike="noStrike" kern="0" cap="none" spc="0" normalizeH="0" baseline="0" noProof="0" dirty="0">
              <a:ln>
                <a:noFill/>
              </a:ln>
              <a:solidFill>
                <a:schemeClr val="tx1"/>
              </a:solidFill>
              <a:effectLst/>
              <a:uLnTx/>
              <a:uFillTx/>
              <a:latin typeface="Arial"/>
              <a:ea typeface="Arial"/>
              <a:cs typeface="Arial"/>
              <a:sym typeface="Arial"/>
            </a:endParaRPr>
          </a:p>
          <a:p>
            <a:endParaRPr lang="hu-HU" sz="2400" dirty="0">
              <a:solidFill>
                <a:schemeClr val="tx1"/>
              </a:solidFill>
              <a:latin typeface="+mj-lt"/>
            </a:endParaRPr>
          </a:p>
        </p:txBody>
      </p:sp>
      <p:pic>
        <p:nvPicPr>
          <p:cNvPr id="8198" name="Picture 6" descr="Bell Pepper Png Photo Background - Bell Peppers, Transparent Png ,  Transparent Png Image - PNGitem">
            <a:extLst>
              <a:ext uri="{FF2B5EF4-FFF2-40B4-BE49-F238E27FC236}">
                <a16:creationId xmlns:a16="http://schemas.microsoft.com/office/drawing/2014/main" xmlns="" id="{46A31449-26DC-45BF-8501-73266168B0D7}"/>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863271" y="950026"/>
            <a:ext cx="2667670" cy="1531917"/>
          </a:xfrm>
          <a:prstGeom prst="rect">
            <a:avLst/>
          </a:prstGeom>
          <a:noFill/>
          <a:extLst>
            <a:ext uri="{909E8E84-426E-40DD-AFC4-6F175D3DCCD1}">
              <a14:hiddenFill xmlns:a14="http://schemas.microsoft.com/office/drawing/2010/main" xmlns="">
                <a:solidFill>
                  <a:srgbClr val="FFFFFF"/>
                </a:solidFill>
              </a14:hiddenFill>
            </a:ext>
          </a:extLst>
        </p:spPr>
      </p:pic>
      <p:pic>
        <p:nvPicPr>
          <p:cNvPr id="8194" name="Picture 2" descr="100+ Free Tomatoes &amp; Tomato Vectors - Pixabay">
            <a:extLst>
              <a:ext uri="{FF2B5EF4-FFF2-40B4-BE49-F238E27FC236}">
                <a16:creationId xmlns:a16="http://schemas.microsoft.com/office/drawing/2014/main" xmlns="" id="{2C5CC731-4937-46A5-A53F-CA326B38CFFD}"/>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515069" y="1191536"/>
            <a:ext cx="1258641" cy="1426460"/>
          </a:xfrm>
          <a:prstGeom prst="rect">
            <a:avLst/>
          </a:prstGeom>
          <a:noFill/>
          <a:extLst>
            <a:ext uri="{909E8E84-426E-40DD-AFC4-6F175D3DCCD1}">
              <a14:hiddenFill xmlns:a14="http://schemas.microsoft.com/office/drawing/2010/main" xmlns="">
                <a:solidFill>
                  <a:srgbClr val="FFFFFF"/>
                </a:solidFill>
              </a14:hiddenFill>
            </a:ext>
          </a:extLst>
        </p:spPr>
      </p:pic>
      <p:pic>
        <p:nvPicPr>
          <p:cNvPr id="8200" name="Picture 8" descr="Vegetables salad mandolin root vegetables | Root vegetables … | Flickr">
            <a:extLst>
              <a:ext uri="{FF2B5EF4-FFF2-40B4-BE49-F238E27FC236}">
                <a16:creationId xmlns:a16="http://schemas.microsoft.com/office/drawing/2014/main" xmlns="" id="{D1657E54-D4CC-4E1B-929C-9B36A6A4D225}"/>
              </a:ext>
            </a:extLst>
          </p:cNvPr>
          <p:cNvPicPr>
            <a:picLocks noChangeAspect="1" noChangeArrowheads="1"/>
          </p:cNvPicPr>
          <p:nvPr/>
        </p:nvPicPr>
        <p:blipFill rotWithShape="1">
          <a:blip r:embed="rId6" cstate="print">
            <a:extLst>
              <a:ext uri="{28A0092B-C50C-407E-A947-70E740481C1C}">
                <a14:useLocalDpi xmlns:a14="http://schemas.microsoft.com/office/drawing/2010/main" xmlns="" val="0"/>
              </a:ext>
            </a:extLst>
          </a:blip>
          <a:srcRect/>
          <a:stretch/>
        </p:blipFill>
        <p:spPr bwMode="auto">
          <a:xfrm>
            <a:off x="8514607" y="2805262"/>
            <a:ext cx="2495054" cy="1499288"/>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Szövegdoboz 13">
            <a:extLst>
              <a:ext uri="{FF2B5EF4-FFF2-40B4-BE49-F238E27FC236}">
                <a16:creationId xmlns:a16="http://schemas.microsoft.com/office/drawing/2014/main" xmlns="" id="{DD45CA7B-8C81-4524-AE06-4459D3F3A796}"/>
              </a:ext>
            </a:extLst>
          </p:cNvPr>
          <p:cNvSpPr txBox="1"/>
          <p:nvPr/>
        </p:nvSpPr>
        <p:spPr>
          <a:xfrm>
            <a:off x="7202403" y="2383773"/>
            <a:ext cx="4989597" cy="400110"/>
          </a:xfrm>
          <a:prstGeom prst="rect">
            <a:avLst/>
          </a:prstGeom>
          <a:noFill/>
          <a:effectLst/>
        </p:spPr>
        <p:txBody>
          <a:bodyPr wrap="square" rtlCol="0">
            <a:spAutoFit/>
          </a:bodyPr>
          <a:lstStyle/>
          <a:p>
            <a:pPr algn="ctr"/>
            <a:r>
              <a:rPr lang="hu-HU" sz="2000" b="1" smtClean="0">
                <a:solidFill>
                  <a:schemeClr val="bg2"/>
                </a:solidFill>
              </a:rPr>
              <a:t>Földmentes </a:t>
            </a:r>
            <a:r>
              <a:rPr lang="hu-HU" sz="2000" b="1" dirty="0">
                <a:solidFill>
                  <a:schemeClr val="bg2"/>
                </a:solidFill>
              </a:rPr>
              <a:t>zöldségek</a:t>
            </a:r>
          </a:p>
        </p:txBody>
      </p:sp>
      <p:sp>
        <p:nvSpPr>
          <p:cNvPr id="15" name="Szövegdoboz 14">
            <a:extLst>
              <a:ext uri="{FF2B5EF4-FFF2-40B4-BE49-F238E27FC236}">
                <a16:creationId xmlns:a16="http://schemas.microsoft.com/office/drawing/2014/main" xmlns="" id="{57ED9EA8-2379-479E-9949-A881B4FDDF24}"/>
              </a:ext>
            </a:extLst>
          </p:cNvPr>
          <p:cNvSpPr txBox="1"/>
          <p:nvPr/>
        </p:nvSpPr>
        <p:spPr>
          <a:xfrm>
            <a:off x="7859800" y="4297273"/>
            <a:ext cx="3820791" cy="400110"/>
          </a:xfrm>
          <a:prstGeom prst="rect">
            <a:avLst/>
          </a:prstGeom>
          <a:noFill/>
          <a:effectLst/>
        </p:spPr>
        <p:txBody>
          <a:bodyPr wrap="square" rtlCol="0">
            <a:spAutoFit/>
          </a:bodyPr>
          <a:lstStyle/>
          <a:p>
            <a:pPr algn="ctr"/>
            <a:r>
              <a:rPr lang="hu-HU" sz="2000" b="1" smtClean="0">
                <a:solidFill>
                  <a:schemeClr val="bg2"/>
                </a:solidFill>
              </a:rPr>
              <a:t>Gyökér zöldségek</a:t>
            </a:r>
            <a:endParaRPr lang="hu-HU" sz="2000" b="1" dirty="0">
              <a:solidFill>
                <a:schemeClr val="bg2"/>
              </a:solidFill>
            </a:endParaRPr>
          </a:p>
        </p:txBody>
      </p:sp>
      <p:pic>
        <p:nvPicPr>
          <p:cNvPr id="10" name="Kép 9" descr="takarmany-sargarepa-000_fill_470x353_0.jpg"/>
          <p:cNvPicPr>
            <a:picLocks noChangeAspect="1"/>
          </p:cNvPicPr>
          <p:nvPr/>
        </p:nvPicPr>
        <p:blipFill>
          <a:blip r:embed="rId7" cstate="print"/>
          <a:stretch>
            <a:fillRect/>
          </a:stretch>
        </p:blipFill>
        <p:spPr>
          <a:xfrm>
            <a:off x="7897091" y="5118265"/>
            <a:ext cx="1826697" cy="1371966"/>
          </a:xfrm>
          <a:prstGeom prst="rect">
            <a:avLst/>
          </a:prstGeom>
        </p:spPr>
      </p:pic>
      <p:pic>
        <p:nvPicPr>
          <p:cNvPr id="12" name="Kép 11" descr="sargarepa-elado-morahalmon-000_fitmax_800x600_2.jpg"/>
          <p:cNvPicPr>
            <a:picLocks noChangeAspect="1"/>
          </p:cNvPicPr>
          <p:nvPr/>
        </p:nvPicPr>
        <p:blipFill>
          <a:blip r:embed="rId8" cstate="print"/>
          <a:stretch>
            <a:fillRect/>
          </a:stretch>
        </p:blipFill>
        <p:spPr>
          <a:xfrm>
            <a:off x="10030268" y="5118264"/>
            <a:ext cx="1852551" cy="1389413"/>
          </a:xfrm>
          <a:prstGeom prst="rect">
            <a:avLst/>
          </a:prstGeom>
        </p:spPr>
      </p:pic>
      <p:sp>
        <p:nvSpPr>
          <p:cNvPr id="13" name="Szövegdoboz 12">
            <a:extLst>
              <a:ext uri="{FF2B5EF4-FFF2-40B4-BE49-F238E27FC236}">
                <a16:creationId xmlns:a16="http://schemas.microsoft.com/office/drawing/2014/main" xmlns="" id="{57ED9EA8-2379-479E-9949-A881B4FDDF24}"/>
              </a:ext>
            </a:extLst>
          </p:cNvPr>
          <p:cNvSpPr txBox="1"/>
          <p:nvPr/>
        </p:nvSpPr>
        <p:spPr>
          <a:xfrm>
            <a:off x="7964699" y="6457890"/>
            <a:ext cx="3820791" cy="400110"/>
          </a:xfrm>
          <a:prstGeom prst="rect">
            <a:avLst/>
          </a:prstGeom>
          <a:noFill/>
          <a:effectLst/>
        </p:spPr>
        <p:txBody>
          <a:bodyPr wrap="square" rtlCol="0">
            <a:spAutoFit/>
          </a:bodyPr>
          <a:lstStyle/>
          <a:p>
            <a:pPr algn="ctr"/>
            <a:r>
              <a:rPr lang="hu-HU" sz="2000" b="1" smtClean="0">
                <a:solidFill>
                  <a:schemeClr val="bg2"/>
                </a:solidFill>
              </a:rPr>
              <a:t>Földes és mosott répa</a:t>
            </a:r>
            <a:endParaRPr lang="hu-HU" sz="2000" b="1" dirty="0">
              <a:solidFill>
                <a:schemeClr val="bg2"/>
              </a:solidFill>
            </a:endParaRPr>
          </a:p>
        </p:txBody>
      </p:sp>
    </p:spTree>
    <p:extLst>
      <p:ext uri="{BB962C8B-B14F-4D97-AF65-F5344CB8AC3E}">
        <p14:creationId xmlns:p14="http://schemas.microsoft.com/office/powerpoint/2010/main" xmlns="" val="32696216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41391" y="149328"/>
            <a:ext cx="8961602" cy="7652569"/>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600"/>
              </a:spcAft>
              <a:buSzPts val="1920"/>
              <a:buNone/>
            </a:pPr>
            <a:r>
              <a:rPr lang="hu-HU" sz="3200" b="1" dirty="0">
                <a:solidFill>
                  <a:schemeClr val="dk2"/>
                </a:solidFill>
                <a:latin typeface="Arial"/>
                <a:ea typeface="Arial"/>
                <a:cs typeface="Arial"/>
                <a:sym typeface="Arial"/>
              </a:rPr>
              <a:t>A csomagolás bontása</a:t>
            </a:r>
          </a:p>
          <a:p>
            <a:pPr marL="355600" lvl="0" indent="-355600">
              <a:spcAft>
                <a:spcPts val="600"/>
              </a:spcAft>
              <a:buSzPts val="1920"/>
            </a:pPr>
            <a:r>
              <a:rPr lang="hu-HU" sz="2400" b="1" smtClean="0">
                <a:solidFill>
                  <a:schemeClr val="tx1"/>
                </a:solidFill>
                <a:latin typeface="Arial"/>
                <a:ea typeface="Arial"/>
                <a:cs typeface="Arial"/>
                <a:sym typeface="Arial"/>
              </a:rPr>
              <a:t>Csomagolás lehet:</a:t>
            </a:r>
            <a:r>
              <a:rPr lang="hu-HU" sz="2400" smtClean="0">
                <a:solidFill>
                  <a:schemeClr val="tx1"/>
                </a:solidFill>
                <a:latin typeface="Arial"/>
                <a:ea typeface="Arial"/>
                <a:cs typeface="Arial"/>
                <a:sym typeface="Arial"/>
              </a:rPr>
              <a:t> papír vagy műanyag zacskó</a:t>
            </a:r>
            <a:r>
              <a:rPr lang="hu-HU" sz="2400">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műanyag kanna vagy oboz, befőttesüveg, üvegpalack, konzervdoboz.</a:t>
            </a:r>
            <a:endParaRPr lang="hu-HU" sz="2400" dirty="0">
              <a:solidFill>
                <a:schemeClr val="tx1"/>
              </a:solidFill>
              <a:latin typeface="Arial"/>
              <a:ea typeface="Arial"/>
              <a:cs typeface="Arial"/>
              <a:sym typeface="Arial"/>
            </a:endParaRPr>
          </a:p>
          <a:p>
            <a:pPr marL="355600" lvl="0" indent="-355600" algn="l" rtl="0">
              <a:spcBef>
                <a:spcPts val="1000"/>
              </a:spcBef>
              <a:spcAft>
                <a:spcPts val="600"/>
              </a:spcAft>
              <a:buSzPts val="1920"/>
              <a:buChar char="►"/>
            </a:pPr>
            <a:r>
              <a:rPr lang="hu-HU" sz="2400" b="1" dirty="0">
                <a:solidFill>
                  <a:srgbClr val="C00000"/>
                </a:solidFill>
                <a:latin typeface="Arial"/>
                <a:ea typeface="Arial"/>
                <a:cs typeface="Arial"/>
                <a:sym typeface="Arial"/>
              </a:rPr>
              <a:t>Veszély</a:t>
            </a:r>
            <a:r>
              <a:rPr lang="hu-HU" sz="2400">
                <a:solidFill>
                  <a:schemeClr val="dk1"/>
                </a:solidFill>
                <a:latin typeface="Arial"/>
                <a:ea typeface="Arial"/>
                <a:cs typeface="Arial"/>
                <a:sym typeface="Arial"/>
              </a:rPr>
              <a:t>: </a:t>
            </a:r>
            <a:endParaRPr lang="hu-HU" sz="2400" smtClean="0">
              <a:solidFill>
                <a:schemeClr val="dk1"/>
              </a:solidFill>
              <a:latin typeface="Arial"/>
              <a:ea typeface="Arial"/>
              <a:cs typeface="Arial"/>
              <a:sym typeface="Arial"/>
            </a:endParaRPr>
          </a:p>
          <a:p>
            <a:pPr marL="812800" lvl="1" indent="-355600">
              <a:spcBef>
                <a:spcPts val="0"/>
              </a:spcBef>
              <a:spcAft>
                <a:spcPts val="600"/>
              </a:spcAft>
              <a:buSzPts val="1920"/>
              <a:buFont typeface="Wingdings" pitchFamily="2" charset="2"/>
              <a:buChar char="§"/>
            </a:pPr>
            <a:r>
              <a:rPr lang="hu-HU" sz="2200" smtClean="0">
                <a:solidFill>
                  <a:schemeClr val="dk1"/>
                </a:solidFill>
                <a:latin typeface="Arial"/>
                <a:ea typeface="Arial"/>
                <a:cs typeface="Arial"/>
                <a:sym typeface="Arial"/>
              </a:rPr>
              <a:t>A </a:t>
            </a:r>
            <a:r>
              <a:rPr lang="hu-HU" sz="2200">
                <a:solidFill>
                  <a:schemeClr val="dk1"/>
                </a:solidFill>
                <a:latin typeface="Arial"/>
                <a:ea typeface="Arial"/>
                <a:cs typeface="Arial"/>
                <a:sym typeface="Arial"/>
              </a:rPr>
              <a:t>csomagolóanyag </a:t>
            </a:r>
            <a:r>
              <a:rPr lang="hu-HU" sz="2200" smtClean="0">
                <a:solidFill>
                  <a:schemeClr val="dk1"/>
                </a:solidFill>
                <a:latin typeface="Arial"/>
                <a:ea typeface="Arial"/>
                <a:cs typeface="Arial"/>
                <a:sym typeface="Arial"/>
              </a:rPr>
              <a:t>szennyezettsége (környezettől poros lesz vagy a gyártáskor mérgezőanyag kerül bele). </a:t>
            </a:r>
          </a:p>
          <a:p>
            <a:pPr marL="812800" lvl="1" indent="-355600">
              <a:spcBef>
                <a:spcPts val="0"/>
              </a:spcBef>
              <a:spcAft>
                <a:spcPts val="600"/>
              </a:spcAft>
              <a:buSzPts val="1920"/>
              <a:buFont typeface="Wingdings" pitchFamily="2" charset="2"/>
              <a:buChar char="§"/>
            </a:pPr>
            <a:r>
              <a:rPr lang="hu-HU" sz="2200" smtClean="0">
                <a:solidFill>
                  <a:schemeClr val="dk1"/>
                </a:solidFill>
                <a:latin typeface="Arial"/>
                <a:ea typeface="Arial"/>
                <a:cs typeface="Arial"/>
                <a:sym typeface="Arial"/>
              </a:rPr>
              <a:t>A csomagolás megsérülése: az élelmiszer érintkezett környezettel, emberrel, bármi belekerülhet. </a:t>
            </a:r>
            <a:endParaRPr lang="hu-HU" sz="2200" dirty="0">
              <a:solidFill>
                <a:schemeClr val="dk1"/>
              </a:solidFill>
              <a:latin typeface="Arial"/>
              <a:ea typeface="Arial"/>
              <a:cs typeface="Arial"/>
              <a:sym typeface="Arial"/>
            </a:endParaRPr>
          </a:p>
          <a:p>
            <a:pPr marL="355600" lvl="0" indent="-355600" algn="l" rtl="0">
              <a:spcBef>
                <a:spcPts val="1000"/>
              </a:spcBef>
              <a:spcAft>
                <a:spcPts val="600"/>
              </a:spcAft>
              <a:buSzPts val="1920"/>
              <a:buChar char="►"/>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 szennyezett vagy sérült </a:t>
            </a:r>
            <a:r>
              <a:rPr lang="hu-HU" sz="2400">
                <a:solidFill>
                  <a:schemeClr val="dk1"/>
                </a:solidFill>
                <a:latin typeface="Arial"/>
                <a:ea typeface="Arial"/>
                <a:cs typeface="Arial"/>
                <a:sym typeface="Arial"/>
              </a:rPr>
              <a:t>csomagolású </a:t>
            </a:r>
            <a:r>
              <a:rPr lang="hu-HU" sz="2400" smtClean="0">
                <a:solidFill>
                  <a:schemeClr val="dk1"/>
                </a:solidFill>
                <a:latin typeface="Arial"/>
                <a:ea typeface="Arial"/>
                <a:cs typeface="Arial"/>
                <a:sym typeface="Arial"/>
              </a:rPr>
              <a:t>élelmiszerbe bármi belekerülhetett, </a:t>
            </a:r>
            <a:r>
              <a:rPr lang="hu-HU" sz="2400" dirty="0">
                <a:solidFill>
                  <a:schemeClr val="dk1"/>
                </a:solidFill>
                <a:latin typeface="Arial"/>
                <a:ea typeface="Arial"/>
                <a:cs typeface="Arial"/>
                <a:sym typeface="Arial"/>
              </a:rPr>
              <a:t>fertőzött vagy romlott lehet. A fertőzött étel megbetegítheti a fogyasztót.</a:t>
            </a:r>
          </a:p>
          <a:p>
            <a:pPr marL="355600" marR="0" lvl="0" indent="-355600" algn="l" defTabSz="914400" rtl="0" eaLnBrk="1" fontAlgn="auto" latinLnBrk="0" hangingPunct="1">
              <a:lnSpc>
                <a:spcPct val="100000"/>
              </a:lnSpc>
              <a:spcBef>
                <a:spcPts val="1000"/>
              </a:spcBef>
              <a:spcAft>
                <a:spcPts val="600"/>
              </a:spcAft>
              <a:buClr>
                <a:srgbClr val="86D1D8"/>
              </a:buClr>
              <a:buSzPts val="1920"/>
              <a:buFont typeface="Noto Sans Symbols"/>
              <a:buChar char="►"/>
              <a:tabLst/>
              <a:defRPr/>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lang="hu-HU" sz="2400" dirty="0">
                <a:solidFill>
                  <a:srgbClr val="000000"/>
                </a:solidFill>
                <a:latin typeface="Arial"/>
                <a:ea typeface="Arial"/>
                <a:cs typeface="Arial"/>
                <a:sym typeface="Arial"/>
              </a:rPr>
              <a:t>: </a:t>
            </a:r>
            <a:r>
              <a:rPr kumimoji="0" lang="hu-HU" sz="2400" b="0" i="0" u="none" strike="noStrike" kern="0" cap="none" spc="0" normalizeH="0" baseline="0" noProof="0" dirty="0">
                <a:ln>
                  <a:noFill/>
                </a:ln>
                <a:solidFill>
                  <a:srgbClr val="000000"/>
                </a:solidFill>
                <a:effectLst/>
                <a:uLnTx/>
                <a:uFillTx/>
                <a:latin typeface="Arial"/>
                <a:ea typeface="Arial"/>
                <a:cs typeface="Arial"/>
                <a:sym typeface="Arial"/>
              </a:rPr>
              <a:t>A csomagolást bontás előtt meg kell tisztítani. Sérült csomagolás esetén a benne lévő alapanyagot ellenőrizni kell. A gyanús csomagot hulladékként kell kezelni.</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10" name="Kép 9">
            <a:extLst>
              <a:ext uri="{FF2B5EF4-FFF2-40B4-BE49-F238E27FC236}">
                <a16:creationId xmlns:a16="http://schemas.microsoft.com/office/drawing/2014/main" xmlns="" id="{310A4814-93C9-407A-9E9C-24725346CD46}"/>
              </a:ext>
            </a:extLst>
          </p:cNvPr>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949049" y="1318161"/>
            <a:ext cx="1021812" cy="1406938"/>
          </a:xfrm>
          <a:prstGeom prst="rect">
            <a:avLst/>
          </a:prstGeom>
          <a:noFill/>
          <a:ln>
            <a:noFill/>
          </a:ln>
        </p:spPr>
      </p:pic>
      <p:pic>
        <p:nvPicPr>
          <p:cNvPr id="12" name="Kép 11">
            <a:extLst>
              <a:ext uri="{FF2B5EF4-FFF2-40B4-BE49-F238E27FC236}">
                <a16:creationId xmlns:a16="http://schemas.microsoft.com/office/drawing/2014/main" xmlns="" id="{B9DC49FB-43B2-47FA-B0A6-E325F603CBF5}"/>
              </a:ext>
            </a:extLst>
          </p:cNvPr>
          <p:cNvPicPr/>
          <p:nvPr/>
        </p:nvPicPr>
        <p:blipFill rotWithShape="1">
          <a:blip r:embed="rId5" cstate="print">
            <a:extLst>
              <a:ext uri="{28A0092B-C50C-407E-A947-70E740481C1C}">
                <a14:useLocalDpi xmlns:a14="http://schemas.microsoft.com/office/drawing/2010/main" xmlns="" val="0"/>
              </a:ext>
            </a:extLst>
          </a:blip>
          <a:srcRect/>
          <a:stretch/>
        </p:blipFill>
        <p:spPr bwMode="auto">
          <a:xfrm>
            <a:off x="9132125" y="1223158"/>
            <a:ext cx="1728000" cy="1476000"/>
          </a:xfrm>
          <a:prstGeom prst="rect">
            <a:avLst/>
          </a:prstGeom>
          <a:noFill/>
          <a:ln>
            <a:noFill/>
          </a:ln>
          <a:extLst>
            <a:ext uri="{53640926-AAD7-44D8-BBD7-CCE9431645EC}">
              <a14:shadowObscured xmlns:a14="http://schemas.microsoft.com/office/drawing/2010/main" xmlns=""/>
            </a:ext>
          </a:extLst>
        </p:spPr>
      </p:pic>
      <p:sp>
        <p:nvSpPr>
          <p:cNvPr id="9" name="Szövegdoboz 8">
            <a:extLst>
              <a:ext uri="{FF2B5EF4-FFF2-40B4-BE49-F238E27FC236}">
                <a16:creationId xmlns:a16="http://schemas.microsoft.com/office/drawing/2014/main" xmlns="" id="{8AB667C4-0C6D-4DB0-A235-F0341E0D563D}"/>
              </a:ext>
            </a:extLst>
          </p:cNvPr>
          <p:cNvSpPr txBox="1"/>
          <p:nvPr/>
        </p:nvSpPr>
        <p:spPr>
          <a:xfrm>
            <a:off x="8935338" y="6457890"/>
            <a:ext cx="3256662" cy="400110"/>
          </a:xfrm>
          <a:prstGeom prst="rect">
            <a:avLst/>
          </a:prstGeom>
          <a:noFill/>
          <a:effectLst/>
        </p:spPr>
        <p:txBody>
          <a:bodyPr wrap="square" rtlCol="0">
            <a:spAutoFit/>
          </a:bodyPr>
          <a:lstStyle/>
          <a:p>
            <a:pPr algn="ctr"/>
            <a:r>
              <a:rPr lang="hu-HU" sz="2000" b="1" smtClean="0">
                <a:solidFill>
                  <a:schemeClr val="bg2"/>
                </a:solidFill>
              </a:rPr>
              <a:t>Ép és sérült csomagolás</a:t>
            </a:r>
            <a:endParaRPr lang="hu-HU" sz="2000" b="1" dirty="0">
              <a:solidFill>
                <a:schemeClr val="bg2"/>
              </a:solidFill>
            </a:endParaRPr>
          </a:p>
        </p:txBody>
      </p:sp>
      <p:pic>
        <p:nvPicPr>
          <p:cNvPr id="7" name="Kép 6" descr="k1.png"/>
          <p:cNvPicPr>
            <a:picLocks noChangeAspect="1"/>
          </p:cNvPicPr>
          <p:nvPr/>
        </p:nvPicPr>
        <p:blipFill>
          <a:blip r:embed="rId6" cstate="print"/>
          <a:srcRect/>
          <a:stretch>
            <a:fillRect/>
          </a:stretch>
        </p:blipFill>
        <p:spPr>
          <a:xfrm>
            <a:off x="9118515" y="4275116"/>
            <a:ext cx="1284269" cy="2030681"/>
          </a:xfrm>
          <a:prstGeom prst="rect">
            <a:avLst/>
          </a:prstGeom>
        </p:spPr>
      </p:pic>
      <p:pic>
        <p:nvPicPr>
          <p:cNvPr id="8" name="Kép 7" descr="Genco Damaged Product Only16x9.jpg"/>
          <p:cNvPicPr>
            <a:picLocks noChangeAspect="1"/>
          </p:cNvPicPr>
          <p:nvPr/>
        </p:nvPicPr>
        <p:blipFill>
          <a:blip r:embed="rId7" cstate="print"/>
          <a:srcRect/>
          <a:stretch>
            <a:fillRect/>
          </a:stretch>
        </p:blipFill>
        <p:spPr>
          <a:xfrm rot="16200000" flipH="1">
            <a:off x="10539356" y="4459318"/>
            <a:ext cx="1361833" cy="1563445"/>
          </a:xfrm>
          <a:prstGeom prst="rect">
            <a:avLst/>
          </a:prstGeom>
        </p:spPr>
      </p:pic>
      <p:pic>
        <p:nvPicPr>
          <p:cNvPr id="11" name="Kép 10" descr="780.jpg"/>
          <p:cNvPicPr>
            <a:picLocks noChangeAspect="1"/>
          </p:cNvPicPr>
          <p:nvPr/>
        </p:nvPicPr>
        <p:blipFill>
          <a:blip r:embed="rId8" cstate="print"/>
          <a:stretch>
            <a:fillRect/>
          </a:stretch>
        </p:blipFill>
        <p:spPr>
          <a:xfrm>
            <a:off x="9493948" y="2810117"/>
            <a:ext cx="2092410" cy="1177651"/>
          </a:xfrm>
          <a:prstGeom prst="rect">
            <a:avLst/>
          </a:prstGeom>
        </p:spPr>
      </p:pic>
    </p:spTree>
    <p:extLst>
      <p:ext uri="{BB962C8B-B14F-4D97-AF65-F5344CB8AC3E}">
        <p14:creationId xmlns:p14="http://schemas.microsoft.com/office/powerpoint/2010/main" xmlns="" val="8866239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457267" y="220278"/>
            <a:ext cx="8852987" cy="6435842"/>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smtClean="0">
                <a:solidFill>
                  <a:schemeClr val="dk2"/>
                </a:solidFill>
                <a:latin typeface="Arial"/>
                <a:ea typeface="Arial"/>
                <a:cs typeface="Arial"/>
                <a:sym typeface="Arial"/>
              </a:rPr>
              <a:t>Kimérés</a:t>
            </a:r>
            <a:endParaRPr lang="hu-HU" sz="3200" b="1" dirty="0">
              <a:solidFill>
                <a:schemeClr val="dk2"/>
              </a:solidFill>
              <a:latin typeface="Arial"/>
              <a:ea typeface="Arial"/>
              <a:cs typeface="Arial"/>
              <a:sym typeface="Arial"/>
            </a:endParaRPr>
          </a:p>
          <a:p>
            <a:pPr marL="355600" lvl="0" indent="-355600" algn="l" rtl="0">
              <a:spcBef>
                <a:spcPts val="1000"/>
              </a:spcBef>
              <a:spcAft>
                <a:spcPts val="2000"/>
              </a:spcAft>
              <a:buSzPts val="1920"/>
              <a:buChar char="►"/>
            </a:pP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szükséges alapanyag mennyiséget konyhai mérleggel vagy </a:t>
            </a:r>
            <a:r>
              <a:rPr lang="hu-HU" sz="2400">
                <a:solidFill>
                  <a:schemeClr val="dk1"/>
                </a:solidFill>
                <a:latin typeface="Arial"/>
                <a:ea typeface="Arial"/>
                <a:cs typeface="Arial"/>
                <a:sym typeface="Arial"/>
              </a:rPr>
              <a:t>mérőedénnyel </a:t>
            </a:r>
            <a:r>
              <a:rPr lang="hu-HU" sz="2400" smtClean="0">
                <a:solidFill>
                  <a:schemeClr val="dk1"/>
                </a:solidFill>
                <a:latin typeface="Arial"/>
                <a:ea typeface="Arial"/>
                <a:cs typeface="Arial"/>
                <a:sym typeface="Arial"/>
              </a:rPr>
              <a:t>mérik </a:t>
            </a:r>
            <a:r>
              <a:rPr lang="hu-HU" sz="2400" dirty="0">
                <a:solidFill>
                  <a:schemeClr val="dk1"/>
                </a:solidFill>
                <a:latin typeface="Arial"/>
                <a:ea typeface="Arial"/>
                <a:cs typeface="Arial"/>
                <a:sym typeface="Arial"/>
              </a:rPr>
              <a:t>ki.</a:t>
            </a:r>
          </a:p>
          <a:p>
            <a:pPr marL="355600" lvl="0" indent="-355600" algn="l" rtl="0">
              <a:spcBef>
                <a:spcPts val="1000"/>
              </a:spcBef>
              <a:spcAft>
                <a:spcPts val="2000"/>
              </a:spcAft>
              <a:buSzPts val="1920"/>
              <a:buChar char="►"/>
            </a:pPr>
            <a:r>
              <a:rPr lang="hu-HU" sz="2400" b="1" dirty="0">
                <a:solidFill>
                  <a:srgbClr val="C00000"/>
                </a:solidFill>
                <a:latin typeface="Arial"/>
                <a:ea typeface="Arial"/>
                <a:cs typeface="Arial"/>
                <a:sym typeface="Arial"/>
              </a:rPr>
              <a:t>Veszély</a:t>
            </a:r>
            <a:r>
              <a:rPr lang="hu-HU" sz="2400" dirty="0">
                <a:solidFill>
                  <a:schemeClr val="dk1"/>
                </a:solidFill>
                <a:latin typeface="Arial"/>
                <a:ea typeface="Arial"/>
                <a:cs typeface="Arial"/>
                <a:sym typeface="Arial"/>
              </a:rPr>
              <a:t>: A kiméréshez az alapanyagot ki kell bontani</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szabadon </a:t>
            </a:r>
            <a:r>
              <a:rPr lang="hu-HU" sz="2400">
                <a:solidFill>
                  <a:schemeClr val="dk1"/>
                </a:solidFill>
                <a:latin typeface="Arial"/>
                <a:ea typeface="Arial"/>
                <a:cs typeface="Arial"/>
                <a:sym typeface="Arial"/>
              </a:rPr>
              <a:t>tartott </a:t>
            </a:r>
            <a:r>
              <a:rPr lang="hu-HU" sz="2400" smtClean="0">
                <a:solidFill>
                  <a:schemeClr val="dk1"/>
                </a:solidFill>
                <a:latin typeface="Arial"/>
                <a:ea typeface="Arial"/>
                <a:cs typeface="Arial"/>
                <a:sym typeface="Arial"/>
              </a:rPr>
              <a:t>alapanyag érintkezik a szennyezett környezettel, emberrel.</a:t>
            </a:r>
            <a:endParaRPr lang="hu-HU" sz="2400" dirty="0">
              <a:solidFill>
                <a:schemeClr val="dk1"/>
              </a:solidFill>
              <a:latin typeface="Arial"/>
              <a:ea typeface="Arial"/>
              <a:cs typeface="Arial"/>
              <a:sym typeface="Arial"/>
            </a:endParaRPr>
          </a:p>
          <a:p>
            <a:pPr marL="355600" lvl="0" indent="-355600" algn="l" rtl="0">
              <a:spcBef>
                <a:spcPts val="1000"/>
              </a:spcBef>
              <a:spcAft>
                <a:spcPts val="2000"/>
              </a:spcAft>
              <a:buSzPts val="1920"/>
              <a:buChar char="►"/>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t>
            </a:r>
            <a:r>
              <a:rPr lang="hu-HU" sz="2400">
                <a:solidFill>
                  <a:schemeClr val="dk1"/>
                </a:solidFill>
                <a:latin typeface="Arial"/>
                <a:ea typeface="Arial"/>
                <a:cs typeface="Arial"/>
                <a:sym typeface="Arial"/>
              </a:rPr>
              <a:t>A </a:t>
            </a:r>
            <a:r>
              <a:rPr lang="hu-HU" sz="2400" smtClean="0">
                <a:solidFill>
                  <a:schemeClr val="dk1"/>
                </a:solidFill>
                <a:latin typeface="Arial"/>
                <a:ea typeface="Arial"/>
                <a:cs typeface="Arial"/>
                <a:sym typeface="Arial"/>
              </a:rPr>
              <a:t>kimérés során megszennyeződik az alapanyag, az ebből készült </a:t>
            </a:r>
            <a:r>
              <a:rPr lang="hu-HU" sz="2400">
                <a:solidFill>
                  <a:schemeClr val="dk1"/>
                </a:solidFill>
                <a:latin typeface="Arial"/>
                <a:ea typeface="Arial"/>
                <a:cs typeface="Arial"/>
                <a:sym typeface="Arial"/>
              </a:rPr>
              <a:t>étel </a:t>
            </a:r>
            <a:r>
              <a:rPr lang="hu-HU" sz="2400" smtClean="0">
                <a:solidFill>
                  <a:schemeClr val="dk1"/>
                </a:solidFill>
                <a:latin typeface="Arial"/>
                <a:ea typeface="Arial"/>
                <a:cs typeface="Arial"/>
                <a:sym typeface="Arial"/>
              </a:rPr>
              <a:t>szennyezett vagy fertőzött lesz. Az </a:t>
            </a:r>
            <a:r>
              <a:rPr lang="hu-HU" sz="2400" dirty="0">
                <a:solidFill>
                  <a:schemeClr val="dk1"/>
                </a:solidFill>
                <a:latin typeface="Arial"/>
                <a:ea typeface="Arial"/>
                <a:cs typeface="Arial"/>
                <a:sym typeface="Arial"/>
              </a:rPr>
              <a:t>elszaporodó </a:t>
            </a:r>
            <a:r>
              <a:rPr lang="hu-HU" sz="2400">
                <a:solidFill>
                  <a:schemeClr val="dk1"/>
                </a:solidFill>
                <a:latin typeface="Arial"/>
                <a:ea typeface="Arial"/>
                <a:cs typeface="Arial"/>
                <a:sym typeface="Arial"/>
              </a:rPr>
              <a:t>mikrobák </a:t>
            </a:r>
            <a:r>
              <a:rPr lang="hu-HU" sz="2400" smtClean="0">
                <a:solidFill>
                  <a:schemeClr val="dk1"/>
                </a:solidFill>
                <a:latin typeface="Arial"/>
                <a:ea typeface="Arial"/>
                <a:cs typeface="Arial"/>
                <a:sym typeface="Arial"/>
              </a:rPr>
              <a:t>megbetegítik </a:t>
            </a:r>
            <a:r>
              <a:rPr lang="hu-HU" sz="2400" dirty="0">
                <a:solidFill>
                  <a:schemeClr val="dk1"/>
                </a:solidFill>
                <a:latin typeface="Arial"/>
                <a:ea typeface="Arial"/>
                <a:cs typeface="Arial"/>
                <a:sym typeface="Arial"/>
              </a:rPr>
              <a:t>a fogyasztót.</a:t>
            </a: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b="0" i="0" u="none" strike="noStrike" kern="0" cap="none" spc="0" normalizeH="0" baseline="0" noProof="0" dirty="0">
                <a:ln>
                  <a:noFill/>
                </a:ln>
                <a:solidFill>
                  <a:srgbClr val="000000"/>
                </a:solidFill>
                <a:effectLst/>
                <a:uLnTx/>
                <a:uFillTx/>
                <a:latin typeface="Arial"/>
                <a:ea typeface="Arial"/>
                <a:cs typeface="Arial"/>
                <a:sym typeface="Arial"/>
              </a:rPr>
              <a:t>: A kimérést minél gyorsabban kell elvégezni. Először vegyük elő a </a:t>
            </a:r>
            <a:r>
              <a:rPr kumimoji="0" lang="hu-HU" sz="2400" b="0" i="0" u="none" strike="noStrike" kern="0" cap="none" spc="0" normalizeH="0" baseline="0" noProof="0">
                <a:ln>
                  <a:noFill/>
                </a:ln>
                <a:solidFill>
                  <a:srgbClr val="000000"/>
                </a:solidFill>
                <a:effectLst/>
                <a:uLnTx/>
                <a:uFillTx/>
                <a:latin typeface="Arial"/>
                <a:ea typeface="Arial"/>
                <a:cs typeface="Arial"/>
                <a:sym typeface="Arial"/>
              </a:rPr>
              <a:t>szükséges </a:t>
            </a:r>
            <a:r>
              <a:rPr kumimoji="0" lang="hu-HU" sz="2400" b="0" i="0" u="none" strike="noStrike" kern="0" cap="none" spc="0" normalizeH="0" baseline="0" noProof="0" smtClean="0">
                <a:ln>
                  <a:noFill/>
                </a:ln>
                <a:solidFill>
                  <a:srgbClr val="000000"/>
                </a:solidFill>
                <a:effectLst/>
                <a:uLnTx/>
                <a:uFillTx/>
                <a:latin typeface="Arial"/>
                <a:ea typeface="Arial"/>
                <a:cs typeface="Arial"/>
                <a:sym typeface="Arial"/>
              </a:rPr>
              <a:t>edényeket és eszközöket</a:t>
            </a:r>
            <a:r>
              <a:rPr kumimoji="0" lang="hu-HU" sz="2400" b="0" i="0" u="none" strike="noStrike" kern="0" cap="none" spc="0" normalizeH="0" baseline="0" noProof="0">
                <a:ln>
                  <a:noFill/>
                </a:ln>
                <a:solidFill>
                  <a:srgbClr val="000000"/>
                </a:solidFill>
                <a:effectLst/>
                <a:uLnTx/>
                <a:uFillTx/>
                <a:latin typeface="Arial"/>
                <a:ea typeface="Arial"/>
                <a:cs typeface="Arial"/>
                <a:sym typeface="Arial"/>
              </a:rPr>
              <a:t>. </a:t>
            </a:r>
            <a:r>
              <a:rPr kumimoji="0" lang="hu-HU" sz="2400" b="0" i="0" u="none" strike="noStrike" kern="0" cap="none" spc="0" normalizeH="0" baseline="0" noProof="0" smtClean="0">
                <a:ln>
                  <a:noFill/>
                </a:ln>
                <a:solidFill>
                  <a:srgbClr val="000000"/>
                </a:solidFill>
                <a:effectLst/>
                <a:uLnTx/>
                <a:uFillTx/>
                <a:latin typeface="Arial"/>
                <a:ea typeface="Arial"/>
                <a:cs typeface="Arial"/>
                <a:sym typeface="Arial"/>
              </a:rPr>
              <a:t>Csak ezek után bontsuk </a:t>
            </a:r>
            <a:r>
              <a:rPr kumimoji="0" lang="hu-HU" sz="2400" b="0" i="0" u="none" strike="noStrike" kern="0" cap="none" spc="0" normalizeH="0" baseline="0" noProof="0" dirty="0">
                <a:ln>
                  <a:noFill/>
                </a:ln>
                <a:solidFill>
                  <a:srgbClr val="000000"/>
                </a:solidFill>
                <a:effectLst/>
                <a:uLnTx/>
                <a:uFillTx/>
                <a:latin typeface="Arial"/>
                <a:ea typeface="Arial"/>
                <a:cs typeface="Arial"/>
                <a:sym typeface="Arial"/>
              </a:rPr>
              <a:t>ki </a:t>
            </a:r>
            <a:r>
              <a:rPr kumimoji="0" lang="hu-HU" sz="2400" b="0" i="0" u="none" strike="noStrike" kern="0" cap="none" spc="0" normalizeH="0" baseline="0" noProof="0">
                <a:ln>
                  <a:noFill/>
                </a:ln>
                <a:solidFill>
                  <a:srgbClr val="000000"/>
                </a:solidFill>
                <a:effectLst/>
                <a:uLnTx/>
                <a:uFillTx/>
                <a:latin typeface="Arial"/>
                <a:ea typeface="Arial"/>
                <a:cs typeface="Arial"/>
                <a:sym typeface="Arial"/>
              </a:rPr>
              <a:t>az </a:t>
            </a:r>
            <a:r>
              <a:rPr kumimoji="0" lang="hu-HU" sz="2400" b="0" i="0" u="none" strike="noStrike" kern="0" cap="none" spc="0" normalizeH="0" baseline="0" noProof="0" smtClean="0">
                <a:ln>
                  <a:noFill/>
                </a:ln>
                <a:solidFill>
                  <a:srgbClr val="000000"/>
                </a:solidFill>
                <a:effectLst/>
                <a:uLnTx/>
                <a:uFillTx/>
                <a:latin typeface="Arial"/>
                <a:ea typeface="Arial"/>
                <a:cs typeface="Arial"/>
                <a:sym typeface="Arial"/>
              </a:rPr>
              <a:t>élelmiszer csomagolását.</a:t>
            </a:r>
            <a:endParaRPr kumimoji="0" lang="hu-HU" sz="2400" b="0" i="0" u="none" strike="noStrike" kern="0" cap="none" spc="0" normalizeH="0" baseline="0" noProof="0" dirty="0">
              <a:ln>
                <a:noFill/>
              </a:ln>
              <a:solidFill>
                <a:srgbClr val="000000"/>
              </a:solidFill>
              <a:effectLst/>
              <a:uLnTx/>
              <a:uFillTx/>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9" name="Kép 8">
            <a:extLst>
              <a:ext uri="{FF2B5EF4-FFF2-40B4-BE49-F238E27FC236}">
                <a16:creationId xmlns:a16="http://schemas.microsoft.com/office/drawing/2014/main" xmlns="" id="{818CF823-FF65-42F9-BB45-C9037952C473}"/>
              </a:ext>
            </a:extLst>
          </p:cNvPr>
          <p:cNvPicPr/>
          <p:nvPr/>
        </p:nvPicPr>
        <p:blipFill>
          <a:blip r:embed="rId4" cstate="print">
            <a:extLst>
              <a:ext uri="{28A0092B-C50C-407E-A947-70E740481C1C}">
                <a14:useLocalDpi xmlns:a14="http://schemas.microsoft.com/office/drawing/2010/main" xmlns="" val="0"/>
              </a:ext>
            </a:extLst>
          </a:blip>
          <a:stretch>
            <a:fillRect/>
          </a:stretch>
        </p:blipFill>
        <p:spPr>
          <a:xfrm>
            <a:off x="8944897" y="1939412"/>
            <a:ext cx="1821768" cy="1213037"/>
          </a:xfrm>
          <a:prstGeom prst="rect">
            <a:avLst/>
          </a:prstGeom>
        </p:spPr>
      </p:pic>
      <p:pic>
        <p:nvPicPr>
          <p:cNvPr id="13" name="Kép 12">
            <a:extLst>
              <a:ext uri="{FF2B5EF4-FFF2-40B4-BE49-F238E27FC236}">
                <a16:creationId xmlns:a16="http://schemas.microsoft.com/office/drawing/2014/main" xmlns="" id="{9B7EE7BD-5C7C-4060-9D53-576D31A4DE3D}"/>
              </a:ext>
            </a:extLst>
          </p:cNvPr>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a:xfrm>
            <a:off x="10344996" y="2026051"/>
            <a:ext cx="1936077" cy="2027902"/>
          </a:xfrm>
          <a:prstGeom prst="rect">
            <a:avLst/>
          </a:prstGeom>
        </p:spPr>
      </p:pic>
      <p:pic>
        <p:nvPicPr>
          <p:cNvPr id="14" name="Kép 13">
            <a:extLst>
              <a:ext uri="{FF2B5EF4-FFF2-40B4-BE49-F238E27FC236}">
                <a16:creationId xmlns:a16="http://schemas.microsoft.com/office/drawing/2014/main" xmlns="" id="{28E1A703-34FF-4B86-895B-17187A53469F}"/>
              </a:ext>
            </a:extLst>
          </p:cNvPr>
          <p:cNvPicPr/>
          <p:nvPr/>
        </p:nvPicPr>
        <p:blipFill>
          <a:blip r:embed="rId6" cstate="print">
            <a:extLst>
              <a:ext uri="{28A0092B-C50C-407E-A947-70E740481C1C}">
                <a14:useLocalDpi xmlns:a14="http://schemas.microsoft.com/office/drawing/2010/main" xmlns="" val="0"/>
              </a:ext>
            </a:extLst>
          </a:blip>
          <a:stretch>
            <a:fillRect/>
          </a:stretch>
        </p:blipFill>
        <p:spPr>
          <a:xfrm>
            <a:off x="9157158" y="3296932"/>
            <a:ext cx="1729753" cy="1514042"/>
          </a:xfrm>
          <a:prstGeom prst="rect">
            <a:avLst/>
          </a:prstGeom>
        </p:spPr>
      </p:pic>
      <p:sp>
        <p:nvSpPr>
          <p:cNvPr id="10" name="Szövegdoboz 9">
            <a:extLst>
              <a:ext uri="{FF2B5EF4-FFF2-40B4-BE49-F238E27FC236}">
                <a16:creationId xmlns:a16="http://schemas.microsoft.com/office/drawing/2014/main" xmlns="" id="{108D0506-8FF9-4740-809D-0EDA30B81FE9}"/>
              </a:ext>
            </a:extLst>
          </p:cNvPr>
          <p:cNvSpPr txBox="1"/>
          <p:nvPr/>
        </p:nvSpPr>
        <p:spPr>
          <a:xfrm>
            <a:off x="8777052" y="4955457"/>
            <a:ext cx="3305260" cy="707886"/>
          </a:xfrm>
          <a:prstGeom prst="rect">
            <a:avLst/>
          </a:prstGeom>
          <a:noFill/>
          <a:effectLst/>
        </p:spPr>
        <p:txBody>
          <a:bodyPr wrap="square" rtlCol="0">
            <a:spAutoFit/>
          </a:bodyPr>
          <a:lstStyle/>
          <a:p>
            <a:pPr algn="ctr"/>
            <a:r>
              <a:rPr lang="hu-HU" sz="2000" b="1" dirty="0">
                <a:solidFill>
                  <a:schemeClr val="bg2"/>
                </a:solidFill>
              </a:rPr>
              <a:t>Konyhai mérlegek és mérőpohár</a:t>
            </a:r>
          </a:p>
        </p:txBody>
      </p:sp>
    </p:spTree>
    <p:extLst>
      <p:ext uri="{BB962C8B-B14F-4D97-AF65-F5344CB8AC3E}">
        <p14:creationId xmlns:p14="http://schemas.microsoft.com/office/powerpoint/2010/main" xmlns="" val="3765255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125419" y="343692"/>
            <a:ext cx="9232433" cy="651430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smtClean="0">
                <a:solidFill>
                  <a:schemeClr val="dk2"/>
                </a:solidFill>
                <a:latin typeface="Arial"/>
                <a:ea typeface="Arial"/>
                <a:cs typeface="Arial"/>
                <a:sym typeface="Arial"/>
              </a:rPr>
              <a:t>Zöldség </a:t>
            </a:r>
            <a:r>
              <a:rPr lang="hu-HU" sz="3200" b="1">
                <a:solidFill>
                  <a:schemeClr val="dk2"/>
                </a:solidFill>
                <a:latin typeface="Arial"/>
                <a:ea typeface="Arial"/>
                <a:cs typeface="Arial"/>
                <a:sym typeface="Arial"/>
              </a:rPr>
              <a:t>és </a:t>
            </a:r>
            <a:r>
              <a:rPr lang="hu-HU" sz="3200" b="1" smtClean="0">
                <a:solidFill>
                  <a:schemeClr val="dk2"/>
                </a:solidFill>
                <a:latin typeface="Arial"/>
                <a:ea typeface="Arial"/>
                <a:cs typeface="Arial"/>
                <a:sym typeface="Arial"/>
              </a:rPr>
              <a:t>gyümölcs </a:t>
            </a:r>
            <a:r>
              <a:rPr lang="hu-HU" sz="3200" b="1" dirty="0">
                <a:solidFill>
                  <a:schemeClr val="dk2"/>
                </a:solidFill>
                <a:latin typeface="Arial"/>
                <a:ea typeface="Arial"/>
                <a:cs typeface="Arial"/>
                <a:sym typeface="Arial"/>
              </a:rPr>
              <a:t>válogatása</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lgn="l" rtl="0">
              <a:spcBef>
                <a:spcPts val="1000"/>
              </a:spcBef>
              <a:spcAft>
                <a:spcPts val="2000"/>
              </a:spcAft>
              <a:buSzPts val="1920"/>
              <a:buChar char="►"/>
            </a:pPr>
            <a:r>
              <a:rPr lang="hu-HU" sz="2400" dirty="0">
                <a:solidFill>
                  <a:schemeClr val="dk1"/>
                </a:solidFill>
                <a:latin typeface="Arial"/>
                <a:ea typeface="Arial"/>
                <a:cs typeface="Arial"/>
                <a:sym typeface="Arial"/>
              </a:rPr>
              <a:t>A válogatás során elválasztjuk a jó minőségű alapanyagot a rossz minőségűtől, és az ehetetlen idegen anyagoktól.</a:t>
            </a:r>
          </a:p>
          <a:p>
            <a:pPr marL="355600" indent="-355600">
              <a:spcAft>
                <a:spcPts val="2000"/>
              </a:spcAft>
              <a:buSzPts val="1920"/>
            </a:pPr>
            <a:r>
              <a:rPr lang="hu-HU" sz="2400" b="1" dirty="0">
                <a:solidFill>
                  <a:srgbClr val="C00000"/>
                </a:solidFill>
                <a:latin typeface="Arial"/>
                <a:ea typeface="Arial"/>
                <a:cs typeface="Arial"/>
                <a:sym typeface="Arial"/>
              </a:rPr>
              <a:t>Veszély</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Idegen </a:t>
            </a:r>
            <a:r>
              <a:rPr lang="hu-HU" sz="2400">
                <a:solidFill>
                  <a:schemeClr val="dk1"/>
                </a:solidFill>
                <a:latin typeface="Arial"/>
                <a:ea typeface="Arial"/>
                <a:cs typeface="Arial"/>
                <a:sym typeface="Arial"/>
              </a:rPr>
              <a:t>anyagok </a:t>
            </a:r>
            <a:r>
              <a:rPr lang="hu-HU" sz="2400" smtClean="0">
                <a:solidFill>
                  <a:schemeClr val="dk1"/>
                </a:solidFill>
                <a:latin typeface="Arial"/>
                <a:ea typeface="Arial"/>
                <a:cs typeface="Arial"/>
                <a:sym typeface="Arial"/>
              </a:rPr>
              <a:t>(pl. kavics a lencsében) vagy</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romlott darabok (penészes alma) az </a:t>
            </a:r>
            <a:r>
              <a:rPr lang="hu-HU" sz="2400" dirty="0">
                <a:solidFill>
                  <a:schemeClr val="dk1"/>
                </a:solidFill>
                <a:latin typeface="Arial"/>
                <a:ea typeface="Arial"/>
                <a:cs typeface="Arial"/>
                <a:sym typeface="Arial"/>
              </a:rPr>
              <a:t>alapanyagban.</a:t>
            </a: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Az idegen anyagok és a fertőzött </a:t>
            </a:r>
            <a:r>
              <a:rPr lang="hu-HU" sz="2400">
                <a:solidFill>
                  <a:schemeClr val="dk1"/>
                </a:solidFill>
                <a:latin typeface="Arial"/>
                <a:ea typeface="Arial"/>
                <a:cs typeface="Arial"/>
                <a:sym typeface="Arial"/>
              </a:rPr>
              <a:t>részek </a:t>
            </a:r>
            <a:r>
              <a:rPr lang="hu-HU" sz="2400" smtClean="0">
                <a:solidFill>
                  <a:schemeClr val="dk1"/>
                </a:solidFill>
                <a:latin typeface="Arial"/>
                <a:ea typeface="Arial"/>
                <a:cs typeface="Arial"/>
                <a:sym typeface="Arial"/>
              </a:rPr>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lerontják az </a:t>
            </a:r>
            <a:r>
              <a:rPr lang="hu-HU" sz="2400" dirty="0">
                <a:solidFill>
                  <a:schemeClr val="dk1"/>
                </a:solidFill>
                <a:latin typeface="Arial"/>
                <a:ea typeface="Arial"/>
                <a:cs typeface="Arial"/>
                <a:sym typeface="Arial"/>
              </a:rPr>
              <a:t>étel minőségét</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károsítják az egészségét, megfertőzik a fogyasztót.</a:t>
            </a:r>
            <a:endParaRPr lang="hu-HU" sz="2400" dirty="0">
              <a:solidFill>
                <a:schemeClr val="dk1"/>
              </a:solidFill>
              <a:latin typeface="Arial"/>
              <a:ea typeface="Arial"/>
              <a:cs typeface="Arial"/>
              <a:sym typeface="Arial"/>
            </a:endParaRP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b="0" i="0" u="none" strike="noStrike" kern="0" cap="none" spc="0" normalizeH="0" baseline="0" noProof="0" dirty="0">
                <a:ln>
                  <a:noFill/>
                </a:ln>
                <a:solidFill>
                  <a:srgbClr val="000000"/>
                </a:solidFill>
                <a:effectLst/>
                <a:uLnTx/>
                <a:uFillTx/>
                <a:latin typeface="Arial"/>
                <a:ea typeface="Arial"/>
                <a:cs typeface="Arial"/>
                <a:sym typeface="Arial"/>
              </a:rPr>
              <a:t>: Az alapanyagot alaposan át kell válogatni, ellenőrizni. Csak jó minőségű alapanyaggal dolgozhatunk tovább.</a:t>
            </a:r>
          </a:p>
          <a:p>
            <a:pPr marL="355600" indent="-355600">
              <a:buSzPts val="1920"/>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2053" name="Picture 5" descr="Green and brown fruit on white surface | Pikrepo">
            <a:extLst>
              <a:ext uri="{FF2B5EF4-FFF2-40B4-BE49-F238E27FC236}">
                <a16:creationId xmlns:a16="http://schemas.microsoft.com/office/drawing/2014/main" xmlns="" id="{CECE1E58-05C0-4BC4-98CF-3EB016A7883D}"/>
              </a:ext>
            </a:extLst>
          </p:cNvPr>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3215" r="30535"/>
          <a:stretch/>
        </p:blipFill>
        <p:spPr bwMode="auto">
          <a:xfrm>
            <a:off x="8348573" y="4751269"/>
            <a:ext cx="1756878" cy="1756878"/>
          </a:xfrm>
          <a:prstGeom prst="rect">
            <a:avLst/>
          </a:prstGeom>
          <a:noFill/>
          <a:extLst>
            <a:ext uri="{909E8E84-426E-40DD-AFC4-6F175D3DCCD1}">
              <a14:hiddenFill xmlns:a14="http://schemas.microsoft.com/office/drawing/2010/main" xmlns="">
                <a:solidFill>
                  <a:srgbClr val="FFFFFF"/>
                </a:solidFill>
              </a14:hiddenFill>
            </a:ext>
          </a:extLst>
        </p:spPr>
      </p:pic>
      <p:pic>
        <p:nvPicPr>
          <p:cNvPr id="2055" name="Picture 7" descr="Apple, Green, Green, Food, Fruit, Color, Nature, apple, green, food,  healthy, mature | Pxfuel">
            <a:extLst>
              <a:ext uri="{FF2B5EF4-FFF2-40B4-BE49-F238E27FC236}">
                <a16:creationId xmlns:a16="http://schemas.microsoft.com/office/drawing/2014/main" xmlns="" id="{A3EA2803-A453-48FD-B47D-E845DA315A54}"/>
              </a:ext>
            </a:extLst>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10000" t="6829" r="31727" b="20331"/>
          <a:stretch/>
        </p:blipFill>
        <p:spPr bwMode="auto">
          <a:xfrm>
            <a:off x="10337946" y="4779149"/>
            <a:ext cx="1667558" cy="1667558"/>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Ábra 15" descr="Nem jel">
            <a:extLst>
              <a:ext uri="{FF2B5EF4-FFF2-40B4-BE49-F238E27FC236}">
                <a16:creationId xmlns:a16="http://schemas.microsoft.com/office/drawing/2014/main" xmlns="" id="{8B845D86-8D39-4C78-8EE3-22442788FF40}"/>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10895172" y="1175892"/>
            <a:ext cx="914400" cy="914400"/>
          </a:xfrm>
          <a:prstGeom prst="rect">
            <a:avLst/>
          </a:prstGeom>
        </p:spPr>
      </p:pic>
      <p:pic>
        <p:nvPicPr>
          <p:cNvPr id="20" name="Ábra 19" descr="Pipa">
            <a:extLst>
              <a:ext uri="{FF2B5EF4-FFF2-40B4-BE49-F238E27FC236}">
                <a16:creationId xmlns:a16="http://schemas.microsoft.com/office/drawing/2014/main" xmlns="" id="{1D5408B9-F78C-4B2D-98E9-3104E3440E37}"/>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11477052" y="4303361"/>
            <a:ext cx="914400" cy="914400"/>
          </a:xfrm>
          <a:prstGeom prst="rect">
            <a:avLst/>
          </a:prstGeom>
        </p:spPr>
      </p:pic>
      <p:sp>
        <p:nvSpPr>
          <p:cNvPr id="9" name="Szövegdoboz 8">
            <a:extLst>
              <a:ext uri="{FF2B5EF4-FFF2-40B4-BE49-F238E27FC236}">
                <a16:creationId xmlns:a16="http://schemas.microsoft.com/office/drawing/2014/main" xmlns="" id="{96B5DF27-12F2-4633-8F02-FE3546A65600}"/>
              </a:ext>
            </a:extLst>
          </p:cNvPr>
          <p:cNvSpPr txBox="1"/>
          <p:nvPr/>
        </p:nvSpPr>
        <p:spPr>
          <a:xfrm>
            <a:off x="10533413" y="6457890"/>
            <a:ext cx="1401288" cy="400110"/>
          </a:xfrm>
          <a:prstGeom prst="rect">
            <a:avLst/>
          </a:prstGeom>
          <a:noFill/>
          <a:effectLst/>
        </p:spPr>
        <p:txBody>
          <a:bodyPr wrap="square" rtlCol="0">
            <a:spAutoFit/>
          </a:bodyPr>
          <a:lstStyle/>
          <a:p>
            <a:pPr algn="ctr"/>
            <a:r>
              <a:rPr lang="hu-HU" sz="2000" b="1" dirty="0">
                <a:solidFill>
                  <a:schemeClr val="bg2"/>
                </a:solidFill>
              </a:rPr>
              <a:t>Jó alma</a:t>
            </a:r>
          </a:p>
        </p:txBody>
      </p:sp>
      <p:sp>
        <p:nvSpPr>
          <p:cNvPr id="10" name="Szövegdoboz 9">
            <a:extLst>
              <a:ext uri="{FF2B5EF4-FFF2-40B4-BE49-F238E27FC236}">
                <a16:creationId xmlns:a16="http://schemas.microsoft.com/office/drawing/2014/main" xmlns="" id="{A103C318-C582-480B-BF68-1B44B78EFF6A}"/>
              </a:ext>
            </a:extLst>
          </p:cNvPr>
          <p:cNvSpPr txBox="1"/>
          <p:nvPr/>
        </p:nvSpPr>
        <p:spPr>
          <a:xfrm>
            <a:off x="8253351" y="6457890"/>
            <a:ext cx="2038069" cy="400110"/>
          </a:xfrm>
          <a:prstGeom prst="rect">
            <a:avLst/>
          </a:prstGeom>
          <a:noFill/>
          <a:effectLst/>
        </p:spPr>
        <p:txBody>
          <a:bodyPr wrap="square" rtlCol="0">
            <a:spAutoFit/>
          </a:bodyPr>
          <a:lstStyle/>
          <a:p>
            <a:pPr algn="ctr"/>
            <a:r>
              <a:rPr lang="hu-HU" sz="2000" b="1" dirty="0">
                <a:solidFill>
                  <a:schemeClr val="bg2"/>
                </a:solidFill>
              </a:rPr>
              <a:t>Romlott alma</a:t>
            </a:r>
          </a:p>
        </p:txBody>
      </p:sp>
      <p:pic>
        <p:nvPicPr>
          <p:cNvPr id="11" name="Kép 10" descr="koveslencse1_he.jpg"/>
          <p:cNvPicPr>
            <a:picLocks noChangeAspect="1"/>
          </p:cNvPicPr>
          <p:nvPr/>
        </p:nvPicPr>
        <p:blipFill>
          <a:blip r:embed="rId10" cstate="print"/>
          <a:stretch>
            <a:fillRect/>
          </a:stretch>
        </p:blipFill>
        <p:spPr>
          <a:xfrm>
            <a:off x="8728362" y="2099614"/>
            <a:ext cx="3026229" cy="2036400"/>
          </a:xfrm>
          <a:prstGeom prst="rect">
            <a:avLst/>
          </a:prstGeom>
        </p:spPr>
      </p:pic>
      <p:sp>
        <p:nvSpPr>
          <p:cNvPr id="12" name="Szövegdoboz 11">
            <a:extLst>
              <a:ext uri="{FF2B5EF4-FFF2-40B4-BE49-F238E27FC236}">
                <a16:creationId xmlns:a16="http://schemas.microsoft.com/office/drawing/2014/main" xmlns="" id="{A103C318-C582-480B-BF68-1B44B78EFF6A}"/>
              </a:ext>
            </a:extLst>
          </p:cNvPr>
          <p:cNvSpPr txBox="1"/>
          <p:nvPr/>
        </p:nvSpPr>
        <p:spPr>
          <a:xfrm>
            <a:off x="8953996" y="4074908"/>
            <a:ext cx="2505692" cy="400110"/>
          </a:xfrm>
          <a:prstGeom prst="rect">
            <a:avLst/>
          </a:prstGeom>
          <a:noFill/>
          <a:effectLst/>
        </p:spPr>
        <p:txBody>
          <a:bodyPr wrap="square" rtlCol="0">
            <a:spAutoFit/>
          </a:bodyPr>
          <a:lstStyle/>
          <a:p>
            <a:pPr algn="ctr"/>
            <a:r>
              <a:rPr lang="hu-HU" sz="2000" b="1" smtClean="0">
                <a:solidFill>
                  <a:schemeClr val="bg2"/>
                </a:solidFill>
              </a:rPr>
              <a:t>Lencseválogatás</a:t>
            </a:r>
            <a:endParaRPr lang="hu-HU" sz="2000" b="1" dirty="0">
              <a:solidFill>
                <a:schemeClr val="bg2"/>
              </a:solidFill>
            </a:endParaRPr>
          </a:p>
        </p:txBody>
      </p:sp>
    </p:spTree>
    <p:extLst>
      <p:ext uri="{BB962C8B-B14F-4D97-AF65-F5344CB8AC3E}">
        <p14:creationId xmlns:p14="http://schemas.microsoft.com/office/powerpoint/2010/main" xmlns="" val="32832782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grpSp>
        <p:nvGrpSpPr>
          <p:cNvPr id="14" name="Csoportba foglalás 13">
            <a:extLst>
              <a:ext uri="{FF2B5EF4-FFF2-40B4-BE49-F238E27FC236}">
                <a16:creationId xmlns:a16="http://schemas.microsoft.com/office/drawing/2014/main" xmlns="" id="{4B1F6DD9-0BA1-435A-B282-BB3F25D38CF9}"/>
              </a:ext>
            </a:extLst>
          </p:cNvPr>
          <p:cNvGrpSpPr/>
          <p:nvPr/>
        </p:nvGrpSpPr>
        <p:grpSpPr>
          <a:xfrm flipH="1">
            <a:off x="9468091" y="628650"/>
            <a:ext cx="8281377" cy="6982272"/>
            <a:chOff x="-4093176" y="-217744"/>
            <a:chExt cx="7948556" cy="7293488"/>
          </a:xfrm>
        </p:grpSpPr>
        <p:sp>
          <p:nvSpPr>
            <p:cNvPr id="15" name="Szalagív 14">
              <a:extLst>
                <a:ext uri="{FF2B5EF4-FFF2-40B4-BE49-F238E27FC236}">
                  <a16:creationId xmlns:a16="http://schemas.microsoft.com/office/drawing/2014/main" xmlns="" id="{F292C333-2D8B-47D2-BFFD-1AD36023151A}"/>
                </a:ext>
              </a:extLst>
            </p:cNvPr>
            <p:cNvSpPr/>
            <p:nvPr/>
          </p:nvSpPr>
          <p:spPr>
            <a:xfrm>
              <a:off x="-4093176" y="-217744"/>
              <a:ext cx="7293488" cy="7293488"/>
            </a:xfrm>
            <a:prstGeom prst="blockArc">
              <a:avLst>
                <a:gd name="adj1" fmla="val 18900000"/>
                <a:gd name="adj2" fmla="val 2700000"/>
                <a:gd name="adj3" fmla="val 296"/>
              </a:avLst>
            </a:prstGeom>
            <a:ln>
              <a:solidFill>
                <a:srgbClr val="2F5E73"/>
              </a:solidFill>
            </a:ln>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9" name="Ellipszis 18">
              <a:extLst>
                <a:ext uri="{FF2B5EF4-FFF2-40B4-BE49-F238E27FC236}">
                  <a16:creationId xmlns:a16="http://schemas.microsoft.com/office/drawing/2014/main" xmlns="" id="{26E70962-8302-4640-9A2A-79F61CE10FEA}"/>
                </a:ext>
              </a:extLst>
            </p:cNvPr>
            <p:cNvSpPr/>
            <p:nvPr/>
          </p:nvSpPr>
          <p:spPr>
            <a:xfrm>
              <a:off x="2106777" y="1126066"/>
              <a:ext cx="1354666" cy="1354666"/>
            </a:xfrm>
            <a:prstGeom prst="ellipse">
              <a:avLst/>
            </a:prstGeom>
            <a:ln>
              <a:solidFill>
                <a:srgbClr val="2F5E73"/>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hu-HU" dirty="0"/>
            </a:p>
          </p:txBody>
        </p:sp>
        <p:sp>
          <p:nvSpPr>
            <p:cNvPr id="21" name="Ellipszis 20">
              <a:extLst>
                <a:ext uri="{FF2B5EF4-FFF2-40B4-BE49-F238E27FC236}">
                  <a16:creationId xmlns:a16="http://schemas.microsoft.com/office/drawing/2014/main" xmlns="" id="{675B0EC7-6BE0-4E7F-8F4B-E2F48BE2B0BB}"/>
                </a:ext>
              </a:extLst>
            </p:cNvPr>
            <p:cNvSpPr/>
            <p:nvPr/>
          </p:nvSpPr>
          <p:spPr>
            <a:xfrm>
              <a:off x="2500714" y="2751666"/>
              <a:ext cx="1354666" cy="1354666"/>
            </a:xfrm>
            <a:prstGeom prst="ellipse">
              <a:avLst/>
            </a:prstGeom>
            <a:ln>
              <a:solidFill>
                <a:srgbClr val="2F5E73"/>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23" name="Ellipszis 22">
              <a:extLst>
                <a:ext uri="{FF2B5EF4-FFF2-40B4-BE49-F238E27FC236}">
                  <a16:creationId xmlns:a16="http://schemas.microsoft.com/office/drawing/2014/main" xmlns="" id="{4EFD87BE-0F69-4235-A218-2C5ECDF86462}"/>
                </a:ext>
              </a:extLst>
            </p:cNvPr>
            <p:cNvSpPr/>
            <p:nvPr/>
          </p:nvSpPr>
          <p:spPr>
            <a:xfrm>
              <a:off x="2106777" y="4377266"/>
              <a:ext cx="1354666" cy="1354666"/>
            </a:xfrm>
            <a:prstGeom prst="ellipse">
              <a:avLst/>
            </a:prstGeom>
            <a:ln>
              <a:solidFill>
                <a:srgbClr val="2F5E73"/>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06" name="Google Shape;206;p26"/>
          <p:cNvSpPr txBox="1">
            <a:spLocks noGrp="1"/>
          </p:cNvSpPr>
          <p:nvPr>
            <p:ph type="body" idx="1"/>
          </p:nvPr>
        </p:nvSpPr>
        <p:spPr>
          <a:xfrm>
            <a:off x="541697" y="628650"/>
            <a:ext cx="8926394" cy="6170356"/>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600"/>
              </a:spcAft>
              <a:buSzPts val="1920"/>
              <a:buNone/>
            </a:pPr>
            <a:r>
              <a:rPr lang="hu-HU" sz="3200" b="1" dirty="0">
                <a:solidFill>
                  <a:schemeClr val="dk2"/>
                </a:solidFill>
                <a:latin typeface="Arial"/>
                <a:ea typeface="Arial"/>
                <a:cs typeface="Arial"/>
                <a:sym typeface="Arial"/>
              </a:rPr>
              <a:t>Az alapanyag ellenőrzése</a:t>
            </a:r>
          </a:p>
          <a:p>
            <a:pPr marL="355600" lvl="0" indent="-355600" algn="l" rtl="0">
              <a:spcBef>
                <a:spcPts val="1000"/>
              </a:spcBef>
              <a:spcAft>
                <a:spcPts val="600"/>
              </a:spcAft>
              <a:buSzPts val="1920"/>
              <a:buChar char="►"/>
            </a:pPr>
            <a:r>
              <a:rPr lang="hu-HU" sz="2400" smtClean="0">
                <a:solidFill>
                  <a:schemeClr val="tx1"/>
                </a:solidFill>
                <a:latin typeface="Arial"/>
                <a:ea typeface="Arial"/>
                <a:cs typeface="Arial"/>
                <a:sym typeface="Arial"/>
              </a:rPr>
              <a:t>Alaposan </a:t>
            </a:r>
            <a:r>
              <a:rPr lang="hu-HU" sz="2400" b="1" dirty="0">
                <a:solidFill>
                  <a:schemeClr val="tx1"/>
                </a:solidFill>
                <a:latin typeface="Arial"/>
                <a:ea typeface="Arial"/>
                <a:cs typeface="Arial"/>
                <a:sym typeface="Arial"/>
              </a:rPr>
              <a:t>átnézzük</a:t>
            </a:r>
            <a:r>
              <a:rPr lang="hu-HU" sz="2400" dirty="0">
                <a:solidFill>
                  <a:schemeClr val="tx1"/>
                </a:solidFill>
                <a:latin typeface="Arial"/>
                <a:ea typeface="Arial"/>
                <a:cs typeface="Arial"/>
                <a:sym typeface="Arial"/>
              </a:rPr>
              <a:t> az alapanyagot. Ha hibás darabot észlelünk, azt kivesszük.</a:t>
            </a:r>
          </a:p>
          <a:p>
            <a:pPr marL="355600" lvl="0" indent="-355600" algn="l" rtl="0">
              <a:spcBef>
                <a:spcPts val="1000"/>
              </a:spcBef>
              <a:spcAft>
                <a:spcPts val="0"/>
              </a:spcAft>
              <a:buSzPts val="1920"/>
              <a:buChar char="►"/>
            </a:pPr>
            <a:r>
              <a:rPr lang="hu-HU" sz="2400" smtClean="0">
                <a:solidFill>
                  <a:schemeClr val="tx1"/>
                </a:solidFill>
                <a:latin typeface="Arial"/>
                <a:ea typeface="Arial"/>
                <a:cs typeface="Arial"/>
                <a:sym typeface="Arial"/>
              </a:rPr>
              <a:t>Ellenőrizni </a:t>
            </a:r>
            <a:r>
              <a:rPr lang="hu-HU" sz="2400" dirty="0">
                <a:solidFill>
                  <a:schemeClr val="tx1"/>
                </a:solidFill>
                <a:latin typeface="Arial"/>
                <a:ea typeface="Arial"/>
                <a:cs typeface="Arial"/>
                <a:sym typeface="Arial"/>
              </a:rPr>
              <a:t>kell:</a:t>
            </a:r>
          </a:p>
          <a:p>
            <a:pPr marL="812800" lvl="1" indent="-355600">
              <a:buSzPts val="1920"/>
            </a:pPr>
            <a:r>
              <a:rPr lang="hu-HU" sz="2400" smtClean="0">
                <a:solidFill>
                  <a:schemeClr val="tx1"/>
                </a:solidFill>
                <a:latin typeface="Arial"/>
                <a:ea typeface="Arial"/>
                <a:cs typeface="Arial"/>
                <a:sym typeface="Arial"/>
              </a:rPr>
              <a:t>Az alapanyag </a:t>
            </a:r>
            <a:r>
              <a:rPr lang="hu-HU" sz="2400" b="1" smtClean="0">
                <a:solidFill>
                  <a:schemeClr val="tx1"/>
                </a:solidFill>
                <a:latin typeface="Arial"/>
                <a:ea typeface="Arial"/>
                <a:cs typeface="Arial"/>
                <a:sym typeface="Arial"/>
              </a:rPr>
              <a:t>összetételét</a:t>
            </a:r>
            <a:r>
              <a:rPr lang="hu-HU" sz="2400" smtClean="0">
                <a:solidFill>
                  <a:schemeClr val="tx1"/>
                </a:solidFill>
                <a:latin typeface="Arial"/>
                <a:ea typeface="Arial"/>
                <a:cs typeface="Arial"/>
                <a:sym typeface="Arial"/>
              </a:rPr>
              <a:t>, belekeveredett idegen anyagot vagy hibás darabot.</a:t>
            </a:r>
          </a:p>
          <a:p>
            <a:pPr marL="812800" lvl="1" indent="-355600">
              <a:buSzPts val="1920"/>
            </a:pPr>
            <a:r>
              <a:rPr lang="hu-HU" sz="2400" smtClean="0">
                <a:solidFill>
                  <a:schemeClr val="tx1"/>
                </a:solidFill>
                <a:latin typeface="Arial"/>
                <a:ea typeface="Arial"/>
                <a:cs typeface="Arial"/>
                <a:sym typeface="Arial"/>
              </a:rPr>
              <a:t>Az </a:t>
            </a:r>
            <a:r>
              <a:rPr lang="hu-HU" sz="2400" dirty="0">
                <a:solidFill>
                  <a:schemeClr val="tx1"/>
                </a:solidFill>
                <a:latin typeface="Arial"/>
                <a:ea typeface="Arial"/>
                <a:cs typeface="Arial"/>
                <a:sym typeface="Arial"/>
              </a:rPr>
              <a:t>alapanyag </a:t>
            </a:r>
            <a:r>
              <a:rPr lang="hu-HU" sz="2400" b="1" dirty="0">
                <a:solidFill>
                  <a:schemeClr val="tx1"/>
                </a:solidFill>
                <a:latin typeface="Arial"/>
                <a:ea typeface="Arial"/>
                <a:cs typeface="Arial"/>
                <a:sym typeface="Arial"/>
              </a:rPr>
              <a:t>szagát</a:t>
            </a:r>
            <a:r>
              <a:rPr lang="hu-HU" sz="2400" dirty="0">
                <a:solidFill>
                  <a:schemeClr val="tx1"/>
                </a:solidFill>
                <a:latin typeface="Arial"/>
                <a:ea typeface="Arial"/>
                <a:cs typeface="Arial"/>
                <a:sym typeface="Arial"/>
              </a:rPr>
              <a:t>. </a:t>
            </a:r>
            <a:r>
              <a:rPr lang="hu-HU" sz="2400">
                <a:solidFill>
                  <a:schemeClr val="tx1"/>
                </a:solidFill>
                <a:latin typeface="Arial"/>
                <a:ea typeface="Arial"/>
                <a:cs typeface="Arial"/>
                <a:sym typeface="Arial"/>
              </a:rPr>
              <a:t>Ha </a:t>
            </a:r>
            <a:r>
              <a:rPr lang="hu-HU" sz="2400" smtClean="0">
                <a:solidFill>
                  <a:schemeClr val="tx1"/>
                </a:solidFill>
                <a:latin typeface="Arial"/>
                <a:ea typeface="Arial"/>
                <a:cs typeface="Arial"/>
                <a:sym typeface="Arial"/>
              </a:rPr>
              <a:t>romlott, rossz </a:t>
            </a:r>
            <a:r>
              <a:rPr lang="hu-HU" sz="2400" dirty="0">
                <a:solidFill>
                  <a:schemeClr val="tx1"/>
                </a:solidFill>
                <a:latin typeface="Arial"/>
                <a:ea typeface="Arial"/>
                <a:cs typeface="Arial"/>
                <a:sym typeface="Arial"/>
              </a:rPr>
              <a:t>szaga van, ne használjuk fel.</a:t>
            </a:r>
          </a:p>
          <a:p>
            <a:pPr marL="812800" lvl="1" indent="-355600">
              <a:buSzPts val="1920"/>
            </a:pPr>
            <a:r>
              <a:rPr lang="hu-HU" sz="2400" dirty="0">
                <a:solidFill>
                  <a:schemeClr val="tx1"/>
                </a:solidFill>
                <a:latin typeface="Arial"/>
                <a:ea typeface="Arial"/>
                <a:cs typeface="Arial"/>
                <a:sym typeface="Arial"/>
              </a:rPr>
              <a:t>Az alapanyag </a:t>
            </a:r>
            <a:r>
              <a:rPr lang="hu-HU" sz="2400" b="1" dirty="0">
                <a:solidFill>
                  <a:schemeClr val="tx1"/>
                </a:solidFill>
                <a:latin typeface="Arial"/>
                <a:ea typeface="Arial"/>
                <a:cs typeface="Arial"/>
                <a:sym typeface="Arial"/>
              </a:rPr>
              <a:t>állagát</a:t>
            </a:r>
            <a:r>
              <a:rPr lang="hu-HU" sz="2400" dirty="0">
                <a:solidFill>
                  <a:schemeClr val="tx1"/>
                </a:solidFill>
                <a:latin typeface="Arial"/>
                <a:ea typeface="Arial"/>
                <a:cs typeface="Arial"/>
                <a:sym typeface="Arial"/>
              </a:rPr>
              <a:t> is. Például ha </a:t>
            </a:r>
            <a:r>
              <a:rPr lang="hu-HU" sz="2400">
                <a:solidFill>
                  <a:schemeClr val="tx1"/>
                </a:solidFill>
                <a:latin typeface="Arial"/>
                <a:ea typeface="Arial"/>
                <a:cs typeface="Arial"/>
                <a:sym typeface="Arial"/>
              </a:rPr>
              <a:t>egy </a:t>
            </a:r>
            <a:r>
              <a:rPr lang="hu-HU" sz="2400" smtClean="0">
                <a:solidFill>
                  <a:schemeClr val="tx1"/>
                </a:solidFill>
                <a:latin typeface="Arial"/>
                <a:ea typeface="Arial"/>
                <a:cs typeface="Arial"/>
                <a:sym typeface="Arial"/>
              </a:rPr>
              <a:t>hagyma puha, </a:t>
            </a:r>
            <a:r>
              <a:rPr lang="hu-HU" sz="2400" dirty="0">
                <a:solidFill>
                  <a:schemeClr val="tx1"/>
                </a:solidFill>
                <a:latin typeface="Arial"/>
                <a:ea typeface="Arial"/>
                <a:cs typeface="Arial"/>
                <a:sym typeface="Arial"/>
              </a:rPr>
              <a:t>azt ne használjuk </a:t>
            </a:r>
            <a:r>
              <a:rPr lang="hu-HU" sz="2400">
                <a:solidFill>
                  <a:schemeClr val="tx1"/>
                </a:solidFill>
                <a:latin typeface="Arial"/>
                <a:ea typeface="Arial"/>
                <a:cs typeface="Arial"/>
                <a:sym typeface="Arial"/>
              </a:rPr>
              <a:t>fel</a:t>
            </a:r>
            <a:r>
              <a:rPr lang="hu-HU" sz="2400" smtClean="0">
                <a:solidFill>
                  <a:schemeClr val="tx1"/>
                </a:solidFill>
                <a:latin typeface="Arial"/>
                <a:ea typeface="Arial"/>
                <a:cs typeface="Arial"/>
                <a:sym typeface="Arial"/>
              </a:rPr>
              <a:t>. </a:t>
            </a:r>
          </a:p>
          <a:p>
            <a:pPr marL="812800" lvl="1" indent="-355600">
              <a:buSzPts val="1920"/>
            </a:pPr>
            <a:r>
              <a:rPr lang="hu-HU" sz="2400" smtClean="0">
                <a:solidFill>
                  <a:schemeClr val="tx1"/>
                </a:solidFill>
                <a:latin typeface="Arial"/>
                <a:ea typeface="Arial"/>
                <a:cs typeface="Arial"/>
                <a:sym typeface="Arial"/>
              </a:rPr>
              <a:t>Az alapanyag </a:t>
            </a:r>
            <a:r>
              <a:rPr lang="hu-HU" sz="2400" b="1" smtClean="0">
                <a:solidFill>
                  <a:schemeClr val="tx1"/>
                </a:solidFill>
                <a:latin typeface="Arial"/>
                <a:ea typeface="Arial"/>
                <a:cs typeface="Arial"/>
                <a:sym typeface="Arial"/>
              </a:rPr>
              <a:t>lejárati idejét</a:t>
            </a:r>
            <a:r>
              <a:rPr lang="hu-HU" sz="2400" smtClean="0">
                <a:solidFill>
                  <a:schemeClr val="tx1"/>
                </a:solidFill>
                <a:latin typeface="Arial"/>
                <a:ea typeface="Arial"/>
                <a:cs typeface="Arial"/>
                <a:sym typeface="Arial"/>
              </a:rPr>
              <a:t>. Ha ez a dátum már elmúlt, akkor az alapanyagot a továbbiakban hulladékként kell kezelni.</a:t>
            </a:r>
          </a:p>
          <a:p>
            <a:pPr marL="812800" lvl="1" indent="-355600">
              <a:buSzPts val="1920"/>
            </a:pPr>
            <a:endParaRPr lang="hu-HU" sz="2400" dirty="0">
              <a:solidFill>
                <a:schemeClr val="tx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6" name="Ábra 5" descr="Koppintás kézmozdulat">
            <a:extLst>
              <a:ext uri="{FF2B5EF4-FFF2-40B4-BE49-F238E27FC236}">
                <a16:creationId xmlns:a16="http://schemas.microsoft.com/office/drawing/2014/main" xmlns="" id="{6BD248E4-E2AB-4546-B437-A7A19AC9B1DB}"/>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9981367" y="5073171"/>
            <a:ext cx="1205697" cy="1205697"/>
          </a:xfrm>
          <a:prstGeom prst="rect">
            <a:avLst/>
          </a:prstGeom>
        </p:spPr>
      </p:pic>
      <p:pic>
        <p:nvPicPr>
          <p:cNvPr id="8" name="Ábra 7" descr="Orr">
            <a:extLst>
              <a:ext uri="{FF2B5EF4-FFF2-40B4-BE49-F238E27FC236}">
                <a16:creationId xmlns:a16="http://schemas.microsoft.com/office/drawing/2014/main" xmlns="" id="{1F352952-11A2-4D33-A355-471B3937DCA8}"/>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9718385" y="3496757"/>
            <a:ext cx="1157521" cy="1157521"/>
          </a:xfrm>
          <a:prstGeom prst="rect">
            <a:avLst/>
          </a:prstGeom>
        </p:spPr>
      </p:pic>
      <p:pic>
        <p:nvPicPr>
          <p:cNvPr id="10" name="Ábra 9" descr="Szem">
            <a:extLst>
              <a:ext uri="{FF2B5EF4-FFF2-40B4-BE49-F238E27FC236}">
                <a16:creationId xmlns:a16="http://schemas.microsoft.com/office/drawing/2014/main" xmlns="" id="{3331BCE2-7C19-493C-A4E5-9B16C45426EB}"/>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9837623" y="1793619"/>
            <a:ext cx="1493187" cy="1493187"/>
          </a:xfrm>
          <a:prstGeom prst="rect">
            <a:avLst/>
          </a:prstGeom>
        </p:spPr>
      </p:pic>
    </p:spTree>
    <p:extLst>
      <p:ext uri="{BB962C8B-B14F-4D97-AF65-F5344CB8AC3E}">
        <p14:creationId xmlns:p14="http://schemas.microsoft.com/office/powerpoint/2010/main" xmlns="" val="5254467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7" y="628650"/>
            <a:ext cx="7676027"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smtClean="0">
                <a:solidFill>
                  <a:schemeClr val="dk2"/>
                </a:solidFill>
                <a:latin typeface="Arial"/>
                <a:ea typeface="Arial"/>
                <a:cs typeface="Arial"/>
                <a:sym typeface="Arial"/>
              </a:rPr>
              <a:t>Zöldség </a:t>
            </a:r>
            <a:r>
              <a:rPr lang="hu-HU" sz="3200" b="1">
                <a:solidFill>
                  <a:schemeClr val="dk2"/>
                </a:solidFill>
                <a:latin typeface="Arial"/>
                <a:ea typeface="Arial"/>
                <a:cs typeface="Arial"/>
                <a:sym typeface="Arial"/>
              </a:rPr>
              <a:t>és </a:t>
            </a:r>
            <a:r>
              <a:rPr lang="hu-HU" sz="3200" b="1" smtClean="0">
                <a:solidFill>
                  <a:schemeClr val="dk2"/>
                </a:solidFill>
                <a:latin typeface="Arial"/>
                <a:ea typeface="Arial"/>
                <a:cs typeface="Arial"/>
                <a:sym typeface="Arial"/>
              </a:rPr>
              <a:t>gyümölcs </a:t>
            </a:r>
            <a:r>
              <a:rPr lang="hu-HU" sz="3200" b="1" dirty="0">
                <a:solidFill>
                  <a:schemeClr val="dk2"/>
                </a:solidFill>
                <a:latin typeface="Arial"/>
                <a:ea typeface="Arial"/>
                <a:cs typeface="Arial"/>
                <a:sym typeface="Arial"/>
              </a:rPr>
              <a:t>tisztítása</a:t>
            </a:r>
          </a:p>
          <a:p>
            <a:pPr marL="355600" lvl="0" indent="-355600">
              <a:buSzPts val="1920"/>
            </a:pP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tisztítás során eltávolítjuk az alapanyagról </a:t>
            </a:r>
            <a:r>
              <a:rPr lang="hu-HU" sz="2400">
                <a:solidFill>
                  <a:schemeClr val="dk1"/>
                </a:solidFill>
                <a:latin typeface="Arial"/>
                <a:ea typeface="Arial"/>
                <a:cs typeface="Arial"/>
                <a:sym typeface="Arial"/>
              </a:rPr>
              <a:t>a </a:t>
            </a:r>
            <a:r>
              <a:rPr lang="hu-HU" sz="2400" smtClean="0">
                <a:solidFill>
                  <a:schemeClr val="dk1"/>
                </a:solidFill>
                <a:latin typeface="Arial"/>
                <a:ea typeface="Arial"/>
                <a:cs typeface="Arial"/>
                <a:sym typeface="Arial"/>
              </a:rPr>
              <a:t>szennyeződést, idegen anyagot, az nem </a:t>
            </a:r>
            <a:r>
              <a:rPr lang="hu-HU" sz="2400">
                <a:solidFill>
                  <a:schemeClr val="dk1"/>
                </a:solidFill>
                <a:latin typeface="Arial"/>
                <a:ea typeface="Arial"/>
                <a:cs typeface="Arial"/>
                <a:sym typeface="Arial"/>
              </a:rPr>
              <a:t>ehető </a:t>
            </a:r>
            <a:r>
              <a:rPr lang="hu-HU" sz="2400" smtClean="0">
                <a:solidFill>
                  <a:schemeClr val="dk1"/>
                </a:solidFill>
                <a:latin typeface="Arial"/>
                <a:ea typeface="Arial"/>
                <a:cs typeface="Arial"/>
                <a:sym typeface="Arial"/>
              </a:rPr>
              <a:t>részeket.</a:t>
            </a:r>
            <a:endParaRPr lang="hu-HU" sz="2400" dirty="0">
              <a:solidFill>
                <a:schemeClr val="dk1"/>
              </a:solidFill>
              <a:latin typeface="Arial"/>
              <a:ea typeface="Arial"/>
              <a:cs typeface="Arial"/>
              <a:sym typeface="Arial"/>
            </a:endParaRPr>
          </a:p>
          <a:p>
            <a:pPr marL="355600" indent="-355600">
              <a:buSzPts val="1920"/>
            </a:pPr>
            <a:r>
              <a:rPr lang="hu-HU" sz="2400" b="1" dirty="0">
                <a:solidFill>
                  <a:srgbClr val="C00000"/>
                </a:solidFill>
                <a:latin typeface="Arial"/>
                <a:ea typeface="Arial"/>
                <a:cs typeface="Arial"/>
                <a:sym typeface="Arial"/>
              </a:rPr>
              <a:t>Veszély</a:t>
            </a:r>
            <a:r>
              <a:rPr lang="hu-HU" sz="2400" dirty="0">
                <a:solidFill>
                  <a:schemeClr val="dk1"/>
                </a:solidFill>
                <a:latin typeface="Arial"/>
                <a:ea typeface="Arial"/>
                <a:cs typeface="Arial"/>
                <a:sym typeface="Arial"/>
              </a:rPr>
              <a:t>: Az alapanyagon lévő föld, por, egyéb szennyeződés. Nem ehető, rossz ízű</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fertőzött részek</a:t>
            </a:r>
            <a:r>
              <a:rPr lang="hu-HU" sz="2400" dirty="0">
                <a:solidFill>
                  <a:schemeClr val="dk1"/>
                </a:solidFill>
                <a:latin typeface="Arial"/>
                <a:ea typeface="Arial"/>
                <a:cs typeface="Arial"/>
                <a:sym typeface="Arial"/>
              </a:rPr>
              <a:t>.</a:t>
            </a:r>
          </a:p>
          <a:p>
            <a:pPr marL="355600" indent="-355600">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 szennyeződés, az idegen anyag, a nem </a:t>
            </a:r>
            <a:r>
              <a:rPr lang="hu-HU" sz="2400">
                <a:solidFill>
                  <a:schemeClr val="dk1"/>
                </a:solidFill>
                <a:latin typeface="Arial"/>
                <a:ea typeface="Arial"/>
                <a:cs typeface="Arial"/>
                <a:sym typeface="Arial"/>
              </a:rPr>
              <a:t>ehető </a:t>
            </a:r>
            <a:r>
              <a:rPr lang="hu-HU" sz="2400" smtClean="0">
                <a:solidFill>
                  <a:schemeClr val="dk1"/>
                </a:solidFill>
                <a:latin typeface="Arial"/>
                <a:ea typeface="Arial"/>
                <a:cs typeface="Arial"/>
                <a:sym typeface="Arial"/>
              </a:rPr>
              <a:t>és fertőzött, romlott rész </a:t>
            </a:r>
            <a:r>
              <a:rPr lang="hu-HU" sz="2400" dirty="0">
                <a:solidFill>
                  <a:schemeClr val="dk1"/>
                </a:solidFill>
                <a:latin typeface="Arial"/>
                <a:ea typeface="Arial"/>
                <a:cs typeface="Arial"/>
                <a:sym typeface="Arial"/>
              </a:rPr>
              <a:t>a kész ételbe kerül</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Romlik az étel minősége, nő </a:t>
            </a:r>
            <a:r>
              <a:rPr lang="hu-HU" sz="2400" dirty="0">
                <a:solidFill>
                  <a:schemeClr val="dk1"/>
                </a:solidFill>
                <a:latin typeface="Arial"/>
                <a:ea typeface="Arial"/>
                <a:cs typeface="Arial"/>
                <a:sym typeface="Arial"/>
              </a:rPr>
              <a:t>a </a:t>
            </a:r>
            <a:r>
              <a:rPr lang="hu-HU" sz="2400">
                <a:solidFill>
                  <a:schemeClr val="dk1"/>
                </a:solidFill>
                <a:latin typeface="Arial"/>
                <a:ea typeface="Arial"/>
                <a:cs typeface="Arial"/>
                <a:sym typeface="Arial"/>
              </a:rPr>
              <a:t>fertőzés </a:t>
            </a:r>
            <a:r>
              <a:rPr lang="hu-HU" sz="2400" smtClean="0">
                <a:solidFill>
                  <a:schemeClr val="dk1"/>
                </a:solidFill>
                <a:latin typeface="Arial"/>
                <a:ea typeface="Arial"/>
                <a:cs typeface="Arial"/>
                <a:sym typeface="Arial"/>
              </a:rPr>
              <a:t>esélye.</a:t>
            </a:r>
            <a:endParaRPr lang="hu-HU" sz="2400" dirty="0">
              <a:solidFill>
                <a:schemeClr val="dk1"/>
              </a:solidFill>
              <a:latin typeface="Arial"/>
              <a:ea typeface="Arial"/>
              <a:cs typeface="Arial"/>
              <a:sym typeface="Arial"/>
            </a:endParaRPr>
          </a:p>
          <a:p>
            <a:pPr marL="355600" indent="-355600">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b="0" i="0" u="none" strike="noStrike" kern="0" cap="none" spc="0" normalizeH="0" baseline="0" noProof="0" dirty="0">
                <a:ln>
                  <a:noFill/>
                </a:ln>
                <a:solidFill>
                  <a:srgbClr val="000000"/>
                </a:solidFill>
                <a:effectLst/>
                <a:uLnTx/>
                <a:uFillTx/>
                <a:latin typeface="Arial"/>
                <a:ea typeface="Arial"/>
                <a:cs typeface="Arial"/>
                <a:sym typeface="Arial"/>
              </a:rPr>
              <a:t>: Az alapanyagot meg kell tisztítani, a rossz minőségű</a:t>
            </a:r>
            <a:r>
              <a:rPr kumimoji="0" lang="hu-HU" sz="2400" b="0" i="0" u="none" strike="noStrike" kern="0" cap="none" spc="0" normalizeH="0" baseline="0" noProof="0">
                <a:ln>
                  <a:noFill/>
                </a:ln>
                <a:solidFill>
                  <a:srgbClr val="000000"/>
                </a:solidFill>
                <a:effectLst/>
                <a:uLnTx/>
                <a:uFillTx/>
                <a:latin typeface="Arial"/>
                <a:ea typeface="Arial"/>
                <a:cs typeface="Arial"/>
                <a:sym typeface="Arial"/>
              </a:rPr>
              <a:t>, </a:t>
            </a:r>
            <a:r>
              <a:rPr kumimoji="0" lang="hu-HU" sz="2400" b="0" i="0" u="none" strike="noStrike" kern="0" cap="none" spc="0" normalizeH="0" baseline="0" noProof="0" smtClean="0">
                <a:ln>
                  <a:noFill/>
                </a:ln>
                <a:solidFill>
                  <a:srgbClr val="000000"/>
                </a:solidFill>
                <a:effectLst/>
                <a:uLnTx/>
                <a:uFillTx/>
                <a:latin typeface="Arial"/>
                <a:ea typeface="Arial"/>
                <a:cs typeface="Arial"/>
                <a:sym typeface="Arial"/>
              </a:rPr>
              <a:t>ehetetlen </a:t>
            </a:r>
            <a:r>
              <a:rPr kumimoji="0" lang="hu-HU" sz="2400" b="0" i="0" u="none" strike="noStrike" kern="0" cap="none" spc="0" normalizeH="0" baseline="0" noProof="0" dirty="0">
                <a:ln>
                  <a:noFill/>
                </a:ln>
                <a:solidFill>
                  <a:srgbClr val="000000"/>
                </a:solidFill>
                <a:effectLst/>
                <a:uLnTx/>
                <a:uFillTx/>
                <a:latin typeface="Arial"/>
                <a:ea typeface="Arial"/>
                <a:cs typeface="Arial"/>
                <a:sym typeface="Arial"/>
              </a:rPr>
              <a:t>részeket levágni</a:t>
            </a:r>
            <a:r>
              <a:rPr kumimoji="0" lang="hu-HU" sz="2400" b="0" i="0" u="none" strike="noStrike" kern="0" cap="none" spc="0" normalizeH="0" baseline="0" noProof="0">
                <a:ln>
                  <a:noFill/>
                </a:ln>
                <a:solidFill>
                  <a:srgbClr val="000000"/>
                </a:solidFill>
                <a:effectLst/>
                <a:uLnTx/>
                <a:uFillTx/>
                <a:latin typeface="Arial"/>
                <a:ea typeface="Arial"/>
                <a:cs typeface="Arial"/>
                <a:sym typeface="Arial"/>
              </a:rPr>
              <a:t>, </a:t>
            </a:r>
            <a:r>
              <a:rPr kumimoji="0" lang="hu-HU" sz="2400" b="0" i="0" u="none" strike="noStrike" kern="0" cap="none" spc="0" normalizeH="0" baseline="0" noProof="0" smtClean="0">
                <a:ln>
                  <a:noFill/>
                </a:ln>
                <a:solidFill>
                  <a:srgbClr val="000000"/>
                </a:solidFill>
                <a:effectLst/>
                <a:uLnTx/>
                <a:uFillTx/>
                <a:latin typeface="Arial"/>
                <a:ea typeface="Arial"/>
                <a:cs typeface="Arial"/>
                <a:sym typeface="Arial"/>
              </a:rPr>
              <a:t>héjat eltávolítani, majd </a:t>
            </a:r>
            <a:r>
              <a:rPr kumimoji="0" lang="hu-HU" sz="2400" b="0" i="0" u="none" strike="noStrike" kern="0" cap="none" spc="0" normalizeH="0" baseline="0" noProof="0">
                <a:ln>
                  <a:noFill/>
                </a:ln>
                <a:solidFill>
                  <a:srgbClr val="000000"/>
                </a:solidFill>
                <a:effectLst/>
                <a:uLnTx/>
                <a:uFillTx/>
                <a:latin typeface="Arial"/>
                <a:ea typeface="Arial"/>
                <a:cs typeface="Arial"/>
                <a:sym typeface="Arial"/>
              </a:rPr>
              <a:t>alaposan </a:t>
            </a:r>
            <a:r>
              <a:rPr kumimoji="0" lang="hu-HU" sz="2400" b="0" i="0" u="none" strike="noStrike" kern="0" cap="none" spc="0" normalizeH="0" baseline="0" noProof="0" smtClean="0">
                <a:ln>
                  <a:noFill/>
                </a:ln>
                <a:solidFill>
                  <a:srgbClr val="000000"/>
                </a:solidFill>
                <a:effectLst/>
                <a:uLnTx/>
                <a:uFillTx/>
                <a:latin typeface="Arial"/>
                <a:ea typeface="Arial"/>
                <a:cs typeface="Arial"/>
                <a:sym typeface="Arial"/>
              </a:rPr>
              <a:t>megmosni.</a:t>
            </a:r>
            <a:endParaRPr kumimoji="0" lang="hu-HU" sz="2400" b="0" i="0" u="none" strike="noStrike" kern="0" cap="none" spc="0" normalizeH="0" baseline="0" noProof="0" dirty="0">
              <a:ln>
                <a:noFill/>
              </a:ln>
              <a:solidFill>
                <a:srgbClr val="000000"/>
              </a:solidFill>
              <a:effectLst/>
              <a:uLnTx/>
              <a:uFillTx/>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3" name="Kép 2">
            <a:extLst>
              <a:ext uri="{FF2B5EF4-FFF2-40B4-BE49-F238E27FC236}">
                <a16:creationId xmlns:a16="http://schemas.microsoft.com/office/drawing/2014/main" xmlns="" id="{DF5DDA10-D311-451D-805D-8526DC7B3CC9}"/>
              </a:ext>
            </a:extLst>
          </p:cNvPr>
          <p:cNvPicPr>
            <a:picLocks noChangeAspect="1"/>
          </p:cNvPicPr>
          <p:nvPr/>
        </p:nvPicPr>
        <p:blipFill>
          <a:blip r:embed="rId4" cstate="print"/>
          <a:stretch>
            <a:fillRect/>
          </a:stretch>
        </p:blipFill>
        <p:spPr>
          <a:xfrm rot="12267383">
            <a:off x="8898782" y="1260483"/>
            <a:ext cx="2139834" cy="1848428"/>
          </a:xfrm>
          <a:prstGeom prst="rect">
            <a:avLst/>
          </a:prstGeom>
        </p:spPr>
      </p:pic>
      <p:pic>
        <p:nvPicPr>
          <p:cNvPr id="4" name="Kép 3">
            <a:extLst>
              <a:ext uri="{FF2B5EF4-FFF2-40B4-BE49-F238E27FC236}">
                <a16:creationId xmlns:a16="http://schemas.microsoft.com/office/drawing/2014/main" xmlns="" id="{863A0D9D-52A9-47CD-962B-F3E38E84BE03}"/>
              </a:ext>
            </a:extLst>
          </p:cNvPr>
          <p:cNvPicPr>
            <a:picLocks noChangeAspect="1"/>
          </p:cNvPicPr>
          <p:nvPr/>
        </p:nvPicPr>
        <p:blipFill rotWithShape="1">
          <a:blip r:embed="rId5" cstate="print"/>
          <a:srcRect/>
          <a:stretch/>
        </p:blipFill>
        <p:spPr>
          <a:xfrm>
            <a:off x="8612153" y="3468935"/>
            <a:ext cx="2960355" cy="2088046"/>
          </a:xfrm>
          <a:prstGeom prst="rect">
            <a:avLst/>
          </a:prstGeom>
        </p:spPr>
      </p:pic>
      <p:pic>
        <p:nvPicPr>
          <p:cNvPr id="5" name="Ábra 4" descr="Nem jel">
            <a:extLst>
              <a:ext uri="{FF2B5EF4-FFF2-40B4-BE49-F238E27FC236}">
                <a16:creationId xmlns:a16="http://schemas.microsoft.com/office/drawing/2014/main" xmlns="" id="{0AACB11D-AB58-481F-90BD-8A9F1891CCB5}"/>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10514083" y="1084947"/>
            <a:ext cx="914400" cy="914400"/>
          </a:xfrm>
          <a:prstGeom prst="rect">
            <a:avLst/>
          </a:prstGeom>
        </p:spPr>
      </p:pic>
      <p:pic>
        <p:nvPicPr>
          <p:cNvPr id="7" name="Ábra 6" descr="Pipa">
            <a:extLst>
              <a:ext uri="{FF2B5EF4-FFF2-40B4-BE49-F238E27FC236}">
                <a16:creationId xmlns:a16="http://schemas.microsoft.com/office/drawing/2014/main" xmlns="" id="{DB4067B3-50BA-44DD-BC71-648080442F62}"/>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10735902" y="3708923"/>
            <a:ext cx="858898" cy="858898"/>
          </a:xfrm>
          <a:prstGeom prst="rect">
            <a:avLst/>
          </a:prstGeom>
        </p:spPr>
      </p:pic>
      <p:sp>
        <p:nvSpPr>
          <p:cNvPr id="12" name="Szövegdoboz 11">
            <a:extLst>
              <a:ext uri="{FF2B5EF4-FFF2-40B4-BE49-F238E27FC236}">
                <a16:creationId xmlns:a16="http://schemas.microsoft.com/office/drawing/2014/main" xmlns="" id="{51E802FC-3D3C-4A05-93BE-DB615A51A3EA}"/>
              </a:ext>
            </a:extLst>
          </p:cNvPr>
          <p:cNvSpPr txBox="1"/>
          <p:nvPr/>
        </p:nvSpPr>
        <p:spPr>
          <a:xfrm>
            <a:off x="8244348" y="3228945"/>
            <a:ext cx="3748401" cy="400110"/>
          </a:xfrm>
          <a:prstGeom prst="rect">
            <a:avLst/>
          </a:prstGeom>
          <a:noFill/>
          <a:effectLst/>
        </p:spPr>
        <p:txBody>
          <a:bodyPr wrap="square" rtlCol="0">
            <a:spAutoFit/>
          </a:bodyPr>
          <a:lstStyle/>
          <a:p>
            <a:pPr algn="ctr"/>
            <a:r>
              <a:rPr lang="hu-HU" sz="2000" b="1" dirty="0">
                <a:solidFill>
                  <a:schemeClr val="bg2"/>
                </a:solidFill>
              </a:rPr>
              <a:t>Szennyezett répa</a:t>
            </a:r>
          </a:p>
        </p:txBody>
      </p:sp>
      <p:sp>
        <p:nvSpPr>
          <p:cNvPr id="13" name="Szövegdoboz 12">
            <a:extLst>
              <a:ext uri="{FF2B5EF4-FFF2-40B4-BE49-F238E27FC236}">
                <a16:creationId xmlns:a16="http://schemas.microsoft.com/office/drawing/2014/main" xmlns="" id="{DA4B765F-C249-476A-985E-9A4637CA9B9A}"/>
              </a:ext>
            </a:extLst>
          </p:cNvPr>
          <p:cNvSpPr txBox="1"/>
          <p:nvPr/>
        </p:nvSpPr>
        <p:spPr>
          <a:xfrm>
            <a:off x="8443599" y="5651451"/>
            <a:ext cx="3748401" cy="400110"/>
          </a:xfrm>
          <a:prstGeom prst="rect">
            <a:avLst/>
          </a:prstGeom>
          <a:noFill/>
          <a:effectLst/>
        </p:spPr>
        <p:txBody>
          <a:bodyPr wrap="square" rtlCol="0">
            <a:spAutoFit/>
          </a:bodyPr>
          <a:lstStyle/>
          <a:p>
            <a:pPr algn="ctr"/>
            <a:r>
              <a:rPr lang="hu-HU" sz="2000" b="1" dirty="0">
                <a:solidFill>
                  <a:schemeClr val="bg2"/>
                </a:solidFill>
              </a:rPr>
              <a:t>Tisztított répa</a:t>
            </a:r>
          </a:p>
        </p:txBody>
      </p:sp>
    </p:spTree>
    <p:extLst>
      <p:ext uri="{BB962C8B-B14F-4D97-AF65-F5344CB8AC3E}">
        <p14:creationId xmlns:p14="http://schemas.microsoft.com/office/powerpoint/2010/main" xmlns="" val="4020894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15" name="Kép 6">
            <a:extLst>
              <a:ext uri="{FF2B5EF4-FFF2-40B4-BE49-F238E27FC236}">
                <a16:creationId xmlns:a16="http://schemas.microsoft.com/office/drawing/2014/main" xmlns="" id="{025A8B35-9FB1-4C8E-99AB-AAB4DC1A0D99}"/>
              </a:ext>
            </a:extLst>
          </p:cNvPr>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51477" y="402989"/>
            <a:ext cx="2589044" cy="1746926"/>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Kép 40">
            <a:extLst>
              <a:ext uri="{FF2B5EF4-FFF2-40B4-BE49-F238E27FC236}">
                <a16:creationId xmlns:a16="http://schemas.microsoft.com/office/drawing/2014/main" xmlns="" id="{86651A98-965A-431D-8EDF-FB0BCD09788D}"/>
              </a:ext>
            </a:extLst>
          </p:cNvPr>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351477" y="2576455"/>
            <a:ext cx="2436536" cy="1778559"/>
          </a:xfrm>
          <a:prstGeom prst="rect">
            <a:avLst/>
          </a:prstGeom>
          <a:noFill/>
          <a:extLst>
            <a:ext uri="{909E8E84-426E-40DD-AFC4-6F175D3DCCD1}">
              <a14:hiddenFill xmlns:a14="http://schemas.microsoft.com/office/drawing/2010/main" xmlns="">
                <a:solidFill>
                  <a:srgbClr val="FFFFFF"/>
                </a:solidFill>
              </a14:hiddenFill>
            </a:ext>
          </a:extLst>
        </p:spPr>
      </p:pic>
      <p:pic>
        <p:nvPicPr>
          <p:cNvPr id="18" name="Kép 41">
            <a:extLst>
              <a:ext uri="{FF2B5EF4-FFF2-40B4-BE49-F238E27FC236}">
                <a16:creationId xmlns:a16="http://schemas.microsoft.com/office/drawing/2014/main" xmlns="" id="{F06ACFD3-CB98-45AB-8D9C-F9F292101249}"/>
              </a:ext>
            </a:extLst>
          </p:cNvPr>
          <p:cNvPicPr>
            <a:picLocks noChangeAspect="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8429935" y="4522551"/>
            <a:ext cx="2432127" cy="1778559"/>
          </a:xfrm>
          <a:prstGeom prst="rect">
            <a:avLst/>
          </a:prstGeom>
          <a:noFill/>
          <a:extLst>
            <a:ext uri="{909E8E84-426E-40DD-AFC4-6F175D3DCCD1}">
              <a14:hiddenFill xmlns:a14="http://schemas.microsoft.com/office/drawing/2010/main" xmlns="">
                <a:solidFill>
                  <a:srgbClr val="FFFFFF"/>
                </a:solidFill>
              </a14:hiddenFill>
            </a:ext>
          </a:extLst>
        </p:spPr>
      </p:pic>
      <p:sp>
        <p:nvSpPr>
          <p:cNvPr id="19" name="Szövegdoboz 18">
            <a:extLst>
              <a:ext uri="{FF2B5EF4-FFF2-40B4-BE49-F238E27FC236}">
                <a16:creationId xmlns:a16="http://schemas.microsoft.com/office/drawing/2014/main" xmlns="" id="{3B82C94D-EAD2-44E0-A4A3-7F2B38E0AABE}"/>
              </a:ext>
            </a:extLst>
          </p:cNvPr>
          <p:cNvSpPr txBox="1"/>
          <p:nvPr/>
        </p:nvSpPr>
        <p:spPr>
          <a:xfrm>
            <a:off x="8160854" y="2099068"/>
            <a:ext cx="2817780" cy="400110"/>
          </a:xfrm>
          <a:prstGeom prst="rect">
            <a:avLst/>
          </a:prstGeom>
          <a:noFill/>
          <a:effectLst/>
        </p:spPr>
        <p:txBody>
          <a:bodyPr wrap="square" rtlCol="0">
            <a:spAutoFit/>
          </a:bodyPr>
          <a:lstStyle/>
          <a:p>
            <a:pPr algn="ctr"/>
            <a:r>
              <a:rPr lang="hu-HU" sz="2000" b="1" dirty="0">
                <a:solidFill>
                  <a:schemeClr val="bg2">
                    <a:lumMod val="75000"/>
                  </a:schemeClr>
                </a:solidFill>
              </a:rPr>
              <a:t>Hámozás késsel</a:t>
            </a:r>
          </a:p>
        </p:txBody>
      </p:sp>
      <p:sp>
        <p:nvSpPr>
          <p:cNvPr id="20" name="Szövegdoboz 19">
            <a:extLst>
              <a:ext uri="{FF2B5EF4-FFF2-40B4-BE49-F238E27FC236}">
                <a16:creationId xmlns:a16="http://schemas.microsoft.com/office/drawing/2014/main" xmlns="" id="{46BA97C9-8DB3-4B24-A25F-183CFD9D9A93}"/>
              </a:ext>
            </a:extLst>
          </p:cNvPr>
          <p:cNvSpPr txBox="1"/>
          <p:nvPr/>
        </p:nvSpPr>
        <p:spPr>
          <a:xfrm>
            <a:off x="7783150" y="4304770"/>
            <a:ext cx="3529323" cy="400110"/>
          </a:xfrm>
          <a:prstGeom prst="rect">
            <a:avLst/>
          </a:prstGeom>
          <a:noFill/>
          <a:effectLst/>
        </p:spPr>
        <p:txBody>
          <a:bodyPr wrap="square" rtlCol="0">
            <a:spAutoFit/>
          </a:bodyPr>
          <a:lstStyle/>
          <a:p>
            <a:pPr algn="ctr"/>
            <a:r>
              <a:rPr lang="hu-HU" sz="2000" b="1" dirty="0">
                <a:solidFill>
                  <a:schemeClr val="bg2">
                    <a:lumMod val="75000"/>
                  </a:schemeClr>
                </a:solidFill>
              </a:rPr>
              <a:t>Hámozás hámozóval</a:t>
            </a:r>
          </a:p>
        </p:txBody>
      </p:sp>
      <p:sp>
        <p:nvSpPr>
          <p:cNvPr id="21" name="Szövegdoboz 20">
            <a:extLst>
              <a:ext uri="{FF2B5EF4-FFF2-40B4-BE49-F238E27FC236}">
                <a16:creationId xmlns:a16="http://schemas.microsoft.com/office/drawing/2014/main" xmlns="" id="{C8F8AD09-2828-4318-9138-AD3E3C380885}"/>
              </a:ext>
            </a:extLst>
          </p:cNvPr>
          <p:cNvSpPr txBox="1"/>
          <p:nvPr/>
        </p:nvSpPr>
        <p:spPr>
          <a:xfrm>
            <a:off x="8047332" y="6301110"/>
            <a:ext cx="3044825" cy="400110"/>
          </a:xfrm>
          <a:prstGeom prst="rect">
            <a:avLst/>
          </a:prstGeom>
          <a:noFill/>
          <a:effectLst/>
        </p:spPr>
        <p:txBody>
          <a:bodyPr wrap="square" rtlCol="0">
            <a:spAutoFit/>
          </a:bodyPr>
          <a:lstStyle/>
          <a:p>
            <a:pPr algn="ctr"/>
            <a:r>
              <a:rPr lang="hu-HU" sz="2000" b="1" dirty="0">
                <a:solidFill>
                  <a:schemeClr val="bg2">
                    <a:lumMod val="75000"/>
                  </a:schemeClr>
                </a:solidFill>
              </a:rPr>
              <a:t>Hámozás géppel</a:t>
            </a:r>
          </a:p>
        </p:txBody>
      </p:sp>
      <p:sp>
        <p:nvSpPr>
          <p:cNvPr id="206" name="Google Shape;206;p26"/>
          <p:cNvSpPr txBox="1">
            <a:spLocks noGrp="1"/>
          </p:cNvSpPr>
          <p:nvPr>
            <p:ph type="body" idx="1"/>
          </p:nvPr>
        </p:nvSpPr>
        <p:spPr>
          <a:xfrm>
            <a:off x="541697" y="628650"/>
            <a:ext cx="7604775"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dirty="0">
                <a:solidFill>
                  <a:schemeClr val="dk2"/>
                </a:solidFill>
                <a:latin typeface="Arial"/>
                <a:ea typeface="Arial"/>
                <a:cs typeface="Arial"/>
                <a:sym typeface="Arial"/>
              </a:rPr>
              <a:t>Hámozás</a:t>
            </a:r>
          </a:p>
          <a:p>
            <a:pPr marL="355600" lvl="0" indent="-355600" algn="l" rtl="0">
              <a:spcBef>
                <a:spcPts val="1000"/>
              </a:spcBef>
              <a:spcAft>
                <a:spcPts val="1200"/>
              </a:spcAft>
              <a:buSzPts val="1920"/>
              <a:buChar char="►"/>
            </a:pP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hámozás a tisztítás része. A hámozás során eltávolítjuk a zöldségek és gyümölcsök héját. </a:t>
            </a:r>
          </a:p>
          <a:p>
            <a:pPr marL="355600" indent="-355600">
              <a:spcAft>
                <a:spcPts val="1200"/>
              </a:spcAft>
              <a:buSzPts val="1920"/>
            </a:pPr>
            <a:r>
              <a:rPr lang="hu-HU" sz="2400" smtClean="0">
                <a:solidFill>
                  <a:schemeClr val="dk1"/>
                </a:solidFill>
                <a:latin typeface="Arial"/>
                <a:ea typeface="Arial"/>
                <a:cs typeface="Arial"/>
                <a:sym typeface="Arial"/>
              </a:rPr>
              <a:t>Földes burgonyát</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és zöldséget ne </a:t>
            </a:r>
            <a:r>
              <a:rPr lang="hu-HU" sz="2400">
                <a:solidFill>
                  <a:schemeClr val="dk1"/>
                </a:solidFill>
                <a:latin typeface="Arial"/>
                <a:ea typeface="Arial"/>
                <a:cs typeface="Arial"/>
                <a:sym typeface="Arial"/>
              </a:rPr>
              <a:t>hámozzunk</a:t>
            </a:r>
            <a:r>
              <a:rPr lang="hu-HU" sz="2400" smtClean="0">
                <a:solidFill>
                  <a:schemeClr val="dk1"/>
                </a:solidFill>
                <a:latin typeface="Arial"/>
                <a:ea typeface="Arial"/>
                <a:cs typeface="Arial"/>
                <a:sym typeface="Arial"/>
              </a:rPr>
              <a:t>!</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Hámozás előtt is meg kell mosni és szárítani, különben a talajszemcséket beledörzsöljük a burgonyába, zöldségbe.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Lehetőleg mosott zöldséget vegyünk.</a:t>
            </a:r>
            <a:endParaRPr lang="hu-HU" sz="2400" dirty="0">
              <a:solidFill>
                <a:schemeClr val="dk1"/>
              </a:solidFill>
              <a:latin typeface="Arial"/>
              <a:ea typeface="Arial"/>
              <a:cs typeface="Arial"/>
              <a:sym typeface="Arial"/>
            </a:endParaRPr>
          </a:p>
          <a:p>
            <a:pPr marL="355600" indent="-355600">
              <a:spcAft>
                <a:spcPts val="1200"/>
              </a:spcAft>
              <a:buSzPts val="1920"/>
            </a:pP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hámozást mindig mosás követi.</a:t>
            </a:r>
          </a:p>
          <a:p>
            <a:pPr marL="355600" indent="-355600">
              <a:spcAft>
                <a:spcPts val="1200"/>
              </a:spcAft>
              <a:buSzPts val="1920"/>
            </a:pP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hámozás történhet késsel, </a:t>
            </a:r>
            <a:r>
              <a:rPr lang="hu-HU" sz="2400">
                <a:solidFill>
                  <a:schemeClr val="dk1"/>
                </a:solidFill>
                <a:latin typeface="Arial"/>
                <a:ea typeface="Arial"/>
                <a:cs typeface="Arial"/>
                <a:sym typeface="Arial"/>
              </a:rPr>
              <a:t>hámozóval </a:t>
            </a:r>
            <a:r>
              <a:rPr lang="hu-HU" sz="2400" smtClean="0">
                <a:solidFill>
                  <a:schemeClr val="dk1"/>
                </a:solidFill>
                <a:latin typeface="Arial"/>
                <a:ea typeface="Arial"/>
                <a:cs typeface="Arial"/>
                <a:sym typeface="Arial"/>
              </a:rPr>
              <a:t>vagy </a:t>
            </a:r>
            <a:r>
              <a:rPr lang="hu-HU" sz="2400">
                <a:solidFill>
                  <a:schemeClr val="dk1"/>
                </a:solidFill>
                <a:latin typeface="Arial"/>
                <a:ea typeface="Arial"/>
                <a:cs typeface="Arial"/>
                <a:sym typeface="Arial"/>
              </a:rPr>
              <a:t>géppel</a:t>
            </a:r>
            <a:r>
              <a:rPr lang="hu-HU" sz="2400" smtClean="0">
                <a:solidFill>
                  <a:schemeClr val="dk1"/>
                </a:solidFill>
                <a:latin typeface="Arial"/>
                <a:ea typeface="Arial"/>
                <a:cs typeface="Arial"/>
                <a:sym typeface="Arial"/>
              </a:rPr>
              <a:t>. </a:t>
            </a: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spTree>
    <p:extLst>
      <p:ext uri="{BB962C8B-B14F-4D97-AF65-F5344CB8AC3E}">
        <p14:creationId xmlns:p14="http://schemas.microsoft.com/office/powerpoint/2010/main" xmlns="" val="19196100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541698" y="628650"/>
            <a:ext cx="7676027"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dirty="0">
                <a:solidFill>
                  <a:schemeClr val="dk2"/>
                </a:solidFill>
                <a:latin typeface="Arial"/>
                <a:ea typeface="Arial"/>
                <a:cs typeface="Arial"/>
                <a:sym typeface="Arial"/>
              </a:rPr>
              <a:t>Zöldségek és gyümölcsök mosása</a:t>
            </a:r>
          </a:p>
          <a:p>
            <a:pPr marL="355600" lvl="0" indent="-355600">
              <a:spcAft>
                <a:spcPts val="1200"/>
              </a:spcAft>
              <a:buSzPts val="1920"/>
            </a:pP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zöldséget és a </a:t>
            </a:r>
            <a:r>
              <a:rPr lang="hu-HU" sz="2400">
                <a:solidFill>
                  <a:schemeClr val="dk1"/>
                </a:solidFill>
                <a:latin typeface="Arial"/>
                <a:ea typeface="Arial"/>
                <a:cs typeface="Arial"/>
                <a:sym typeface="Arial"/>
              </a:rPr>
              <a:t>gyümölcsöt </a:t>
            </a:r>
            <a:r>
              <a:rPr lang="hu-HU" sz="2400" smtClean="0">
                <a:solidFill>
                  <a:schemeClr val="dk1"/>
                </a:solidFill>
                <a:latin typeface="Arial"/>
                <a:ea typeface="Arial"/>
                <a:cs typeface="Arial"/>
                <a:sym typeface="Arial"/>
              </a:rPr>
              <a:t>felhasználás </a:t>
            </a:r>
            <a:r>
              <a:rPr lang="hu-HU" sz="2400" dirty="0">
                <a:solidFill>
                  <a:schemeClr val="dk1"/>
                </a:solidFill>
                <a:latin typeface="Arial"/>
                <a:ea typeface="Arial"/>
                <a:cs typeface="Arial"/>
                <a:sym typeface="Arial"/>
              </a:rPr>
              <a:t>vagy </a:t>
            </a:r>
            <a:r>
              <a:rPr lang="hu-HU" sz="2400">
                <a:solidFill>
                  <a:schemeClr val="dk1"/>
                </a:solidFill>
                <a:latin typeface="Arial"/>
                <a:ea typeface="Arial"/>
                <a:cs typeface="Arial"/>
                <a:sym typeface="Arial"/>
              </a:rPr>
              <a:t>fogyasztás </a:t>
            </a:r>
            <a:r>
              <a:rPr lang="hu-HU" sz="2400" smtClean="0">
                <a:solidFill>
                  <a:schemeClr val="dk1"/>
                </a:solidFill>
                <a:latin typeface="Arial"/>
                <a:ea typeface="Arial"/>
                <a:cs typeface="Arial"/>
                <a:sym typeface="Arial"/>
              </a:rPr>
              <a:t>előtt meg kell mosni.</a:t>
            </a:r>
            <a:endParaRPr lang="hu-HU" sz="2400" dirty="0">
              <a:solidFill>
                <a:schemeClr val="dk1"/>
              </a:solidFill>
              <a:latin typeface="Arial"/>
              <a:ea typeface="Arial"/>
              <a:cs typeface="Arial"/>
              <a:sym typeface="Arial"/>
            </a:endParaRPr>
          </a:p>
          <a:p>
            <a:pPr marL="355600" indent="-355600">
              <a:spcAft>
                <a:spcPts val="1200"/>
              </a:spcAft>
              <a:buSzPts val="1920"/>
            </a:pPr>
            <a:r>
              <a:rPr lang="hu-HU" sz="2400" b="1" smtClean="0">
                <a:solidFill>
                  <a:srgbClr val="C00000"/>
                </a:solidFill>
                <a:latin typeface="Arial"/>
                <a:ea typeface="Arial"/>
                <a:cs typeface="Arial"/>
                <a:sym typeface="Arial"/>
              </a:rPr>
              <a:t>Veszély</a:t>
            </a:r>
            <a:r>
              <a:rPr lang="hu-HU" sz="2400" dirty="0">
                <a:solidFill>
                  <a:schemeClr val="dk1"/>
                </a:solidFill>
                <a:latin typeface="Arial"/>
                <a:ea typeface="Arial"/>
                <a:cs typeface="Arial"/>
                <a:sym typeface="Arial"/>
              </a:rPr>
              <a:t>: Az </a:t>
            </a:r>
            <a:r>
              <a:rPr lang="hu-HU" sz="2400">
                <a:solidFill>
                  <a:schemeClr val="dk1"/>
                </a:solidFill>
                <a:latin typeface="Arial"/>
                <a:ea typeface="Arial"/>
                <a:cs typeface="Arial"/>
                <a:sym typeface="Arial"/>
              </a:rPr>
              <a:t>alapanyagon </a:t>
            </a:r>
            <a:r>
              <a:rPr lang="hu-HU" sz="2400" smtClean="0">
                <a:solidFill>
                  <a:schemeClr val="dk1"/>
                </a:solidFill>
                <a:latin typeface="Arial"/>
                <a:ea typeface="Arial"/>
                <a:cs typeface="Arial"/>
                <a:sym typeface="Arial"/>
              </a:rPr>
              <a:t>szennyeződés van</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(por, mikróbák).</a:t>
            </a:r>
            <a:endParaRPr lang="hu-HU" sz="2400" dirty="0">
              <a:solidFill>
                <a:schemeClr val="dk1"/>
              </a:solidFill>
              <a:latin typeface="Arial"/>
              <a:ea typeface="Arial"/>
              <a:cs typeface="Arial"/>
              <a:sym typeface="Arial"/>
            </a:endParaRPr>
          </a:p>
          <a:p>
            <a:pPr marL="355600" indent="-355600">
              <a:spcAft>
                <a:spcPts val="1200"/>
              </a:spcAft>
              <a:buSzPts val="1920"/>
            </a:pPr>
            <a:r>
              <a:rPr lang="hu-HU" sz="2400" b="1" smtClean="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t>
            </a:r>
            <a:r>
              <a:rPr lang="hu-HU" sz="2400">
                <a:solidFill>
                  <a:schemeClr val="dk1"/>
                </a:solidFill>
                <a:latin typeface="Arial"/>
                <a:ea typeface="Arial"/>
                <a:cs typeface="Arial"/>
                <a:sym typeface="Arial"/>
              </a:rPr>
              <a:t>A </a:t>
            </a:r>
            <a:r>
              <a:rPr lang="hu-HU" sz="2400" smtClean="0">
                <a:solidFill>
                  <a:schemeClr val="dk1"/>
                </a:solidFill>
                <a:latin typeface="Arial"/>
                <a:ea typeface="Arial"/>
                <a:cs typeface="Arial"/>
                <a:sym typeface="Arial"/>
              </a:rPr>
              <a:t>szennyezőanyag és a mikróbák az</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ételbe kerülnek. </a:t>
            </a:r>
            <a:r>
              <a:rPr lang="hu-HU" sz="2400" dirty="0">
                <a:solidFill>
                  <a:schemeClr val="dk1"/>
                </a:solidFill>
                <a:latin typeface="Arial"/>
                <a:ea typeface="Arial"/>
                <a:cs typeface="Arial"/>
                <a:sym typeface="Arial"/>
              </a:rPr>
              <a:t>A fogyasztók megbetegszenek.</a:t>
            </a:r>
          </a:p>
          <a:p>
            <a:pPr marL="355600" indent="-355600">
              <a:spcAft>
                <a:spcPts val="1200"/>
              </a:spcAft>
              <a:buSzPts val="1920"/>
            </a:pPr>
            <a:r>
              <a:rPr kumimoji="0" lang="hu-HU" sz="2400" b="1" i="0" u="none" strike="noStrike" kern="0" cap="none" spc="0" normalizeH="0" baseline="0" noProof="0" smtClean="0">
                <a:ln>
                  <a:noFill/>
                </a:ln>
                <a:solidFill>
                  <a:srgbClr val="4D8556"/>
                </a:solidFill>
                <a:effectLst/>
                <a:uLnTx/>
                <a:uFillTx/>
                <a:latin typeface="Arial"/>
                <a:ea typeface="Arial"/>
                <a:cs typeface="Arial"/>
                <a:sym typeface="Arial"/>
              </a:rPr>
              <a:t>Védekezés</a:t>
            </a:r>
            <a:r>
              <a:rPr lang="hu-HU" sz="2400" dirty="0">
                <a:solidFill>
                  <a:schemeClr val="dk1"/>
                </a:solidFill>
                <a:latin typeface="Arial"/>
                <a:ea typeface="Arial"/>
                <a:cs typeface="Arial"/>
                <a:sym typeface="Arial"/>
              </a:rPr>
              <a:t>: Az alapanyagot alaposan meg kell mosni.</a:t>
            </a:r>
          </a:p>
          <a:p>
            <a:pPr marL="355600" indent="-355600">
              <a:buSzPts val="1920"/>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1026" name="Picture 2">
            <a:extLst>
              <a:ext uri="{FF2B5EF4-FFF2-40B4-BE49-F238E27FC236}">
                <a16:creationId xmlns:a16="http://schemas.microsoft.com/office/drawing/2014/main" xmlns="" id="{21EBD631-ADAC-4974-831C-36FF2EA44559}"/>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435967" y="2046778"/>
            <a:ext cx="3346027" cy="250952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Szövegdoboz 4">
            <a:extLst>
              <a:ext uri="{FF2B5EF4-FFF2-40B4-BE49-F238E27FC236}">
                <a16:creationId xmlns:a16="http://schemas.microsoft.com/office/drawing/2014/main" xmlns="" id="{000484AF-E878-4DC7-8509-C77D787B575E}"/>
              </a:ext>
            </a:extLst>
          </p:cNvPr>
          <p:cNvSpPr txBox="1"/>
          <p:nvPr/>
        </p:nvSpPr>
        <p:spPr>
          <a:xfrm>
            <a:off x="8294156" y="4747194"/>
            <a:ext cx="3748401" cy="400110"/>
          </a:xfrm>
          <a:prstGeom prst="rect">
            <a:avLst/>
          </a:prstGeom>
          <a:noFill/>
          <a:effectLst/>
        </p:spPr>
        <p:txBody>
          <a:bodyPr wrap="square" rtlCol="0">
            <a:spAutoFit/>
          </a:bodyPr>
          <a:lstStyle/>
          <a:p>
            <a:pPr algn="ctr"/>
            <a:r>
              <a:rPr lang="hu-HU" sz="2000" b="1" dirty="0">
                <a:solidFill>
                  <a:schemeClr val="bg2"/>
                </a:solidFill>
              </a:rPr>
              <a:t>Brokkoli mosása vízsugárral</a:t>
            </a:r>
          </a:p>
        </p:txBody>
      </p:sp>
    </p:spTree>
    <p:extLst>
      <p:ext uri="{BB962C8B-B14F-4D97-AF65-F5344CB8AC3E}">
        <p14:creationId xmlns:p14="http://schemas.microsoft.com/office/powerpoint/2010/main" xmlns="" val="34702604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491827" y="503168"/>
            <a:ext cx="6640494" cy="5851663"/>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dirty="0">
                <a:solidFill>
                  <a:schemeClr val="dk2"/>
                </a:solidFill>
                <a:latin typeface="Arial"/>
                <a:ea typeface="Arial"/>
                <a:cs typeface="Arial"/>
                <a:sym typeface="Arial"/>
              </a:rPr>
              <a:t>A mosás menete</a:t>
            </a:r>
          </a:p>
          <a:p>
            <a:pPr marL="355600" lvl="0" indent="-355600" algn="l" rtl="0">
              <a:spcBef>
                <a:spcPts val="1000"/>
              </a:spcBef>
              <a:spcAft>
                <a:spcPts val="1200"/>
              </a:spcAft>
              <a:buSzPts val="1920"/>
              <a:buChar char="►"/>
            </a:pPr>
            <a:r>
              <a:rPr lang="hu-HU" sz="2400" smtClean="0">
                <a:solidFill>
                  <a:schemeClr val="dk1"/>
                </a:solidFill>
                <a:latin typeface="Arial"/>
                <a:ea typeface="Arial"/>
                <a:cs typeface="Arial"/>
                <a:sym typeface="Arial"/>
              </a:rPr>
              <a:t>Néhány </a:t>
            </a:r>
            <a:r>
              <a:rPr lang="hu-HU" sz="2400" dirty="0">
                <a:solidFill>
                  <a:schemeClr val="dk1"/>
                </a:solidFill>
                <a:latin typeface="Arial"/>
                <a:ea typeface="Arial"/>
                <a:cs typeface="Arial"/>
                <a:sym typeface="Arial"/>
              </a:rPr>
              <a:t>percre beáztatjuk az alapanyagot vízbe.</a:t>
            </a:r>
          </a:p>
          <a:p>
            <a:pPr marL="355600" lvl="0" indent="-355600" algn="l" rtl="0">
              <a:spcBef>
                <a:spcPts val="1000"/>
              </a:spcBef>
              <a:spcAft>
                <a:spcPts val="1200"/>
              </a:spcAft>
              <a:buSzPts val="1920"/>
              <a:buChar char="►"/>
            </a:pPr>
            <a:r>
              <a:rPr lang="hu-HU" sz="2400" smtClean="0">
                <a:solidFill>
                  <a:schemeClr val="dk1"/>
                </a:solidFill>
                <a:latin typeface="Arial"/>
                <a:ea typeface="Arial"/>
                <a:cs typeface="Arial"/>
                <a:sym typeface="Arial"/>
              </a:rPr>
              <a:t>Ezután </a:t>
            </a:r>
            <a:r>
              <a:rPr lang="hu-HU" sz="2400" dirty="0">
                <a:solidFill>
                  <a:schemeClr val="dk1"/>
                </a:solidFill>
                <a:latin typeface="Arial"/>
                <a:ea typeface="Arial"/>
                <a:cs typeface="Arial"/>
                <a:sym typeface="Arial"/>
              </a:rPr>
              <a:t>folyóvízzel kell lemosni. Az a jó, ha erős a vízsugár. Használjunk kézi zuhanyt. </a:t>
            </a:r>
          </a:p>
          <a:p>
            <a:pPr marL="355600" lvl="0" indent="-355600" algn="l" rtl="0">
              <a:spcBef>
                <a:spcPts val="1000"/>
              </a:spcBef>
              <a:spcAft>
                <a:spcPts val="1200"/>
              </a:spcAft>
              <a:buSzPts val="1920"/>
              <a:buChar char="►"/>
            </a:pP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megmosott alapanyagot szűrőedényben kell </a:t>
            </a:r>
            <a:r>
              <a:rPr lang="hu-HU" sz="2400">
                <a:solidFill>
                  <a:schemeClr val="dk1"/>
                </a:solidFill>
                <a:latin typeface="Arial"/>
                <a:ea typeface="Arial"/>
                <a:cs typeface="Arial"/>
                <a:sym typeface="Arial"/>
              </a:rPr>
              <a:t>lecsepegtetni</a:t>
            </a:r>
            <a:r>
              <a:rPr lang="hu-HU" sz="2400" smtClean="0">
                <a:solidFill>
                  <a:schemeClr val="dk1"/>
                </a:solidFill>
                <a:latin typeface="Arial"/>
                <a:ea typeface="Arial"/>
                <a:cs typeface="Arial"/>
                <a:sym typeface="Arial"/>
              </a:rPr>
              <a:t>.</a:t>
            </a: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14" name="Kép 13">
            <a:extLst>
              <a:ext uri="{FF2B5EF4-FFF2-40B4-BE49-F238E27FC236}">
                <a16:creationId xmlns:a16="http://schemas.microsoft.com/office/drawing/2014/main" xmlns="" id="{E2B09FB2-868C-4E7D-889F-47A7C1554CB3}"/>
              </a:ext>
            </a:extLst>
          </p:cNvPr>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7668000" y="501046"/>
            <a:ext cx="2520000" cy="1781867"/>
          </a:xfrm>
          <a:prstGeom prst="rect">
            <a:avLst/>
          </a:prstGeom>
          <a:noFill/>
          <a:ln>
            <a:noFill/>
          </a:ln>
        </p:spPr>
      </p:pic>
      <p:pic>
        <p:nvPicPr>
          <p:cNvPr id="15" name="Kép 14">
            <a:extLst>
              <a:ext uri="{FF2B5EF4-FFF2-40B4-BE49-F238E27FC236}">
                <a16:creationId xmlns:a16="http://schemas.microsoft.com/office/drawing/2014/main" xmlns="" id="{30964239-3125-4E65-B4A2-D8551B9E8B3E}"/>
              </a:ext>
            </a:extLst>
          </p:cNvPr>
          <p:cNvPicPr/>
          <p:nvPr/>
        </p:nvPicPr>
        <p:blipFill>
          <a:blip r:embed="rId5" cstate="print"/>
          <a:srcRect/>
          <a:stretch>
            <a:fillRect/>
          </a:stretch>
        </p:blipFill>
        <p:spPr>
          <a:xfrm>
            <a:off x="7667999" y="2520311"/>
            <a:ext cx="2520000" cy="2088265"/>
          </a:xfrm>
          <a:prstGeom prst="rect">
            <a:avLst/>
          </a:prstGeom>
        </p:spPr>
      </p:pic>
      <p:pic>
        <p:nvPicPr>
          <p:cNvPr id="16" name="Kép 15">
            <a:extLst>
              <a:ext uri="{FF2B5EF4-FFF2-40B4-BE49-F238E27FC236}">
                <a16:creationId xmlns:a16="http://schemas.microsoft.com/office/drawing/2014/main" xmlns="" id="{5AB814D5-14E6-4C59-8C98-04DB226CE8CC}"/>
              </a:ext>
            </a:extLst>
          </p:cNvPr>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7704576" y="4828469"/>
            <a:ext cx="2520000" cy="1750778"/>
          </a:xfrm>
          <a:prstGeom prst="rect">
            <a:avLst/>
          </a:prstGeom>
          <a:noFill/>
          <a:ln>
            <a:noFill/>
          </a:ln>
        </p:spPr>
      </p:pic>
      <p:sp>
        <p:nvSpPr>
          <p:cNvPr id="11" name="Szövegdoboz 10">
            <a:extLst>
              <a:ext uri="{FF2B5EF4-FFF2-40B4-BE49-F238E27FC236}">
                <a16:creationId xmlns:a16="http://schemas.microsoft.com/office/drawing/2014/main" xmlns="" id="{7A46F931-D984-47AB-A8D3-C5F15E3C8969}"/>
              </a:ext>
            </a:extLst>
          </p:cNvPr>
          <p:cNvSpPr txBox="1"/>
          <p:nvPr/>
        </p:nvSpPr>
        <p:spPr>
          <a:xfrm>
            <a:off x="10260000" y="1891304"/>
            <a:ext cx="1255776" cy="400110"/>
          </a:xfrm>
          <a:prstGeom prst="rect">
            <a:avLst/>
          </a:prstGeom>
          <a:noFill/>
          <a:effectLst/>
        </p:spPr>
        <p:txBody>
          <a:bodyPr wrap="square" rtlCol="0">
            <a:spAutoFit/>
          </a:bodyPr>
          <a:lstStyle/>
          <a:p>
            <a:r>
              <a:rPr lang="hu-HU" sz="2000" b="1" dirty="0">
                <a:solidFill>
                  <a:schemeClr val="bg2">
                    <a:lumMod val="75000"/>
                  </a:schemeClr>
                </a:solidFill>
              </a:rPr>
              <a:t>Áztatás</a:t>
            </a:r>
          </a:p>
        </p:txBody>
      </p:sp>
      <p:sp>
        <p:nvSpPr>
          <p:cNvPr id="13" name="Szövegdoboz 12">
            <a:extLst>
              <a:ext uri="{FF2B5EF4-FFF2-40B4-BE49-F238E27FC236}">
                <a16:creationId xmlns:a16="http://schemas.microsoft.com/office/drawing/2014/main" xmlns="" id="{87827BAD-3236-4258-B5F3-80A3780E4655}"/>
              </a:ext>
            </a:extLst>
          </p:cNvPr>
          <p:cNvSpPr txBox="1"/>
          <p:nvPr/>
        </p:nvSpPr>
        <p:spPr>
          <a:xfrm>
            <a:off x="10296000" y="3846276"/>
            <a:ext cx="1560576" cy="707886"/>
          </a:xfrm>
          <a:prstGeom prst="rect">
            <a:avLst/>
          </a:prstGeom>
          <a:noFill/>
          <a:effectLst/>
        </p:spPr>
        <p:txBody>
          <a:bodyPr wrap="square" rtlCol="0">
            <a:spAutoFit/>
          </a:bodyPr>
          <a:lstStyle/>
          <a:p>
            <a:r>
              <a:rPr lang="hu-HU" sz="2000" b="1" dirty="0">
                <a:solidFill>
                  <a:schemeClr val="bg2">
                    <a:lumMod val="75000"/>
                  </a:schemeClr>
                </a:solidFill>
              </a:rPr>
              <a:t>Mosás folyóvízzel</a:t>
            </a:r>
          </a:p>
        </p:txBody>
      </p:sp>
      <p:sp>
        <p:nvSpPr>
          <p:cNvPr id="18" name="Szövegdoboz 17">
            <a:extLst>
              <a:ext uri="{FF2B5EF4-FFF2-40B4-BE49-F238E27FC236}">
                <a16:creationId xmlns:a16="http://schemas.microsoft.com/office/drawing/2014/main" xmlns="" id="{C34B2869-2A70-4539-9AC6-26986E6CF649}"/>
              </a:ext>
            </a:extLst>
          </p:cNvPr>
          <p:cNvSpPr txBox="1"/>
          <p:nvPr/>
        </p:nvSpPr>
        <p:spPr>
          <a:xfrm>
            <a:off x="10260000" y="6063788"/>
            <a:ext cx="1721882" cy="400110"/>
          </a:xfrm>
          <a:prstGeom prst="rect">
            <a:avLst/>
          </a:prstGeom>
          <a:noFill/>
          <a:effectLst/>
        </p:spPr>
        <p:txBody>
          <a:bodyPr wrap="square" rtlCol="0">
            <a:spAutoFit/>
          </a:bodyPr>
          <a:lstStyle/>
          <a:p>
            <a:r>
              <a:rPr lang="hu-HU" sz="2000" b="1" dirty="0">
                <a:solidFill>
                  <a:schemeClr val="bg2">
                    <a:lumMod val="75000"/>
                  </a:schemeClr>
                </a:solidFill>
              </a:rPr>
              <a:t>Csepegtetés</a:t>
            </a:r>
          </a:p>
        </p:txBody>
      </p:sp>
    </p:spTree>
    <p:extLst>
      <p:ext uri="{BB962C8B-B14F-4D97-AF65-F5344CB8AC3E}">
        <p14:creationId xmlns:p14="http://schemas.microsoft.com/office/powerpoint/2010/main" xmlns="" val="12045740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188652" y="391653"/>
            <a:ext cx="6069643" cy="6387522"/>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dk2"/>
                </a:solidFill>
                <a:latin typeface="Arial"/>
                <a:ea typeface="Arial"/>
                <a:cs typeface="Arial"/>
                <a:sym typeface="Arial"/>
              </a:rPr>
              <a:t>Zöldség és </a:t>
            </a:r>
            <a:r>
              <a:rPr lang="hu-HU" sz="3200" b="1">
                <a:solidFill>
                  <a:schemeClr val="dk2"/>
                </a:solidFill>
                <a:latin typeface="Arial"/>
                <a:ea typeface="Arial"/>
                <a:cs typeface="Arial"/>
                <a:sym typeface="Arial"/>
              </a:rPr>
              <a:t>gyümölcs </a:t>
            </a:r>
            <a:r>
              <a:rPr lang="hu-HU" sz="3200" b="1" smtClean="0">
                <a:solidFill>
                  <a:schemeClr val="dk2"/>
                </a:solidFill>
                <a:latin typeface="Arial"/>
                <a:ea typeface="Arial"/>
                <a:cs typeface="Arial"/>
                <a:sym typeface="Arial"/>
              </a:rPr>
              <a:t>vágása:</a:t>
            </a:r>
            <a:br>
              <a:rPr lang="hu-HU" sz="3200" b="1" smtClean="0">
                <a:solidFill>
                  <a:schemeClr val="dk2"/>
                </a:solidFill>
                <a:latin typeface="Arial"/>
                <a:ea typeface="Arial"/>
                <a:cs typeface="Arial"/>
                <a:sym typeface="Arial"/>
              </a:rPr>
            </a:br>
            <a:r>
              <a:rPr lang="hu-HU" sz="3200" b="1" smtClean="0">
                <a:solidFill>
                  <a:schemeClr val="dk2"/>
                </a:solidFill>
                <a:latin typeface="Arial"/>
                <a:ea typeface="Arial"/>
                <a:cs typeface="Arial"/>
                <a:sym typeface="Arial"/>
              </a:rPr>
              <a:t>darabolás</a:t>
            </a:r>
            <a:r>
              <a:rPr lang="hu-HU" sz="3200" b="1" dirty="0">
                <a:solidFill>
                  <a:schemeClr val="dk2"/>
                </a:solidFill>
                <a:latin typeface="Arial"/>
                <a:ea typeface="Arial"/>
                <a:cs typeface="Arial"/>
                <a:sym typeface="Arial"/>
              </a:rPr>
              <a:t>, szeletelés</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r>
              <a:rPr lang="hu-HU" sz="2400" dirty="0">
                <a:solidFill>
                  <a:schemeClr val="tx1"/>
                </a:solidFill>
                <a:latin typeface="Arial"/>
                <a:ea typeface="Arial"/>
                <a:cs typeface="Arial"/>
                <a:sym typeface="Arial"/>
              </a:rPr>
              <a:t>Ha kézzel aprítunk, akkor mindig vágódeszkát kell használni.</a:t>
            </a:r>
          </a:p>
          <a:p>
            <a:pPr marL="0" lvl="0" indent="0" algn="l" rtl="0">
              <a:spcBef>
                <a:spcPts val="1000"/>
              </a:spcBef>
              <a:spcAft>
                <a:spcPts val="0"/>
              </a:spcAft>
              <a:buSzPts val="1920"/>
              <a:buNone/>
            </a:pPr>
            <a:endParaRPr lang="hu-HU" sz="2400" b="1"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Darabolás</a:t>
            </a:r>
            <a:r>
              <a:rPr lang="hu-HU" sz="2400" dirty="0">
                <a:solidFill>
                  <a:schemeClr val="tx1"/>
                </a:solidFill>
                <a:latin typeface="Arial"/>
                <a:ea typeface="Arial"/>
                <a:cs typeface="Arial"/>
                <a:sym typeface="Arial"/>
              </a:rPr>
              <a:t> esetén egy </a:t>
            </a:r>
            <a:r>
              <a:rPr lang="hu-HU" sz="2400">
                <a:solidFill>
                  <a:schemeClr val="tx1"/>
                </a:solidFill>
                <a:latin typeface="Arial"/>
                <a:ea typeface="Arial"/>
                <a:cs typeface="Arial"/>
                <a:sym typeface="Arial"/>
              </a:rPr>
              <a:t>nagyobb </a:t>
            </a:r>
            <a:r>
              <a:rPr lang="hu-HU" sz="2400" smtClean="0">
                <a:solidFill>
                  <a:schemeClr val="tx1"/>
                </a:solidFill>
                <a:latin typeface="Arial"/>
                <a:ea typeface="Arial"/>
                <a:cs typeface="Arial"/>
                <a:sym typeface="Arial"/>
              </a:rPr>
              <a:t>zöldségből vagy gyümölcsből </a:t>
            </a:r>
            <a:r>
              <a:rPr lang="hu-HU" sz="2400" dirty="0">
                <a:solidFill>
                  <a:schemeClr val="tx1"/>
                </a:solidFill>
                <a:latin typeface="Arial"/>
                <a:ea typeface="Arial"/>
                <a:cs typeface="Arial"/>
                <a:sym typeface="Arial"/>
              </a:rPr>
              <a:t>kisebb darabokat állítunk elő.</a:t>
            </a:r>
          </a:p>
          <a:p>
            <a:pPr marL="355600" lvl="0" indent="-355600" algn="l" rtl="0">
              <a:spcBef>
                <a:spcPts val="1000"/>
              </a:spcBef>
              <a:spcAft>
                <a:spcPts val="0"/>
              </a:spcAft>
              <a:buSzPts val="1920"/>
              <a:buChar char="►"/>
            </a:pP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b="1" dirty="0">
                <a:solidFill>
                  <a:schemeClr val="tx1"/>
                </a:solidFill>
                <a:latin typeface="Arial"/>
                <a:ea typeface="Arial"/>
                <a:cs typeface="Arial"/>
                <a:sym typeface="Arial"/>
              </a:rPr>
              <a:t>Szeletelés</a:t>
            </a:r>
            <a:r>
              <a:rPr lang="hu-HU" sz="2400" dirty="0">
                <a:solidFill>
                  <a:schemeClr val="tx1"/>
                </a:solidFill>
                <a:latin typeface="Arial"/>
                <a:ea typeface="Arial"/>
                <a:cs typeface="Arial"/>
                <a:sym typeface="Arial"/>
              </a:rPr>
              <a:t> során vékony vagy vastag szeletekre vágjuk az alapanyagot.</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4" name="Kép 3">
            <a:extLst>
              <a:ext uri="{FF2B5EF4-FFF2-40B4-BE49-F238E27FC236}">
                <a16:creationId xmlns:a16="http://schemas.microsoft.com/office/drawing/2014/main" xmlns="" id="{E6C82AE3-9A7C-4DE2-BA74-61FCDD36580A}"/>
              </a:ext>
            </a:extLst>
          </p:cNvPr>
          <p:cNvPicPr/>
          <p:nvPr/>
        </p:nvPicPr>
        <p:blipFill rotWithShape="1">
          <a:blip r:embed="rId4" cstate="print">
            <a:extLst>
              <a:ext uri="{28A0092B-C50C-407E-A947-70E740481C1C}">
                <a14:useLocalDpi xmlns:a14="http://schemas.microsoft.com/office/drawing/2010/main" xmlns="" val="0"/>
              </a:ext>
            </a:extLst>
          </a:blip>
          <a:srcRect/>
          <a:stretch/>
        </p:blipFill>
        <p:spPr bwMode="auto">
          <a:xfrm>
            <a:off x="6480000" y="396000"/>
            <a:ext cx="1707160" cy="1332000"/>
          </a:xfrm>
          <a:prstGeom prst="rect">
            <a:avLst/>
          </a:prstGeom>
          <a:noFill/>
          <a:ln>
            <a:noFill/>
          </a:ln>
          <a:extLst>
            <a:ext uri="{53640926-AAD7-44D8-BBD7-CCE9431645EC}">
              <a14:shadowObscured xmlns:a14="http://schemas.microsoft.com/office/drawing/2010/main" xmlns=""/>
            </a:ext>
          </a:extLst>
        </p:spPr>
      </p:pic>
      <p:pic>
        <p:nvPicPr>
          <p:cNvPr id="5" name="Kép 4">
            <a:extLst>
              <a:ext uri="{FF2B5EF4-FFF2-40B4-BE49-F238E27FC236}">
                <a16:creationId xmlns:a16="http://schemas.microsoft.com/office/drawing/2014/main" xmlns="" id="{A72DF089-D586-4CEB-B661-EE45F5DD10DD}"/>
              </a:ext>
            </a:extLst>
          </p:cNvPr>
          <p:cNvPicPr/>
          <p:nvPr/>
        </p:nvPicPr>
        <p:blipFill>
          <a:blip r:embed="rId5" cstate="print"/>
          <a:stretch>
            <a:fillRect/>
          </a:stretch>
        </p:blipFill>
        <p:spPr>
          <a:xfrm>
            <a:off x="6480000" y="2484000"/>
            <a:ext cx="1410079" cy="1410079"/>
          </a:xfrm>
          <a:prstGeom prst="rect">
            <a:avLst/>
          </a:prstGeom>
        </p:spPr>
      </p:pic>
      <p:pic>
        <p:nvPicPr>
          <p:cNvPr id="6" name="Kép 5">
            <a:extLst>
              <a:ext uri="{FF2B5EF4-FFF2-40B4-BE49-F238E27FC236}">
                <a16:creationId xmlns:a16="http://schemas.microsoft.com/office/drawing/2014/main" xmlns="" id="{95AC07C9-6EA0-4604-8979-6096B9054075}"/>
              </a:ext>
            </a:extLst>
          </p:cNvPr>
          <p:cNvPicPr/>
          <p:nvPr/>
        </p:nvPicPr>
        <p:blipFill>
          <a:blip r:embed="rId6" cstate="print"/>
          <a:srcRect/>
          <a:stretch>
            <a:fillRect/>
          </a:stretch>
        </p:blipFill>
        <p:spPr>
          <a:xfrm>
            <a:off x="6480000" y="4680000"/>
            <a:ext cx="1590947" cy="1343755"/>
          </a:xfrm>
          <a:prstGeom prst="rect">
            <a:avLst/>
          </a:prstGeom>
        </p:spPr>
      </p:pic>
      <p:sp>
        <p:nvSpPr>
          <p:cNvPr id="2" name="Szövegdoboz 1">
            <a:extLst>
              <a:ext uri="{FF2B5EF4-FFF2-40B4-BE49-F238E27FC236}">
                <a16:creationId xmlns:a16="http://schemas.microsoft.com/office/drawing/2014/main" xmlns="" id="{B2D0C231-D96B-4217-9C84-A66E7BA19CE8}"/>
              </a:ext>
            </a:extLst>
          </p:cNvPr>
          <p:cNvSpPr txBox="1"/>
          <p:nvPr/>
        </p:nvSpPr>
        <p:spPr>
          <a:xfrm>
            <a:off x="6048000" y="1728000"/>
            <a:ext cx="2677573" cy="707886"/>
          </a:xfrm>
          <a:prstGeom prst="rect">
            <a:avLst/>
          </a:prstGeom>
          <a:noFill/>
          <a:effectLst/>
        </p:spPr>
        <p:txBody>
          <a:bodyPr wrap="square" rtlCol="0">
            <a:spAutoFit/>
          </a:bodyPr>
          <a:lstStyle/>
          <a:p>
            <a:pPr algn="ctr"/>
            <a:r>
              <a:rPr lang="hu-HU" sz="2000" b="1" dirty="0">
                <a:solidFill>
                  <a:schemeClr val="bg2">
                    <a:lumMod val="75000"/>
                  </a:schemeClr>
                </a:solidFill>
              </a:rPr>
              <a:t>Késsel darabolt burgonya</a:t>
            </a:r>
          </a:p>
        </p:txBody>
      </p:sp>
      <p:sp>
        <p:nvSpPr>
          <p:cNvPr id="3" name="Szövegdoboz 2">
            <a:extLst>
              <a:ext uri="{FF2B5EF4-FFF2-40B4-BE49-F238E27FC236}">
                <a16:creationId xmlns:a16="http://schemas.microsoft.com/office/drawing/2014/main" xmlns="" id="{44D231A7-C3F8-454F-83A1-E32DE08A3842}"/>
              </a:ext>
            </a:extLst>
          </p:cNvPr>
          <p:cNvSpPr txBox="1"/>
          <p:nvPr/>
        </p:nvSpPr>
        <p:spPr>
          <a:xfrm>
            <a:off x="5421066" y="3852000"/>
            <a:ext cx="3810122" cy="707886"/>
          </a:xfrm>
          <a:prstGeom prst="rect">
            <a:avLst/>
          </a:prstGeom>
          <a:noFill/>
          <a:effectLst/>
        </p:spPr>
        <p:txBody>
          <a:bodyPr wrap="square" rtlCol="0">
            <a:spAutoFit/>
          </a:bodyPr>
          <a:lstStyle/>
          <a:p>
            <a:pPr algn="ctr"/>
            <a:r>
              <a:rPr lang="hu-HU" sz="2000" b="1" dirty="0">
                <a:solidFill>
                  <a:schemeClr val="bg2">
                    <a:lumMod val="75000"/>
                  </a:schemeClr>
                </a:solidFill>
              </a:rPr>
              <a:t>Kézi szerszámmal</a:t>
            </a:r>
          </a:p>
          <a:p>
            <a:pPr algn="ctr"/>
            <a:r>
              <a:rPr lang="hu-HU" sz="2000" b="1" dirty="0">
                <a:solidFill>
                  <a:schemeClr val="bg2">
                    <a:lumMod val="75000"/>
                  </a:schemeClr>
                </a:solidFill>
              </a:rPr>
              <a:t>darabolt burgonya</a:t>
            </a:r>
          </a:p>
        </p:txBody>
      </p:sp>
      <p:sp>
        <p:nvSpPr>
          <p:cNvPr id="11" name="Szövegdoboz 10">
            <a:extLst>
              <a:ext uri="{FF2B5EF4-FFF2-40B4-BE49-F238E27FC236}">
                <a16:creationId xmlns:a16="http://schemas.microsoft.com/office/drawing/2014/main" xmlns="" id="{45077B03-C5E2-4775-82BF-452294709152}"/>
              </a:ext>
            </a:extLst>
          </p:cNvPr>
          <p:cNvSpPr txBox="1"/>
          <p:nvPr/>
        </p:nvSpPr>
        <p:spPr>
          <a:xfrm>
            <a:off x="5928754" y="6048000"/>
            <a:ext cx="2984067" cy="707886"/>
          </a:xfrm>
          <a:prstGeom prst="rect">
            <a:avLst/>
          </a:prstGeom>
          <a:noFill/>
          <a:effectLst/>
        </p:spPr>
        <p:txBody>
          <a:bodyPr wrap="square" rtlCol="0">
            <a:spAutoFit/>
          </a:bodyPr>
          <a:lstStyle/>
          <a:p>
            <a:pPr algn="ctr"/>
            <a:r>
              <a:rPr lang="hu-HU" sz="2000" b="1" dirty="0">
                <a:solidFill>
                  <a:schemeClr val="bg2">
                    <a:lumMod val="75000"/>
                  </a:schemeClr>
                </a:solidFill>
              </a:rPr>
              <a:t>Géppel darabolt burgonya és répa</a:t>
            </a:r>
          </a:p>
        </p:txBody>
      </p:sp>
      <p:sp>
        <p:nvSpPr>
          <p:cNvPr id="13" name="Szövegdoboz 12">
            <a:extLst>
              <a:ext uri="{FF2B5EF4-FFF2-40B4-BE49-F238E27FC236}">
                <a16:creationId xmlns:a16="http://schemas.microsoft.com/office/drawing/2014/main" xmlns="" id="{369808F1-58BF-435A-8145-BFCBB32F25FF}"/>
              </a:ext>
            </a:extLst>
          </p:cNvPr>
          <p:cNvSpPr txBox="1"/>
          <p:nvPr/>
        </p:nvSpPr>
        <p:spPr>
          <a:xfrm>
            <a:off x="8897079" y="1716125"/>
            <a:ext cx="2321227" cy="707886"/>
          </a:xfrm>
          <a:prstGeom prst="rect">
            <a:avLst/>
          </a:prstGeom>
          <a:noFill/>
          <a:effectLst/>
        </p:spPr>
        <p:txBody>
          <a:bodyPr wrap="square" rtlCol="0">
            <a:spAutoFit/>
          </a:bodyPr>
          <a:lstStyle/>
          <a:p>
            <a:pPr algn="ctr"/>
            <a:r>
              <a:rPr lang="hu-HU" sz="2000" b="1" dirty="0">
                <a:solidFill>
                  <a:schemeClr val="bg2">
                    <a:lumMod val="75000"/>
                  </a:schemeClr>
                </a:solidFill>
              </a:rPr>
              <a:t>Szeletelés kézi gyaluval</a:t>
            </a:r>
          </a:p>
        </p:txBody>
      </p:sp>
      <p:sp>
        <p:nvSpPr>
          <p:cNvPr id="16" name="Szövegdoboz 15">
            <a:extLst>
              <a:ext uri="{FF2B5EF4-FFF2-40B4-BE49-F238E27FC236}">
                <a16:creationId xmlns:a16="http://schemas.microsoft.com/office/drawing/2014/main" xmlns="" id="{527FA458-2577-4FC0-B537-72527B1B5B82}"/>
              </a:ext>
            </a:extLst>
          </p:cNvPr>
          <p:cNvSpPr txBox="1"/>
          <p:nvPr/>
        </p:nvSpPr>
        <p:spPr>
          <a:xfrm>
            <a:off x="8757152" y="3852000"/>
            <a:ext cx="2605203" cy="707886"/>
          </a:xfrm>
          <a:prstGeom prst="rect">
            <a:avLst/>
          </a:prstGeom>
          <a:noFill/>
          <a:effectLst/>
        </p:spPr>
        <p:txBody>
          <a:bodyPr wrap="square" rtlCol="0">
            <a:spAutoFit/>
          </a:bodyPr>
          <a:lstStyle/>
          <a:p>
            <a:pPr algn="ctr"/>
            <a:r>
              <a:rPr lang="hu-HU" sz="2000" b="1" dirty="0">
                <a:solidFill>
                  <a:schemeClr val="bg2">
                    <a:lumMod val="75000"/>
                  </a:schemeClr>
                </a:solidFill>
              </a:rPr>
              <a:t>Burgonyaszeletelés késsel</a:t>
            </a:r>
          </a:p>
        </p:txBody>
      </p:sp>
      <p:sp>
        <p:nvSpPr>
          <p:cNvPr id="18" name="Szövegdoboz 17">
            <a:extLst>
              <a:ext uri="{FF2B5EF4-FFF2-40B4-BE49-F238E27FC236}">
                <a16:creationId xmlns:a16="http://schemas.microsoft.com/office/drawing/2014/main" xmlns="" id="{51CDB86F-BBDE-4C49-ACB4-62C3509BCE05}"/>
              </a:ext>
            </a:extLst>
          </p:cNvPr>
          <p:cNvSpPr txBox="1"/>
          <p:nvPr/>
        </p:nvSpPr>
        <p:spPr>
          <a:xfrm>
            <a:off x="11102520" y="6150114"/>
            <a:ext cx="2605203" cy="707886"/>
          </a:xfrm>
          <a:prstGeom prst="rect">
            <a:avLst/>
          </a:prstGeom>
          <a:noFill/>
          <a:effectLst/>
        </p:spPr>
        <p:txBody>
          <a:bodyPr wrap="square" rtlCol="0">
            <a:spAutoFit/>
          </a:bodyPr>
          <a:lstStyle/>
          <a:p>
            <a:pPr algn="ctr"/>
            <a:r>
              <a:rPr lang="hu-HU" sz="2000" b="1">
                <a:solidFill>
                  <a:schemeClr val="bg2">
                    <a:lumMod val="75000"/>
                  </a:schemeClr>
                </a:solidFill>
              </a:rPr>
              <a:t>Szeletelt </a:t>
            </a:r>
            <a:r>
              <a:rPr lang="hu-HU" sz="2000" b="1" smtClean="0">
                <a:solidFill>
                  <a:schemeClr val="bg2">
                    <a:lumMod val="75000"/>
                  </a:schemeClr>
                </a:solidFill>
              </a:rPr>
              <a:t>uborka</a:t>
            </a:r>
          </a:p>
          <a:p>
            <a:pPr algn="ctr"/>
            <a:r>
              <a:rPr lang="hu-HU" sz="2000" b="1" smtClean="0">
                <a:solidFill>
                  <a:schemeClr val="bg2">
                    <a:lumMod val="75000"/>
                  </a:schemeClr>
                </a:solidFill>
              </a:rPr>
              <a:t>és paradicsom</a:t>
            </a:r>
            <a:endParaRPr lang="hu-HU" sz="2000" b="1" dirty="0">
              <a:solidFill>
                <a:schemeClr val="bg2">
                  <a:lumMod val="75000"/>
                </a:schemeClr>
              </a:solidFill>
            </a:endParaRPr>
          </a:p>
        </p:txBody>
      </p:sp>
      <p:pic>
        <p:nvPicPr>
          <p:cNvPr id="20" name="Kép 19">
            <a:extLst>
              <a:ext uri="{FF2B5EF4-FFF2-40B4-BE49-F238E27FC236}">
                <a16:creationId xmlns:a16="http://schemas.microsoft.com/office/drawing/2014/main" xmlns="" id="{1FF36C2A-AC34-4F0E-9B86-5B6CAE97F15B}"/>
              </a:ext>
            </a:extLst>
          </p:cNvPr>
          <p:cNvPicPr/>
          <p:nvPr/>
        </p:nvPicPr>
        <p:blipFill>
          <a:blip r:embed="rId7" cstate="print"/>
          <a:srcRect/>
          <a:stretch>
            <a:fillRect/>
          </a:stretch>
        </p:blipFill>
        <p:spPr>
          <a:xfrm>
            <a:off x="8968685" y="491377"/>
            <a:ext cx="2132124" cy="1296000"/>
          </a:xfrm>
          <a:prstGeom prst="rect">
            <a:avLst/>
          </a:prstGeom>
        </p:spPr>
      </p:pic>
      <p:pic>
        <p:nvPicPr>
          <p:cNvPr id="22" name="Kép 21">
            <a:extLst>
              <a:ext uri="{FF2B5EF4-FFF2-40B4-BE49-F238E27FC236}">
                <a16:creationId xmlns:a16="http://schemas.microsoft.com/office/drawing/2014/main" xmlns="" id="{A3410042-836E-4C57-854C-EEB1155AFC48}"/>
              </a:ext>
            </a:extLst>
          </p:cNvPr>
          <p:cNvPicPr/>
          <p:nvPr/>
        </p:nvPicPr>
        <p:blipFill>
          <a:blip r:embed="rId8" cstate="print"/>
          <a:srcRect l="4390"/>
          <a:stretch>
            <a:fillRect/>
          </a:stretch>
        </p:blipFill>
        <p:spPr>
          <a:xfrm>
            <a:off x="8964000" y="2484000"/>
            <a:ext cx="2106732" cy="1457860"/>
          </a:xfrm>
          <a:prstGeom prst="rect">
            <a:avLst/>
          </a:prstGeom>
        </p:spPr>
      </p:pic>
      <p:pic>
        <p:nvPicPr>
          <p:cNvPr id="24" name="Kép 23">
            <a:extLst>
              <a:ext uri="{FF2B5EF4-FFF2-40B4-BE49-F238E27FC236}">
                <a16:creationId xmlns:a16="http://schemas.microsoft.com/office/drawing/2014/main" xmlns="" id="{0B548485-645F-4B04-AF8D-22CE838A427D}"/>
              </a:ext>
            </a:extLst>
          </p:cNvPr>
          <p:cNvPicPr/>
          <p:nvPr/>
        </p:nvPicPr>
        <p:blipFill>
          <a:blip r:embed="rId9" cstate="print"/>
          <a:srcRect/>
          <a:stretch>
            <a:fillRect/>
          </a:stretch>
        </p:blipFill>
        <p:spPr>
          <a:xfrm>
            <a:off x="11699980" y="4691875"/>
            <a:ext cx="2032551" cy="1423917"/>
          </a:xfrm>
          <a:prstGeom prst="rect">
            <a:avLst/>
          </a:prstGeom>
        </p:spPr>
      </p:pic>
      <p:pic>
        <p:nvPicPr>
          <p:cNvPr id="17" name="Kép 4">
            <a:extLst>
              <a:ext uri="{FF2B5EF4-FFF2-40B4-BE49-F238E27FC236}">
                <a16:creationId xmlns:a16="http://schemas.microsoft.com/office/drawing/2014/main" xmlns="" id="{92D627CC-A209-4857-87B8-F1B4F5699F73}"/>
              </a:ext>
            </a:extLst>
          </p:cNvPr>
          <p:cNvPicPr>
            <a:picLocks noChangeAspect="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9034272" y="4604331"/>
            <a:ext cx="1807432" cy="1627570"/>
          </a:xfrm>
          <a:prstGeom prst="rect">
            <a:avLst/>
          </a:prstGeom>
          <a:noFill/>
          <a:extLst>
            <a:ext uri="{909E8E84-426E-40DD-AFC4-6F175D3DCCD1}">
              <a14:hiddenFill xmlns:a14="http://schemas.microsoft.com/office/drawing/2010/main" xmlns="">
                <a:solidFill>
                  <a:srgbClr val="FFFFFF"/>
                </a:solidFill>
              </a14:hiddenFill>
            </a:ext>
          </a:extLst>
        </p:spPr>
      </p:pic>
      <p:sp>
        <p:nvSpPr>
          <p:cNvPr id="19" name="Szövegdoboz 18">
            <a:extLst>
              <a:ext uri="{FF2B5EF4-FFF2-40B4-BE49-F238E27FC236}">
                <a16:creationId xmlns:a16="http://schemas.microsoft.com/office/drawing/2014/main" xmlns="" id="{51CDB86F-BBDE-4C49-ACB4-62C3509BCE05}"/>
              </a:ext>
            </a:extLst>
          </p:cNvPr>
          <p:cNvSpPr txBox="1"/>
          <p:nvPr/>
        </p:nvSpPr>
        <p:spPr>
          <a:xfrm>
            <a:off x="8941440" y="6140898"/>
            <a:ext cx="3007675" cy="400110"/>
          </a:xfrm>
          <a:prstGeom prst="rect">
            <a:avLst/>
          </a:prstGeom>
          <a:noFill/>
          <a:effectLst/>
        </p:spPr>
        <p:txBody>
          <a:bodyPr wrap="square" rtlCol="0">
            <a:spAutoFit/>
          </a:bodyPr>
          <a:lstStyle/>
          <a:p>
            <a:r>
              <a:rPr lang="hu-HU" sz="2000" b="1" dirty="0">
                <a:solidFill>
                  <a:schemeClr val="bg2">
                    <a:lumMod val="75000"/>
                  </a:schemeClr>
                </a:solidFill>
              </a:rPr>
              <a:t>Szeletelőgép</a:t>
            </a:r>
          </a:p>
        </p:txBody>
      </p:sp>
    </p:spTree>
    <p:extLst>
      <p:ext uri="{BB962C8B-B14F-4D97-AF65-F5344CB8AC3E}">
        <p14:creationId xmlns:p14="http://schemas.microsoft.com/office/powerpoint/2010/main" xmlns="" val="20785727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pic>
        <p:nvPicPr>
          <p:cNvPr id="10" name="Kép 44">
            <a:extLst>
              <a:ext uri="{FF2B5EF4-FFF2-40B4-BE49-F238E27FC236}">
                <a16:creationId xmlns:a16="http://schemas.microsoft.com/office/drawing/2014/main" xmlns="" id="{E2E45492-16A8-4807-BD87-DB058615D073}"/>
              </a:ext>
            </a:extLst>
          </p:cNvPr>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619931" y="420890"/>
            <a:ext cx="1231900" cy="2017712"/>
          </a:xfrm>
          <a:prstGeom prst="rect">
            <a:avLst/>
          </a:prstGeom>
          <a:noFill/>
          <a:extLst>
            <a:ext uri="{909E8E84-426E-40DD-AFC4-6F175D3DCCD1}">
              <a14:hiddenFill xmlns:a14="http://schemas.microsoft.com/office/drawing/2010/main" xmlns="">
                <a:solidFill>
                  <a:srgbClr val="FFFFFF"/>
                </a:solidFill>
              </a14:hiddenFill>
            </a:ext>
          </a:extLst>
        </p:spPr>
      </p:pic>
      <p:sp>
        <p:nvSpPr>
          <p:cNvPr id="206" name="Google Shape;206;p26"/>
          <p:cNvSpPr txBox="1">
            <a:spLocks noGrp="1"/>
          </p:cNvSpPr>
          <p:nvPr>
            <p:ph type="body" idx="1"/>
          </p:nvPr>
        </p:nvSpPr>
        <p:spPr>
          <a:xfrm>
            <a:off x="158498" y="76911"/>
            <a:ext cx="6010654" cy="6781089"/>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dk2"/>
                </a:solidFill>
                <a:latin typeface="Arial"/>
                <a:ea typeface="Arial"/>
                <a:cs typeface="Arial"/>
                <a:sym typeface="Arial"/>
              </a:rPr>
              <a:t>Zöldség és gyümölcs vágása: aprítás, reszelés, darálás</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r>
              <a:rPr lang="hu-HU" sz="2400" b="1" smtClean="0">
                <a:solidFill>
                  <a:schemeClr val="tx1"/>
                </a:solidFill>
                <a:latin typeface="Arial"/>
                <a:ea typeface="Arial"/>
                <a:cs typeface="Arial"/>
                <a:sym typeface="Arial"/>
              </a:rPr>
              <a:t>Aprítás:</a:t>
            </a:r>
            <a:r>
              <a:rPr lang="hu-HU" sz="2400" smtClean="0">
                <a:solidFill>
                  <a:schemeClr val="tx1"/>
                </a:solidFill>
                <a:latin typeface="Arial"/>
                <a:ea typeface="Arial"/>
                <a:cs typeface="Arial"/>
                <a:sym typeface="Arial"/>
              </a:rPr>
              <a:t> </a:t>
            </a:r>
            <a:r>
              <a:rPr lang="hu-HU" sz="2400" dirty="0">
                <a:solidFill>
                  <a:schemeClr val="tx1"/>
                </a:solidFill>
                <a:latin typeface="Arial"/>
                <a:ea typeface="Arial"/>
                <a:cs typeface="Arial"/>
                <a:sym typeface="Arial"/>
              </a:rPr>
              <a:t>nagyon apró </a:t>
            </a:r>
            <a:r>
              <a:rPr lang="hu-HU" sz="2400">
                <a:solidFill>
                  <a:schemeClr val="tx1"/>
                </a:solidFill>
                <a:latin typeface="Arial"/>
                <a:ea typeface="Arial"/>
                <a:cs typeface="Arial"/>
                <a:sym typeface="Arial"/>
              </a:rPr>
              <a:t>részekre </a:t>
            </a:r>
            <a:r>
              <a:rPr lang="hu-HU" sz="2400" smtClean="0">
                <a:solidFill>
                  <a:schemeClr val="tx1"/>
                </a:solidFill>
                <a:latin typeface="Arial"/>
                <a:ea typeface="Arial"/>
                <a:cs typeface="Arial"/>
                <a:sym typeface="Arial"/>
              </a:rPr>
              <a:t>vágjuk vagy pépesítjük </a:t>
            </a:r>
            <a:r>
              <a:rPr lang="hu-HU" sz="2400">
                <a:solidFill>
                  <a:schemeClr val="tx1"/>
                </a:solidFill>
                <a:latin typeface="Arial"/>
                <a:ea typeface="Arial"/>
                <a:cs typeface="Arial"/>
                <a:sym typeface="Arial"/>
              </a:rPr>
              <a:t>az </a:t>
            </a:r>
            <a:r>
              <a:rPr lang="hu-HU" sz="2400" smtClean="0">
                <a:solidFill>
                  <a:schemeClr val="tx1"/>
                </a:solidFill>
                <a:latin typeface="Arial"/>
                <a:ea typeface="Arial"/>
                <a:cs typeface="Arial"/>
                <a:sym typeface="Arial"/>
              </a:rPr>
              <a:t>alapanyagot: késsel, aprítóval, nyomóval vagy  turmixgéppel.</a:t>
            </a: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b="1" smtClean="0">
                <a:solidFill>
                  <a:schemeClr val="tx1"/>
                </a:solidFill>
                <a:latin typeface="Arial"/>
                <a:ea typeface="Arial"/>
                <a:cs typeface="Arial"/>
                <a:sym typeface="Arial"/>
              </a:rPr>
              <a:t>Reszelés:</a:t>
            </a:r>
            <a:r>
              <a:rPr lang="hu-HU" sz="2400" smtClean="0">
                <a:solidFill>
                  <a:schemeClr val="tx1"/>
                </a:solidFill>
                <a:latin typeface="Arial"/>
                <a:ea typeface="Arial"/>
                <a:cs typeface="Arial"/>
                <a:sym typeface="Arial"/>
              </a:rPr>
              <a:t> </a:t>
            </a:r>
            <a:r>
              <a:rPr lang="hu-HU" sz="2400" dirty="0">
                <a:solidFill>
                  <a:schemeClr val="tx1"/>
                </a:solidFill>
                <a:latin typeface="Arial"/>
                <a:ea typeface="Arial"/>
                <a:cs typeface="Arial"/>
                <a:sym typeface="Arial"/>
              </a:rPr>
              <a:t>reszelő segítségével aprítjuk </a:t>
            </a:r>
            <a:r>
              <a:rPr lang="hu-HU" sz="2400">
                <a:solidFill>
                  <a:schemeClr val="tx1"/>
                </a:solidFill>
                <a:latin typeface="Arial"/>
                <a:ea typeface="Arial"/>
                <a:cs typeface="Arial"/>
                <a:sym typeface="Arial"/>
              </a:rPr>
              <a:t>az </a:t>
            </a:r>
            <a:r>
              <a:rPr lang="hu-HU" sz="2400" smtClean="0">
                <a:solidFill>
                  <a:schemeClr val="tx1"/>
                </a:solidFill>
                <a:latin typeface="Arial"/>
                <a:ea typeface="Arial"/>
                <a:cs typeface="Arial"/>
                <a:sym typeface="Arial"/>
              </a:rPr>
              <a:t>alapanyagot. A reszelő fogazata lehet durva vagy finom.</a:t>
            </a: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tx1"/>
              </a:solidFill>
              <a:latin typeface="Arial"/>
              <a:ea typeface="Arial"/>
              <a:cs typeface="Arial"/>
              <a:sym typeface="Arial"/>
            </a:endParaRPr>
          </a:p>
          <a:p>
            <a:pPr marL="355600" lvl="0" indent="-355600" algn="l" rtl="0">
              <a:spcBef>
                <a:spcPts val="1000"/>
              </a:spcBef>
              <a:spcAft>
                <a:spcPts val="0"/>
              </a:spcAft>
              <a:buSzPts val="1920"/>
              <a:buChar char="►"/>
            </a:pPr>
            <a:r>
              <a:rPr lang="hu-HU" sz="2400" b="1" smtClean="0">
                <a:solidFill>
                  <a:schemeClr val="tx1"/>
                </a:solidFill>
                <a:latin typeface="Arial"/>
                <a:ea typeface="Arial"/>
                <a:cs typeface="Arial"/>
                <a:sym typeface="Arial"/>
              </a:rPr>
              <a:t>Darálás</a:t>
            </a:r>
            <a:r>
              <a:rPr lang="hu-HU" sz="2400" smtClean="0">
                <a:solidFill>
                  <a:schemeClr val="tx1"/>
                </a:solidFill>
                <a:latin typeface="Arial"/>
                <a:ea typeface="Arial"/>
                <a:cs typeface="Arial"/>
                <a:sym typeface="Arial"/>
              </a:rPr>
              <a:t>: kézi </a:t>
            </a:r>
            <a:r>
              <a:rPr lang="hu-HU" sz="2400" dirty="0">
                <a:solidFill>
                  <a:schemeClr val="tx1"/>
                </a:solidFill>
                <a:latin typeface="Arial"/>
                <a:ea typeface="Arial"/>
                <a:cs typeface="Arial"/>
                <a:sym typeface="Arial"/>
              </a:rPr>
              <a:t>vagy </a:t>
            </a:r>
            <a:r>
              <a:rPr lang="hu-HU" sz="2400">
                <a:solidFill>
                  <a:schemeClr val="tx1"/>
                </a:solidFill>
                <a:latin typeface="Arial"/>
                <a:ea typeface="Arial"/>
                <a:cs typeface="Arial"/>
                <a:sym typeface="Arial"/>
              </a:rPr>
              <a:t>elektromos </a:t>
            </a:r>
            <a:r>
              <a:rPr lang="hu-HU" sz="2400" smtClean="0">
                <a:solidFill>
                  <a:schemeClr val="tx1"/>
                </a:solidFill>
                <a:latin typeface="Arial"/>
                <a:ea typeface="Arial"/>
                <a:cs typeface="Arial"/>
                <a:sym typeface="Arial"/>
              </a:rPr>
              <a:t> darálóval pépesítjük, reszeljük vagy eszközzel </a:t>
            </a:r>
            <a:r>
              <a:rPr lang="hu-HU" sz="2400" dirty="0">
                <a:solidFill>
                  <a:schemeClr val="tx1"/>
                </a:solidFill>
                <a:latin typeface="Arial"/>
                <a:ea typeface="Arial"/>
                <a:cs typeface="Arial"/>
                <a:sym typeface="Arial"/>
              </a:rPr>
              <a:t>olyasmit darálunk le, amit nem lehet reszelni.</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4" cstate="print">
            <a:alphaModFix/>
          </a:blip>
          <a:srcRect/>
          <a:stretch/>
        </p:blipFill>
        <p:spPr>
          <a:xfrm>
            <a:off x="10805020" y="0"/>
            <a:ext cx="1386980" cy="1301020"/>
          </a:xfrm>
          <a:prstGeom prst="rect">
            <a:avLst/>
          </a:prstGeom>
          <a:noFill/>
          <a:ln>
            <a:noFill/>
          </a:ln>
        </p:spPr>
      </p:pic>
      <p:sp>
        <p:nvSpPr>
          <p:cNvPr id="2" name="Szövegdoboz 1">
            <a:extLst>
              <a:ext uri="{FF2B5EF4-FFF2-40B4-BE49-F238E27FC236}">
                <a16:creationId xmlns:a16="http://schemas.microsoft.com/office/drawing/2014/main" xmlns="" id="{B2D0C231-D96B-4217-9C84-A66E7BA19CE8}"/>
              </a:ext>
            </a:extLst>
          </p:cNvPr>
          <p:cNvSpPr txBox="1"/>
          <p:nvPr/>
        </p:nvSpPr>
        <p:spPr>
          <a:xfrm>
            <a:off x="7023884" y="2160000"/>
            <a:ext cx="3091225" cy="707886"/>
          </a:xfrm>
          <a:prstGeom prst="rect">
            <a:avLst/>
          </a:prstGeom>
          <a:noFill/>
          <a:effectLst/>
        </p:spPr>
        <p:txBody>
          <a:bodyPr wrap="square" rtlCol="0">
            <a:spAutoFit/>
          </a:bodyPr>
          <a:lstStyle/>
          <a:p>
            <a:r>
              <a:rPr lang="hu-HU" sz="2000" b="1">
                <a:solidFill>
                  <a:schemeClr val="bg2">
                    <a:lumMod val="75000"/>
                  </a:schemeClr>
                </a:solidFill>
              </a:rPr>
              <a:t>Bazsalikom </a:t>
            </a:r>
            <a:r>
              <a:rPr lang="hu-HU" sz="2000" b="1" smtClean="0">
                <a:solidFill>
                  <a:schemeClr val="bg2">
                    <a:lumMod val="75000"/>
                  </a:schemeClr>
                </a:solidFill>
              </a:rPr>
              <a:t/>
            </a:r>
            <a:br>
              <a:rPr lang="hu-HU" sz="2000" b="1" smtClean="0">
                <a:solidFill>
                  <a:schemeClr val="bg2">
                    <a:lumMod val="75000"/>
                  </a:schemeClr>
                </a:solidFill>
              </a:rPr>
            </a:br>
            <a:r>
              <a:rPr lang="hu-HU" sz="2000" b="1" smtClean="0">
                <a:solidFill>
                  <a:schemeClr val="bg2">
                    <a:lumMod val="75000"/>
                  </a:schemeClr>
                </a:solidFill>
              </a:rPr>
              <a:t>aprítása </a:t>
            </a:r>
            <a:r>
              <a:rPr lang="hu-HU" sz="2000" b="1" dirty="0">
                <a:solidFill>
                  <a:schemeClr val="bg2">
                    <a:lumMod val="75000"/>
                  </a:schemeClr>
                </a:solidFill>
              </a:rPr>
              <a:t>késsel</a:t>
            </a:r>
          </a:p>
        </p:txBody>
      </p:sp>
      <p:sp>
        <p:nvSpPr>
          <p:cNvPr id="3" name="Szövegdoboz 2">
            <a:extLst>
              <a:ext uri="{FF2B5EF4-FFF2-40B4-BE49-F238E27FC236}">
                <a16:creationId xmlns:a16="http://schemas.microsoft.com/office/drawing/2014/main" xmlns="" id="{44D231A7-C3F8-454F-83A1-E32DE08A3842}"/>
              </a:ext>
            </a:extLst>
          </p:cNvPr>
          <p:cNvSpPr txBox="1"/>
          <p:nvPr/>
        </p:nvSpPr>
        <p:spPr>
          <a:xfrm>
            <a:off x="6974416" y="4428000"/>
            <a:ext cx="4398739" cy="400110"/>
          </a:xfrm>
          <a:prstGeom prst="rect">
            <a:avLst/>
          </a:prstGeom>
          <a:noFill/>
          <a:effectLst/>
        </p:spPr>
        <p:txBody>
          <a:bodyPr wrap="square" rtlCol="0">
            <a:spAutoFit/>
          </a:bodyPr>
          <a:lstStyle/>
          <a:p>
            <a:r>
              <a:rPr lang="hu-HU" sz="2000" b="1" dirty="0">
                <a:solidFill>
                  <a:schemeClr val="bg2">
                    <a:lumMod val="75000"/>
                  </a:schemeClr>
                </a:solidFill>
              </a:rPr>
              <a:t>Fokhagymaaprító</a:t>
            </a:r>
          </a:p>
        </p:txBody>
      </p:sp>
      <p:sp>
        <p:nvSpPr>
          <p:cNvPr id="11" name="Szövegdoboz 10">
            <a:extLst>
              <a:ext uri="{FF2B5EF4-FFF2-40B4-BE49-F238E27FC236}">
                <a16:creationId xmlns:a16="http://schemas.microsoft.com/office/drawing/2014/main" xmlns="" id="{45077B03-C5E2-4775-82BF-452294709152}"/>
              </a:ext>
            </a:extLst>
          </p:cNvPr>
          <p:cNvSpPr txBox="1"/>
          <p:nvPr/>
        </p:nvSpPr>
        <p:spPr>
          <a:xfrm>
            <a:off x="6956577" y="6457890"/>
            <a:ext cx="2260575" cy="400110"/>
          </a:xfrm>
          <a:prstGeom prst="rect">
            <a:avLst/>
          </a:prstGeom>
          <a:noFill/>
          <a:effectLst/>
        </p:spPr>
        <p:txBody>
          <a:bodyPr wrap="square" rtlCol="0">
            <a:spAutoFit/>
          </a:bodyPr>
          <a:lstStyle/>
          <a:p>
            <a:r>
              <a:rPr lang="hu-HU" sz="2000" b="1" dirty="0">
                <a:solidFill>
                  <a:schemeClr val="bg2">
                    <a:lumMod val="75000"/>
                  </a:schemeClr>
                </a:solidFill>
              </a:rPr>
              <a:t>Aprított fűszerek</a:t>
            </a:r>
          </a:p>
        </p:txBody>
      </p:sp>
      <p:sp>
        <p:nvSpPr>
          <p:cNvPr id="13" name="Szövegdoboz 12">
            <a:extLst>
              <a:ext uri="{FF2B5EF4-FFF2-40B4-BE49-F238E27FC236}">
                <a16:creationId xmlns:a16="http://schemas.microsoft.com/office/drawing/2014/main" xmlns="" id="{369808F1-58BF-435A-8145-BFCBB32F25FF}"/>
              </a:ext>
            </a:extLst>
          </p:cNvPr>
          <p:cNvSpPr txBox="1"/>
          <p:nvPr/>
        </p:nvSpPr>
        <p:spPr>
          <a:xfrm>
            <a:off x="9612000" y="4440192"/>
            <a:ext cx="2679828" cy="400110"/>
          </a:xfrm>
          <a:prstGeom prst="rect">
            <a:avLst/>
          </a:prstGeom>
          <a:noFill/>
          <a:effectLst/>
        </p:spPr>
        <p:txBody>
          <a:bodyPr wrap="square" rtlCol="0">
            <a:spAutoFit/>
          </a:bodyPr>
          <a:lstStyle/>
          <a:p>
            <a:r>
              <a:rPr lang="hu-HU" sz="2000" b="1" dirty="0">
                <a:solidFill>
                  <a:schemeClr val="bg2">
                    <a:lumMod val="75000"/>
                  </a:schemeClr>
                </a:solidFill>
              </a:rPr>
              <a:t>Aprítás késsel</a:t>
            </a:r>
          </a:p>
        </p:txBody>
      </p:sp>
      <p:sp>
        <p:nvSpPr>
          <p:cNvPr id="16" name="Szövegdoboz 15">
            <a:extLst>
              <a:ext uri="{FF2B5EF4-FFF2-40B4-BE49-F238E27FC236}">
                <a16:creationId xmlns:a16="http://schemas.microsoft.com/office/drawing/2014/main" xmlns="" id="{527FA458-2577-4FC0-B537-72527B1B5B82}"/>
              </a:ext>
            </a:extLst>
          </p:cNvPr>
          <p:cNvSpPr txBox="1"/>
          <p:nvPr/>
        </p:nvSpPr>
        <p:spPr>
          <a:xfrm>
            <a:off x="9607086" y="2257220"/>
            <a:ext cx="3007675" cy="400110"/>
          </a:xfrm>
          <a:prstGeom prst="rect">
            <a:avLst/>
          </a:prstGeom>
          <a:noFill/>
          <a:effectLst/>
        </p:spPr>
        <p:txBody>
          <a:bodyPr wrap="square" rtlCol="0">
            <a:spAutoFit/>
          </a:bodyPr>
          <a:lstStyle/>
          <a:p>
            <a:r>
              <a:rPr lang="hu-HU" sz="2000" b="1" dirty="0">
                <a:solidFill>
                  <a:schemeClr val="bg2">
                    <a:lumMod val="75000"/>
                  </a:schemeClr>
                </a:solidFill>
              </a:rPr>
              <a:t>Kézi reszelő	</a:t>
            </a:r>
          </a:p>
        </p:txBody>
      </p:sp>
      <p:pic>
        <p:nvPicPr>
          <p:cNvPr id="17" name="Kép 16">
            <a:extLst>
              <a:ext uri="{FF2B5EF4-FFF2-40B4-BE49-F238E27FC236}">
                <a16:creationId xmlns:a16="http://schemas.microsoft.com/office/drawing/2014/main" xmlns="" id="{0B5307A3-ED56-4892-A230-82D5FFB388FF}"/>
              </a:ext>
            </a:extLst>
          </p:cNvPr>
          <p:cNvPicPr/>
          <p:nvPr/>
        </p:nvPicPr>
        <p:blipFill rotWithShape="1">
          <a:blip r:embed="rId5" cstate="print">
            <a:extLst>
              <a:ext uri="{28A0092B-C50C-407E-A947-70E740481C1C}">
                <a14:useLocalDpi xmlns:a14="http://schemas.microsoft.com/office/drawing/2010/main" xmlns="" val="0"/>
              </a:ext>
            </a:extLst>
          </a:blip>
          <a:srcRect/>
          <a:stretch/>
        </p:blipFill>
        <p:spPr bwMode="auto">
          <a:xfrm>
            <a:off x="6977268" y="717028"/>
            <a:ext cx="2171700" cy="1495425"/>
          </a:xfrm>
          <a:prstGeom prst="rect">
            <a:avLst/>
          </a:prstGeom>
          <a:noFill/>
          <a:ln>
            <a:noFill/>
          </a:ln>
          <a:extLst>
            <a:ext uri="{53640926-AAD7-44D8-BBD7-CCE9431645EC}">
              <a14:shadowObscured xmlns:a14="http://schemas.microsoft.com/office/drawing/2010/main" xmlns=""/>
            </a:ext>
          </a:extLst>
        </p:spPr>
      </p:pic>
      <p:pic>
        <p:nvPicPr>
          <p:cNvPr id="19" name="Kép 18">
            <a:extLst>
              <a:ext uri="{FF2B5EF4-FFF2-40B4-BE49-F238E27FC236}">
                <a16:creationId xmlns:a16="http://schemas.microsoft.com/office/drawing/2014/main" xmlns="" id="{5EB066A7-C238-4BD4-881B-3CB768DCC1CB}"/>
              </a:ext>
            </a:extLst>
          </p:cNvPr>
          <p:cNvPicPr/>
          <p:nvPr/>
        </p:nvPicPr>
        <p:blipFill>
          <a:blip r:embed="rId6" cstate="print"/>
          <a:stretch>
            <a:fillRect/>
          </a:stretch>
        </p:blipFill>
        <p:spPr>
          <a:xfrm>
            <a:off x="6977268" y="2968238"/>
            <a:ext cx="1499699" cy="1476375"/>
          </a:xfrm>
          <a:prstGeom prst="rect">
            <a:avLst/>
          </a:prstGeom>
        </p:spPr>
      </p:pic>
      <p:pic>
        <p:nvPicPr>
          <p:cNvPr id="21" name="Kép 20">
            <a:extLst>
              <a:ext uri="{FF2B5EF4-FFF2-40B4-BE49-F238E27FC236}">
                <a16:creationId xmlns:a16="http://schemas.microsoft.com/office/drawing/2014/main" xmlns="" id="{5E2201A9-8CD6-4DC5-B107-8CC6940497BD}"/>
              </a:ext>
            </a:extLst>
          </p:cNvPr>
          <p:cNvPicPr/>
          <p:nvPr/>
        </p:nvPicPr>
        <p:blipFill>
          <a:blip r:embed="rId7" cstate="print"/>
          <a:stretch>
            <a:fillRect/>
          </a:stretch>
        </p:blipFill>
        <p:spPr>
          <a:xfrm>
            <a:off x="6977268" y="5013357"/>
            <a:ext cx="2160000" cy="1548000"/>
          </a:xfrm>
          <a:prstGeom prst="rect">
            <a:avLst/>
          </a:prstGeom>
        </p:spPr>
      </p:pic>
      <p:pic>
        <p:nvPicPr>
          <p:cNvPr id="8" name="Kép 5">
            <a:extLst>
              <a:ext uri="{FF2B5EF4-FFF2-40B4-BE49-F238E27FC236}">
                <a16:creationId xmlns:a16="http://schemas.microsoft.com/office/drawing/2014/main" xmlns="" id="{CA048BF4-90C0-4776-B0AF-E25C86F96995}"/>
              </a:ext>
            </a:extLst>
          </p:cNvPr>
          <p:cNvPicPr>
            <a:picLocks noChangeAspect="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9684000" y="2922187"/>
            <a:ext cx="1512191" cy="1476000"/>
          </a:xfrm>
          <a:prstGeom prst="rect">
            <a:avLst/>
          </a:prstGeom>
          <a:noFill/>
          <a:extLst>
            <a:ext uri="{909E8E84-426E-40DD-AFC4-6F175D3DCCD1}">
              <a14:hiddenFill xmlns:a14="http://schemas.microsoft.com/office/drawing/2010/main" xmlns="">
                <a:solidFill>
                  <a:srgbClr val="FFFFFF"/>
                </a:solidFill>
              </a14:hiddenFill>
            </a:ext>
          </a:extLst>
        </p:spPr>
      </p:pic>
      <p:pic>
        <p:nvPicPr>
          <p:cNvPr id="20" name="Kép 19" descr="húsdaráló.jpg"/>
          <p:cNvPicPr>
            <a:picLocks noChangeAspect="1"/>
          </p:cNvPicPr>
          <p:nvPr/>
        </p:nvPicPr>
        <p:blipFill>
          <a:blip r:embed="rId9" cstate="print"/>
          <a:stretch>
            <a:fillRect/>
          </a:stretch>
        </p:blipFill>
        <p:spPr>
          <a:xfrm>
            <a:off x="9684000" y="5047488"/>
            <a:ext cx="1469951" cy="1444752"/>
          </a:xfrm>
          <a:prstGeom prst="rect">
            <a:avLst/>
          </a:prstGeom>
        </p:spPr>
      </p:pic>
      <p:sp>
        <p:nvSpPr>
          <p:cNvPr id="22" name="Szövegdoboz 21">
            <a:extLst>
              <a:ext uri="{FF2B5EF4-FFF2-40B4-BE49-F238E27FC236}">
                <a16:creationId xmlns:a16="http://schemas.microsoft.com/office/drawing/2014/main" xmlns="" id="{45077B03-C5E2-4775-82BF-452294709152}"/>
              </a:ext>
            </a:extLst>
          </p:cNvPr>
          <p:cNvSpPr txBox="1"/>
          <p:nvPr/>
        </p:nvSpPr>
        <p:spPr>
          <a:xfrm>
            <a:off x="9612000" y="6457890"/>
            <a:ext cx="2260575" cy="400110"/>
          </a:xfrm>
          <a:prstGeom prst="rect">
            <a:avLst/>
          </a:prstGeom>
          <a:noFill/>
          <a:effectLst/>
        </p:spPr>
        <p:txBody>
          <a:bodyPr wrap="square" rtlCol="0">
            <a:spAutoFit/>
          </a:bodyPr>
          <a:lstStyle/>
          <a:p>
            <a:r>
              <a:rPr lang="hu-HU" sz="2000" b="1" smtClean="0">
                <a:solidFill>
                  <a:schemeClr val="bg2">
                    <a:lumMod val="75000"/>
                  </a:schemeClr>
                </a:solidFill>
              </a:rPr>
              <a:t>Húsdaráló</a:t>
            </a:r>
            <a:endParaRPr lang="hu-HU" sz="2000" b="1" dirty="0">
              <a:solidFill>
                <a:schemeClr val="bg2">
                  <a:lumMod val="75000"/>
                </a:schemeClr>
              </a:solidFill>
            </a:endParaRPr>
          </a:p>
        </p:txBody>
      </p:sp>
    </p:spTree>
    <p:extLst>
      <p:ext uri="{BB962C8B-B14F-4D97-AF65-F5344CB8AC3E}">
        <p14:creationId xmlns:p14="http://schemas.microsoft.com/office/powerpoint/2010/main" xmlns="" val="12478396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sp>
        <p:nvSpPr>
          <p:cNvPr id="206" name="Google Shape;206;p26"/>
          <p:cNvSpPr txBox="1">
            <a:spLocks noGrp="1"/>
          </p:cNvSpPr>
          <p:nvPr>
            <p:ph type="body" idx="1"/>
          </p:nvPr>
        </p:nvSpPr>
        <p:spPr>
          <a:xfrm>
            <a:off x="320472" y="134580"/>
            <a:ext cx="11325182" cy="6723420"/>
          </a:xfrm>
          <a:prstGeom prst="rect">
            <a:avLst/>
          </a:prstGeom>
          <a:noFill/>
          <a:ln>
            <a:noFill/>
          </a:ln>
        </p:spPr>
        <p:txBody>
          <a:bodyPr spcFirstLastPara="1" wrap="square" lIns="91425" tIns="45700" rIns="91425" bIns="45700" anchor="t" anchorCtr="0">
            <a:noAutofit/>
          </a:bodyPr>
          <a:lstStyle/>
          <a:p>
            <a:pPr marL="0" indent="0">
              <a:buSzPts val="1920"/>
              <a:buNone/>
            </a:pPr>
            <a:r>
              <a:rPr lang="hu-HU" sz="3200" b="1" dirty="0">
                <a:solidFill>
                  <a:schemeClr val="dk2"/>
                </a:solidFill>
                <a:latin typeface="Arial"/>
                <a:ea typeface="Arial"/>
                <a:cs typeface="Arial"/>
                <a:sym typeface="Arial"/>
              </a:rPr>
              <a:t>Zöldség és gyümölcs vágása:</a:t>
            </a:r>
          </a:p>
          <a:p>
            <a:pPr marL="0" indent="0">
              <a:buSzPts val="1920"/>
              <a:buNone/>
            </a:pPr>
            <a:r>
              <a:rPr lang="hu-HU" sz="3200" b="1" dirty="0">
                <a:solidFill>
                  <a:schemeClr val="dk2"/>
                </a:solidFill>
                <a:latin typeface="Arial"/>
                <a:ea typeface="Arial"/>
                <a:cs typeface="Arial"/>
                <a:sym typeface="Arial"/>
              </a:rPr>
              <a:t>veszélyek, kockázatok és védekezés</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lvl="0" indent="-355600" algn="l" rtl="0">
              <a:spcBef>
                <a:spcPts val="1000"/>
              </a:spcBef>
              <a:spcAft>
                <a:spcPts val="2000"/>
              </a:spcAft>
              <a:buSzPts val="1920"/>
              <a:buChar char="►"/>
            </a:pPr>
            <a:r>
              <a:rPr lang="hu-HU" sz="2400" dirty="0">
                <a:solidFill>
                  <a:schemeClr val="dk1"/>
                </a:solidFill>
                <a:latin typeface="Arial"/>
                <a:ea typeface="Arial"/>
                <a:cs typeface="Arial"/>
                <a:sym typeface="Arial"/>
              </a:rPr>
              <a:t>A zöldséget </a:t>
            </a:r>
            <a:r>
              <a:rPr lang="hu-HU" sz="2400">
                <a:solidFill>
                  <a:schemeClr val="dk1"/>
                </a:solidFill>
                <a:latin typeface="Arial"/>
                <a:ea typeface="Arial"/>
                <a:cs typeface="Arial"/>
                <a:sym typeface="Arial"/>
              </a:rPr>
              <a:t>és </a:t>
            </a:r>
            <a:r>
              <a:rPr lang="hu-HU" sz="2400" smtClean="0">
                <a:solidFill>
                  <a:schemeClr val="dk1"/>
                </a:solidFill>
                <a:latin typeface="Arial"/>
                <a:ea typeface="Arial"/>
                <a:cs typeface="Arial"/>
                <a:sym typeface="Arial"/>
              </a:rPr>
              <a:t>gyümölcsöt </a:t>
            </a:r>
            <a:r>
              <a:rPr lang="hu-HU" sz="2400" dirty="0">
                <a:solidFill>
                  <a:schemeClr val="dk1"/>
                </a:solidFill>
                <a:latin typeface="Arial"/>
                <a:ea typeface="Arial"/>
                <a:cs typeface="Arial"/>
                <a:sym typeface="Arial"/>
              </a:rPr>
              <a:t>mindig meg kell mosni felhasználás </a:t>
            </a:r>
            <a:r>
              <a:rPr lang="hu-HU" sz="2400">
                <a:solidFill>
                  <a:schemeClr val="dk1"/>
                </a:solidFill>
                <a:latin typeface="Arial"/>
                <a:ea typeface="Arial"/>
                <a:cs typeface="Arial"/>
                <a:sym typeface="Arial"/>
              </a:rPr>
              <a:t>vagy </a:t>
            </a:r>
            <a:r>
              <a:rPr lang="hu-HU" sz="2400" smtClean="0">
                <a:solidFill>
                  <a:schemeClr val="dk1"/>
                </a:solidFill>
                <a:latin typeface="Arial"/>
                <a:ea typeface="Arial"/>
                <a:cs typeface="Arial"/>
                <a:sym typeface="Arial"/>
              </a:rPr>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fogyasztás </a:t>
            </a:r>
            <a:r>
              <a:rPr lang="hu-HU" sz="2400" dirty="0">
                <a:solidFill>
                  <a:schemeClr val="dk1"/>
                </a:solidFill>
                <a:latin typeface="Arial"/>
                <a:ea typeface="Arial"/>
                <a:cs typeface="Arial"/>
                <a:sym typeface="Arial"/>
              </a:rPr>
              <a:t>előtt.</a:t>
            </a:r>
          </a:p>
          <a:p>
            <a:pPr marL="355600" indent="-355600">
              <a:spcAft>
                <a:spcPts val="2000"/>
              </a:spcAft>
              <a:buSzPts val="1920"/>
            </a:pPr>
            <a:r>
              <a:rPr lang="hu-HU" sz="2400" b="1" dirty="0">
                <a:solidFill>
                  <a:srgbClr val="C00000"/>
                </a:solidFill>
                <a:latin typeface="Arial"/>
                <a:ea typeface="Arial"/>
                <a:cs typeface="Arial"/>
                <a:sym typeface="Arial"/>
              </a:rPr>
              <a:t>Veszély</a:t>
            </a:r>
            <a:r>
              <a:rPr lang="hu-HU" sz="2400" dirty="0">
                <a:solidFill>
                  <a:schemeClr val="dk1"/>
                </a:solidFill>
                <a:latin typeface="Arial"/>
                <a:ea typeface="Arial"/>
                <a:cs typeface="Arial"/>
                <a:sym typeface="Arial"/>
              </a:rPr>
              <a:t>: A dolgozóról, a rendetlen környezetből, vagy a szennyezett eszközökről </a:t>
            </a:r>
            <a:r>
              <a:rPr lang="hu-HU" sz="2400">
                <a:solidFill>
                  <a:schemeClr val="dk1"/>
                </a:solidFill>
                <a:latin typeface="Arial"/>
                <a:ea typeface="Arial"/>
                <a:cs typeface="Arial"/>
                <a:sym typeface="Arial"/>
              </a:rPr>
              <a:t>idegen </a:t>
            </a:r>
            <a:r>
              <a:rPr lang="hu-HU" sz="2400" smtClean="0">
                <a:solidFill>
                  <a:schemeClr val="dk1"/>
                </a:solidFill>
                <a:latin typeface="Arial"/>
                <a:ea typeface="Arial"/>
                <a:cs typeface="Arial"/>
                <a:sym typeface="Arial"/>
              </a:rPr>
              <a:t>anyag, </a:t>
            </a:r>
            <a:r>
              <a:rPr lang="hu-HU" sz="2400" dirty="0">
                <a:solidFill>
                  <a:schemeClr val="dk1"/>
                </a:solidFill>
                <a:latin typeface="Arial"/>
                <a:ea typeface="Arial"/>
                <a:cs typeface="Arial"/>
                <a:sym typeface="Arial"/>
              </a:rPr>
              <a:t>fertőző mikrobák kerülhetnek az ételbe.</a:t>
            </a: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Az idegen </a:t>
            </a:r>
            <a:r>
              <a:rPr lang="hu-HU" sz="2400">
                <a:solidFill>
                  <a:schemeClr val="dk1"/>
                </a:solidFill>
                <a:latin typeface="Arial"/>
                <a:ea typeface="Arial"/>
                <a:cs typeface="Arial"/>
                <a:sym typeface="Arial"/>
              </a:rPr>
              <a:t>anyagtól </a:t>
            </a:r>
            <a:r>
              <a:rPr lang="hu-HU" sz="2400" smtClean="0">
                <a:solidFill>
                  <a:schemeClr val="dk1"/>
                </a:solidFill>
                <a:latin typeface="Arial"/>
                <a:ea typeface="Arial"/>
                <a:cs typeface="Arial"/>
                <a:sym typeface="Arial"/>
              </a:rPr>
              <a:t>az ételt </a:t>
            </a:r>
            <a:r>
              <a:rPr lang="hu-HU" sz="2400" dirty="0">
                <a:solidFill>
                  <a:schemeClr val="dk1"/>
                </a:solidFill>
                <a:latin typeface="Arial"/>
                <a:ea typeface="Arial"/>
                <a:cs typeface="Arial"/>
                <a:sym typeface="Arial"/>
              </a:rPr>
              <a:t>fogyasztó </a:t>
            </a:r>
            <a:r>
              <a:rPr lang="hu-HU" sz="2400">
                <a:solidFill>
                  <a:schemeClr val="dk1"/>
                </a:solidFill>
                <a:latin typeface="Arial"/>
                <a:ea typeface="Arial"/>
                <a:cs typeface="Arial"/>
                <a:sym typeface="Arial"/>
              </a:rPr>
              <a:t>emberek </a:t>
            </a:r>
            <a:r>
              <a:rPr lang="hu-HU" sz="2400" smtClean="0">
                <a:solidFill>
                  <a:schemeClr val="dk1"/>
                </a:solidFill>
                <a:latin typeface="Arial"/>
                <a:ea typeface="Arial"/>
                <a:cs typeface="Arial"/>
                <a:sym typeface="Arial"/>
              </a:rPr>
              <a:t>megsérülnek </a:t>
            </a:r>
            <a:r>
              <a:rPr lang="hu-HU" sz="2400" dirty="0">
                <a:solidFill>
                  <a:schemeClr val="dk1"/>
                </a:solidFill>
                <a:latin typeface="Arial"/>
                <a:ea typeface="Arial"/>
                <a:cs typeface="Arial"/>
                <a:sym typeface="Arial"/>
              </a:rPr>
              <a:t>vagy </a:t>
            </a:r>
            <a:r>
              <a:rPr lang="hu-HU" sz="2400">
                <a:solidFill>
                  <a:schemeClr val="dk1"/>
                </a:solidFill>
                <a:latin typeface="Arial"/>
                <a:ea typeface="Arial"/>
                <a:cs typeface="Arial"/>
                <a:sym typeface="Arial"/>
              </a:rPr>
              <a:t>undort </a:t>
            </a:r>
            <a:r>
              <a:rPr lang="hu-HU" sz="2400" smtClean="0">
                <a:solidFill>
                  <a:schemeClr val="dk1"/>
                </a:solidFill>
                <a:latin typeface="Arial"/>
                <a:ea typeface="Arial"/>
                <a:cs typeface="Arial"/>
                <a:sym typeface="Arial"/>
              </a:rPr>
              <a:t>kelt </a:t>
            </a:r>
            <a:r>
              <a:rPr lang="hu-HU" sz="2400" dirty="0">
                <a:solidFill>
                  <a:schemeClr val="dk1"/>
                </a:solidFill>
                <a:latin typeface="Arial"/>
                <a:ea typeface="Arial"/>
                <a:cs typeface="Arial"/>
                <a:sym typeface="Arial"/>
              </a:rPr>
              <a:t>bennük. A fertőző </a:t>
            </a:r>
            <a:r>
              <a:rPr lang="hu-HU" sz="2400">
                <a:solidFill>
                  <a:schemeClr val="dk1"/>
                </a:solidFill>
                <a:latin typeface="Arial"/>
                <a:ea typeface="Arial"/>
                <a:cs typeface="Arial"/>
                <a:sym typeface="Arial"/>
              </a:rPr>
              <a:t>mikrobáktól </a:t>
            </a:r>
            <a:r>
              <a:rPr lang="hu-HU" sz="2400" smtClean="0">
                <a:solidFill>
                  <a:schemeClr val="dk1"/>
                </a:solidFill>
                <a:latin typeface="Arial"/>
                <a:ea typeface="Arial"/>
                <a:cs typeface="Arial"/>
                <a:sym typeface="Arial"/>
              </a:rPr>
              <a:t>megbetegszenek.</a:t>
            </a:r>
            <a:endParaRPr lang="hu-HU" sz="2400" dirty="0">
              <a:solidFill>
                <a:schemeClr val="dk1"/>
              </a:solidFill>
              <a:latin typeface="Arial"/>
              <a:ea typeface="Arial"/>
              <a:cs typeface="Arial"/>
              <a:sym typeface="Arial"/>
            </a:endParaRP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lang="hu-HU" sz="2400" dirty="0">
                <a:solidFill>
                  <a:schemeClr val="dk1"/>
                </a:solidFill>
                <a:latin typeface="Arial"/>
                <a:ea typeface="Arial"/>
                <a:cs typeface="Arial"/>
                <a:sym typeface="Arial"/>
              </a:rPr>
              <a:t>: A személyi és a konyhai higiénia és a munkavédelmi </a:t>
            </a:r>
            <a:r>
              <a:rPr lang="hu-HU" sz="2400">
                <a:solidFill>
                  <a:schemeClr val="dk1"/>
                </a:solidFill>
                <a:latin typeface="Arial"/>
                <a:ea typeface="Arial"/>
                <a:cs typeface="Arial"/>
                <a:sym typeface="Arial"/>
              </a:rPr>
              <a:t>szabályok </a:t>
            </a:r>
            <a:r>
              <a:rPr lang="hu-HU" sz="2400" smtClean="0">
                <a:solidFill>
                  <a:schemeClr val="dk1"/>
                </a:solidFill>
                <a:latin typeface="Arial"/>
                <a:ea typeface="Arial"/>
                <a:cs typeface="Arial"/>
                <a:sym typeface="Arial"/>
              </a:rPr>
              <a:t>betartásával.</a:t>
            </a: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spTree>
    <p:extLst>
      <p:ext uri="{BB962C8B-B14F-4D97-AF65-F5344CB8AC3E}">
        <p14:creationId xmlns:p14="http://schemas.microsoft.com/office/powerpoint/2010/main" xmlns="" val="4488876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247"/>
        <p:cNvGrpSpPr/>
        <p:nvPr/>
      </p:nvGrpSpPr>
      <p:grpSpPr>
        <a:xfrm>
          <a:off x="0" y="0"/>
          <a:ext cx="0" cy="0"/>
          <a:chOff x="0" y="0"/>
          <a:chExt cx="0" cy="0"/>
        </a:xfrm>
      </p:grpSpPr>
      <p:sp>
        <p:nvSpPr>
          <p:cNvPr id="248" name="Google Shape;248;p29"/>
          <p:cNvSpPr txBox="1">
            <a:spLocks noGrp="1"/>
          </p:cNvSpPr>
          <p:nvPr>
            <p:ph type="title"/>
          </p:nvPr>
        </p:nvSpPr>
        <p:spPr>
          <a:xfrm>
            <a:off x="1154956" y="2861733"/>
            <a:ext cx="9049615"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dirty="0">
                <a:solidFill>
                  <a:schemeClr val="dk1"/>
                </a:solidFill>
                <a:latin typeface="Arial"/>
                <a:ea typeface="Arial"/>
                <a:cs typeface="Arial"/>
                <a:sym typeface="Arial"/>
              </a:rPr>
              <a:t>5. Tojás előkészítése</a:t>
            </a:r>
            <a:endParaRPr lang="hu-HU" dirty="0"/>
          </a:p>
        </p:txBody>
      </p:sp>
      <p:pic>
        <p:nvPicPr>
          <p:cNvPr id="249" name="Google Shape;249;p29" descr="A képen rajz látható&#10;&#10;Automatikusan generált leírás"/>
          <p:cNvPicPr preferRelativeResize="0"/>
          <p:nvPr/>
        </p:nvPicPr>
        <p:blipFill rotWithShape="1">
          <a:blip r:embed="rId3" cstate="print">
            <a:alphaModFix/>
          </a:blip>
          <a:srcRect/>
          <a:stretch/>
        </p:blipFill>
        <p:spPr>
          <a:xfrm>
            <a:off x="10204571" y="93617"/>
            <a:ext cx="1823306" cy="1710304"/>
          </a:xfrm>
          <a:prstGeom prst="rect">
            <a:avLst/>
          </a:prstGeom>
          <a:noFill/>
          <a:ln>
            <a:noFill/>
          </a:ln>
        </p:spPr>
      </p:pic>
      <p:sp>
        <p:nvSpPr>
          <p:cNvPr id="250" name="Google Shape;250;p29"/>
          <p:cNvSpPr txBox="1"/>
          <p:nvPr/>
        </p:nvSpPr>
        <p:spPr>
          <a:xfrm>
            <a:off x="1154955" y="4859023"/>
            <a:ext cx="5742802" cy="830997"/>
          </a:xfrm>
          <a:prstGeom prst="rect">
            <a:avLst/>
          </a:prstGeom>
          <a:noFill/>
          <a:ln>
            <a:noFill/>
          </a:ln>
        </p:spPr>
        <p:txBody>
          <a:bodyPr spcFirstLastPara="1" wrap="square" lIns="91425" tIns="45700" rIns="91425" bIns="45700" anchor="t" anchorCtr="0">
            <a:noAutofit/>
          </a:bodyPr>
          <a:lstStyle/>
          <a:p>
            <a:r>
              <a:rPr lang="hu-HU" sz="2400" b="1" dirty="0">
                <a:solidFill>
                  <a:schemeClr val="dk2"/>
                </a:solidFill>
                <a:latin typeface="Arial"/>
                <a:ea typeface="Arial"/>
                <a:cs typeface="Arial"/>
                <a:sym typeface="Arial"/>
              </a:rPr>
              <a:t>Hogyan kell tisztítani a tojást, hogy elkerüljük </a:t>
            </a:r>
            <a:r>
              <a:rPr lang="hu-HU" sz="2400" b="1">
                <a:solidFill>
                  <a:schemeClr val="dk2"/>
                </a:solidFill>
                <a:latin typeface="Arial"/>
                <a:ea typeface="Arial"/>
                <a:cs typeface="Arial"/>
                <a:sym typeface="Arial"/>
              </a:rPr>
              <a:t>a </a:t>
            </a:r>
            <a:r>
              <a:rPr lang="hu-HU" sz="2400" b="1" smtClean="0">
                <a:solidFill>
                  <a:schemeClr val="dk2"/>
                </a:solidFill>
                <a:latin typeface="Arial"/>
                <a:ea typeface="Arial"/>
                <a:cs typeface="Arial"/>
                <a:sym typeface="Arial"/>
              </a:rPr>
              <a:t>fertőzés kockázatát?</a:t>
            </a:r>
            <a:endParaRPr lang="hu-HU" sz="2400" b="1" dirty="0">
              <a:solidFill>
                <a:schemeClr val="dk2"/>
              </a:solidFill>
              <a:latin typeface="Arial"/>
              <a:ea typeface="Arial"/>
              <a:cs typeface="Arial"/>
              <a:sym typeface="Arial"/>
            </a:endParaRPr>
          </a:p>
          <a:p>
            <a:r>
              <a:rPr lang="hu-HU" sz="2400" b="1" dirty="0">
                <a:solidFill>
                  <a:schemeClr val="dk2"/>
                </a:solidFill>
              </a:rPr>
              <a:t>Hogyan kell feltörni a tojást?</a:t>
            </a:r>
            <a:endParaRPr dirty="0"/>
          </a:p>
        </p:txBody>
      </p:sp>
    </p:spTree>
    <p:extLst>
      <p:ext uri="{BB962C8B-B14F-4D97-AF65-F5344CB8AC3E}">
        <p14:creationId xmlns:p14="http://schemas.microsoft.com/office/powerpoint/2010/main" xmlns="" val="17164372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350648" y="326308"/>
            <a:ext cx="9009806" cy="6183822"/>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dirty="0">
                <a:solidFill>
                  <a:schemeClr val="dk2"/>
                </a:solidFill>
                <a:latin typeface="Arial"/>
                <a:ea typeface="Arial"/>
                <a:cs typeface="Arial"/>
                <a:sym typeface="Arial"/>
              </a:rPr>
              <a:t>A tojás válogatása, tisztítása, mosása és fertőtlenítése</a:t>
            </a:r>
          </a:p>
          <a:p>
            <a:pPr marL="355600" indent="-355600">
              <a:spcAft>
                <a:spcPts val="1200"/>
              </a:spcAft>
              <a:buSzPts val="1920"/>
            </a:pPr>
            <a:r>
              <a:rPr lang="hu-HU" sz="2400" b="1" smtClean="0">
                <a:solidFill>
                  <a:srgbClr val="C00000"/>
                </a:solidFill>
                <a:latin typeface="Arial"/>
                <a:ea typeface="Arial"/>
                <a:cs typeface="Arial"/>
                <a:sym typeface="Arial"/>
              </a:rPr>
              <a:t>Veszély</a:t>
            </a:r>
            <a:r>
              <a:rPr lang="hu-HU" sz="2400" dirty="0">
                <a:solidFill>
                  <a:schemeClr val="dk1"/>
                </a:solidFill>
                <a:latin typeface="Arial"/>
                <a:ea typeface="Arial"/>
                <a:cs typeface="Arial"/>
                <a:sym typeface="Arial"/>
              </a:rPr>
              <a:t>: A tojás héja repedt. </a:t>
            </a:r>
            <a:r>
              <a:rPr lang="hu-HU" sz="2400">
                <a:solidFill>
                  <a:schemeClr val="dk1"/>
                </a:solidFill>
                <a:latin typeface="Arial"/>
                <a:ea typeface="Arial"/>
                <a:cs typeface="Arial"/>
                <a:sym typeface="Arial"/>
              </a:rPr>
              <a:t>Idegen </a:t>
            </a:r>
            <a:r>
              <a:rPr lang="hu-HU" sz="2400" smtClean="0">
                <a:solidFill>
                  <a:schemeClr val="dk1"/>
                </a:solidFill>
                <a:latin typeface="Arial"/>
                <a:ea typeface="Arial"/>
                <a:cs typeface="Arial"/>
                <a:sym typeface="Arial"/>
              </a:rPr>
              <a:t>anyag, szennyezőanyag </a:t>
            </a:r>
            <a:r>
              <a:rPr lang="hu-HU" sz="2400" dirty="0">
                <a:solidFill>
                  <a:schemeClr val="dk1"/>
                </a:solidFill>
                <a:latin typeface="Arial"/>
                <a:ea typeface="Arial"/>
                <a:cs typeface="Arial"/>
                <a:sym typeface="Arial"/>
              </a:rPr>
              <a:t>van a tojáshéjon. A tojás héjára egészségre káros mikrobák </a:t>
            </a:r>
            <a:r>
              <a:rPr lang="hu-HU" sz="2400">
                <a:solidFill>
                  <a:schemeClr val="dk1"/>
                </a:solidFill>
                <a:latin typeface="Arial"/>
                <a:ea typeface="Arial"/>
                <a:cs typeface="Arial"/>
                <a:sym typeface="Arial"/>
              </a:rPr>
              <a:t>tapadnak</a:t>
            </a:r>
            <a:r>
              <a:rPr lang="hu-HU" sz="2400" smtClean="0">
                <a:solidFill>
                  <a:schemeClr val="dk1"/>
                </a:solidFill>
                <a:latin typeface="Arial"/>
                <a:ea typeface="Arial"/>
                <a:cs typeface="Arial"/>
                <a:sym typeface="Arial"/>
              </a:rPr>
              <a:t>.  A tojás öreg, romlott.</a:t>
            </a:r>
            <a:endParaRPr lang="hu-HU" sz="2400" dirty="0">
              <a:solidFill>
                <a:schemeClr val="dk1"/>
              </a:solidFill>
              <a:latin typeface="Arial"/>
              <a:ea typeface="Arial"/>
              <a:cs typeface="Arial"/>
              <a:sym typeface="Arial"/>
            </a:endParaRPr>
          </a:p>
          <a:p>
            <a:pPr marL="355600" indent="-355600">
              <a:spcAft>
                <a:spcPts val="1200"/>
              </a:spcAft>
              <a:buSzPts val="1920"/>
            </a:pPr>
            <a:r>
              <a:rPr lang="hu-HU" sz="2400" b="1" smtClean="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 sérült </a:t>
            </a:r>
            <a:r>
              <a:rPr lang="hu-HU" sz="2400">
                <a:solidFill>
                  <a:schemeClr val="dk1"/>
                </a:solidFill>
                <a:latin typeface="Arial"/>
                <a:ea typeface="Arial"/>
                <a:cs typeface="Arial"/>
                <a:sym typeface="Arial"/>
              </a:rPr>
              <a:t>tojás </a:t>
            </a:r>
            <a:r>
              <a:rPr lang="hu-HU" sz="2400" smtClean="0">
                <a:solidFill>
                  <a:schemeClr val="dk1"/>
                </a:solidFill>
                <a:latin typeface="Arial"/>
                <a:ea typeface="Arial"/>
                <a:cs typeface="Arial"/>
                <a:sym typeface="Arial"/>
              </a:rPr>
              <a:t>romlott. A repedésen bejutnak a mikróbák. A szennyezett tojáshéj feltöréskor mikróbákkal szennyezi </a:t>
            </a:r>
            <a:r>
              <a:rPr lang="hu-HU" sz="2400" dirty="0">
                <a:solidFill>
                  <a:schemeClr val="dk1"/>
                </a:solidFill>
                <a:latin typeface="Arial"/>
                <a:ea typeface="Arial"/>
                <a:cs typeface="Arial"/>
                <a:sym typeface="Arial"/>
              </a:rPr>
              <a:t>a tojást. </a:t>
            </a:r>
            <a:r>
              <a:rPr lang="hu-HU" sz="2400">
                <a:solidFill>
                  <a:schemeClr val="dk1"/>
                </a:solidFill>
                <a:latin typeface="Arial"/>
                <a:ea typeface="Arial"/>
                <a:cs typeface="Arial"/>
                <a:sym typeface="Arial"/>
              </a:rPr>
              <a:t>Ettől </a:t>
            </a:r>
            <a:r>
              <a:rPr lang="hu-HU" sz="2400" smtClean="0">
                <a:solidFill>
                  <a:schemeClr val="dk1"/>
                </a:solidFill>
                <a:latin typeface="Arial"/>
                <a:ea typeface="Arial"/>
                <a:cs typeface="Arial"/>
                <a:sym typeface="Arial"/>
              </a:rPr>
              <a:t>a tojás megromlik és a fogyatók megbetegszenek. </a:t>
            </a:r>
            <a:endParaRPr lang="hu-HU" sz="2400" dirty="0">
              <a:solidFill>
                <a:schemeClr val="dk1"/>
              </a:solidFill>
              <a:latin typeface="Arial"/>
              <a:ea typeface="Arial"/>
              <a:cs typeface="Arial"/>
              <a:sym typeface="Arial"/>
            </a:endParaRPr>
          </a:p>
          <a:p>
            <a:pPr marL="355600" indent="-355600">
              <a:spcAft>
                <a:spcPts val="1200"/>
              </a:spcAft>
              <a:buSzPts val="1920"/>
            </a:pPr>
            <a:r>
              <a:rPr kumimoji="0" lang="hu-HU" sz="2400" b="1" i="0" u="none" strike="noStrike" kern="0" cap="none" spc="0" normalizeH="0" baseline="0" noProof="0" smtClean="0">
                <a:ln>
                  <a:noFill/>
                </a:ln>
                <a:solidFill>
                  <a:srgbClr val="4D8556"/>
                </a:solidFill>
                <a:effectLst/>
                <a:uLnTx/>
                <a:uFillTx/>
                <a:latin typeface="Arial"/>
                <a:ea typeface="Arial"/>
                <a:cs typeface="Arial"/>
                <a:sym typeface="Arial"/>
              </a:rPr>
              <a:t>Védekezés</a:t>
            </a:r>
            <a:r>
              <a:rPr lang="hu-HU" sz="2400" dirty="0">
                <a:solidFill>
                  <a:schemeClr val="dk1"/>
                </a:solidFill>
                <a:latin typeface="Arial"/>
                <a:ea typeface="Arial"/>
                <a:cs typeface="Arial"/>
                <a:sym typeface="Arial"/>
              </a:rPr>
              <a:t>: Csak az ép, friss tojást szabad felhasználni. Kefével el kell távolítani a nagyobb szennyeződéseket. </a:t>
            </a:r>
            <a:r>
              <a:rPr lang="hu-HU" sz="2400">
                <a:solidFill>
                  <a:schemeClr val="dk1"/>
                </a:solidFill>
                <a:latin typeface="Arial"/>
                <a:ea typeface="Arial"/>
                <a:cs typeface="Arial"/>
                <a:sym typeface="Arial"/>
              </a:rPr>
              <a:t>A </a:t>
            </a:r>
            <a:r>
              <a:rPr lang="hu-HU" sz="2400" smtClean="0">
                <a:solidFill>
                  <a:schemeClr val="dk1"/>
                </a:solidFill>
                <a:latin typeface="Arial"/>
                <a:ea typeface="Arial"/>
                <a:cs typeface="Arial"/>
                <a:sym typeface="Arial"/>
              </a:rPr>
              <a:t>tojáshéjat kívűlről  </a:t>
            </a:r>
            <a:r>
              <a:rPr lang="hu-HU" sz="2400" dirty="0">
                <a:solidFill>
                  <a:schemeClr val="dk1"/>
                </a:solidFill>
                <a:latin typeface="Arial"/>
                <a:ea typeface="Arial"/>
                <a:cs typeface="Arial"/>
                <a:sym typeface="Arial"/>
              </a:rPr>
              <a:t>fertőtleníteni kell feltörés </a:t>
            </a:r>
            <a:r>
              <a:rPr lang="hu-HU" sz="2400">
                <a:solidFill>
                  <a:schemeClr val="dk1"/>
                </a:solidFill>
                <a:latin typeface="Arial"/>
                <a:ea typeface="Arial"/>
                <a:cs typeface="Arial"/>
                <a:sym typeface="Arial"/>
              </a:rPr>
              <a:t>előtt</a:t>
            </a:r>
            <a:r>
              <a:rPr lang="hu-HU" sz="2400" smtClean="0">
                <a:solidFill>
                  <a:schemeClr val="dk1"/>
                </a:solidFill>
                <a:latin typeface="Arial"/>
                <a:ea typeface="Arial"/>
                <a:cs typeface="Arial"/>
                <a:sym typeface="Arial"/>
              </a:rPr>
              <a:t>.  Célszerű fertőtlenített tojást venni!</a:t>
            </a:r>
            <a:endParaRPr lang="hu-HU" sz="2400" dirty="0">
              <a:solidFill>
                <a:schemeClr val="dk1"/>
              </a:solidFill>
              <a:latin typeface="Arial"/>
              <a:ea typeface="Arial"/>
              <a:cs typeface="Arial"/>
              <a:sym typeface="Arial"/>
            </a:endParaRP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7170" name="Picture 2" descr="Eggs. Unrecognizable female hands holding an egg. Egg prod… | Flickr">
            <a:extLst>
              <a:ext uri="{FF2B5EF4-FFF2-40B4-BE49-F238E27FC236}">
                <a16:creationId xmlns:a16="http://schemas.microsoft.com/office/drawing/2014/main" xmlns="" id="{324335F4-E661-4DBC-B802-BE5CC5E0E9F8}"/>
              </a:ext>
            </a:extLst>
          </p:cNvPr>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a:stretch/>
        </p:blipFill>
        <p:spPr bwMode="auto">
          <a:xfrm>
            <a:off x="9360454" y="1933195"/>
            <a:ext cx="2497413" cy="249741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Szövegdoboz 4">
            <a:extLst>
              <a:ext uri="{FF2B5EF4-FFF2-40B4-BE49-F238E27FC236}">
                <a16:creationId xmlns:a16="http://schemas.microsoft.com/office/drawing/2014/main" xmlns="" id="{C823028D-4105-4DCE-B488-364DCE45EC51}"/>
              </a:ext>
            </a:extLst>
          </p:cNvPr>
          <p:cNvSpPr txBox="1"/>
          <p:nvPr/>
        </p:nvSpPr>
        <p:spPr>
          <a:xfrm>
            <a:off x="8788698" y="4525490"/>
            <a:ext cx="3748401" cy="400110"/>
          </a:xfrm>
          <a:prstGeom prst="rect">
            <a:avLst/>
          </a:prstGeom>
          <a:noFill/>
          <a:effectLst/>
        </p:spPr>
        <p:txBody>
          <a:bodyPr wrap="square" rtlCol="0">
            <a:spAutoFit/>
          </a:bodyPr>
          <a:lstStyle/>
          <a:p>
            <a:pPr algn="ctr"/>
            <a:r>
              <a:rPr lang="hu-HU" sz="2000" b="1" dirty="0">
                <a:solidFill>
                  <a:schemeClr val="bg2"/>
                </a:solidFill>
              </a:rPr>
              <a:t>Tisztított tojás</a:t>
            </a:r>
          </a:p>
        </p:txBody>
      </p:sp>
    </p:spTree>
    <p:extLst>
      <p:ext uri="{BB962C8B-B14F-4D97-AF65-F5344CB8AC3E}">
        <p14:creationId xmlns:p14="http://schemas.microsoft.com/office/powerpoint/2010/main" xmlns="" val="24848709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426609" y="358874"/>
            <a:ext cx="8289880"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dirty="0">
                <a:solidFill>
                  <a:schemeClr val="dk2"/>
                </a:solidFill>
                <a:latin typeface="Arial"/>
                <a:ea typeface="Arial"/>
                <a:cs typeface="Arial"/>
                <a:sym typeface="Arial"/>
              </a:rPr>
              <a:t>A tojás feltörése</a:t>
            </a:r>
          </a:p>
          <a:p>
            <a:pPr marL="355600" indent="-355600">
              <a:spcAft>
                <a:spcPts val="1200"/>
              </a:spcAft>
              <a:buSzPts val="1920"/>
            </a:pPr>
            <a:r>
              <a:rPr lang="hu-HU" sz="2400" b="1" smtClean="0">
                <a:solidFill>
                  <a:srgbClr val="C00000"/>
                </a:solidFill>
                <a:latin typeface="Arial"/>
                <a:ea typeface="Arial"/>
                <a:cs typeface="Arial"/>
                <a:sym typeface="Arial"/>
              </a:rPr>
              <a:t>Veszély</a:t>
            </a:r>
            <a:r>
              <a:rPr lang="hu-HU" sz="2400" dirty="0">
                <a:solidFill>
                  <a:schemeClr val="dk1"/>
                </a:solidFill>
                <a:latin typeface="Arial"/>
                <a:ea typeface="Arial"/>
                <a:cs typeface="Arial"/>
                <a:sym typeface="Arial"/>
              </a:rPr>
              <a:t>: Rosszul törjük fel a tojást, emiatt héj kerülhet a feltört tojásba. Repedt, törött, romlott tojás lehet az ép tojások között.</a:t>
            </a:r>
          </a:p>
          <a:p>
            <a:pPr marL="355600" indent="-355600">
              <a:spcAft>
                <a:spcPts val="12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Az ételbe került héj kellemetlen, ha ráharap a fogyasztó. A sérült tojás </a:t>
            </a:r>
            <a:r>
              <a:rPr lang="hu-HU" sz="2400" dirty="0" err="1">
                <a:solidFill>
                  <a:schemeClr val="dk1"/>
                </a:solidFill>
                <a:latin typeface="Arial"/>
                <a:ea typeface="Arial"/>
                <a:cs typeface="Arial"/>
                <a:sym typeface="Arial"/>
              </a:rPr>
              <a:t>belsejében</a:t>
            </a:r>
            <a:r>
              <a:rPr lang="hu-HU" sz="2400" dirty="0">
                <a:solidFill>
                  <a:schemeClr val="dk1"/>
                </a:solidFill>
                <a:latin typeface="Arial"/>
                <a:ea typeface="Arial"/>
                <a:cs typeface="Arial"/>
                <a:sym typeface="Arial"/>
              </a:rPr>
              <a:t> elszaporodnak a mikrobák. Ettől a </a:t>
            </a:r>
            <a:r>
              <a:rPr lang="hu-HU" sz="2400">
                <a:solidFill>
                  <a:schemeClr val="dk1"/>
                </a:solidFill>
                <a:latin typeface="Arial"/>
                <a:ea typeface="Arial"/>
                <a:cs typeface="Arial"/>
                <a:sym typeface="Arial"/>
              </a:rPr>
              <a:t>fogyasztók </a:t>
            </a:r>
            <a:r>
              <a:rPr lang="hu-HU" sz="2400" smtClean="0">
                <a:solidFill>
                  <a:schemeClr val="dk1"/>
                </a:solidFill>
                <a:latin typeface="Arial"/>
                <a:ea typeface="Arial"/>
                <a:cs typeface="Arial"/>
                <a:sym typeface="Arial"/>
              </a:rPr>
              <a:t>megbetegszenek. </a:t>
            </a:r>
            <a:endParaRPr lang="hu-HU" sz="2400" dirty="0">
              <a:solidFill>
                <a:schemeClr val="dk1"/>
              </a:solidFill>
              <a:latin typeface="Arial"/>
              <a:ea typeface="Arial"/>
              <a:cs typeface="Arial"/>
              <a:sym typeface="Arial"/>
            </a:endParaRPr>
          </a:p>
          <a:p>
            <a:pPr marL="355600" indent="-355600">
              <a:spcAft>
                <a:spcPts val="12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a:ln>
                  <a:noFill/>
                </a:ln>
                <a:solidFill>
                  <a:srgbClr val="4D8556"/>
                </a:solidFill>
                <a:effectLst/>
                <a:uLnTx/>
                <a:uFillTx/>
                <a:latin typeface="Arial"/>
                <a:ea typeface="Arial"/>
                <a:cs typeface="Arial"/>
                <a:sym typeface="Arial"/>
              </a:rPr>
              <a:t>:</a:t>
            </a:r>
            <a:r>
              <a:rPr kumimoji="0" lang="hu-HU" sz="2400" b="1" i="0" u="none" strike="noStrike" kern="0" cap="none" spc="0" normalizeH="0" baseline="0" noProof="0">
                <a:ln>
                  <a:noFill/>
                </a:ln>
                <a:solidFill>
                  <a:srgbClr val="4D8556"/>
                </a:solidFill>
                <a:effectLst/>
                <a:uLnTx/>
                <a:uFillTx/>
                <a:latin typeface="Arial"/>
                <a:ea typeface="Arial"/>
                <a:cs typeface="Arial"/>
                <a:sym typeface="Arial"/>
              </a:rPr>
              <a:t> </a:t>
            </a:r>
            <a:r>
              <a:rPr kumimoji="0" lang="hu-HU" sz="2400" i="0" u="none" strike="noStrike" kern="0" cap="none" spc="0" normalizeH="0" baseline="0" noProof="0" smtClean="0">
                <a:ln>
                  <a:noFill/>
                </a:ln>
                <a:solidFill>
                  <a:schemeClr val="tx1"/>
                </a:solidFill>
                <a:effectLst/>
                <a:uLnTx/>
                <a:uFillTx/>
                <a:latin typeface="Arial"/>
                <a:ea typeface="Arial"/>
                <a:cs typeface="Arial"/>
                <a:sym typeface="Arial"/>
              </a:rPr>
              <a:t>Csak mosott és fertőtlenített tojást szabad feltörni. </a:t>
            </a:r>
            <a:r>
              <a:rPr lang="hu-HU" sz="2400" smtClean="0">
                <a:solidFill>
                  <a:schemeClr val="tx1"/>
                </a:solidFill>
                <a:latin typeface="Arial"/>
                <a:ea typeface="Arial"/>
                <a:cs typeface="Arial"/>
                <a:sym typeface="Arial"/>
              </a:rPr>
              <a:t>A </a:t>
            </a:r>
            <a:r>
              <a:rPr lang="hu-HU" sz="2400" smtClean="0">
                <a:solidFill>
                  <a:schemeClr val="dk1"/>
                </a:solidFill>
                <a:latin typeface="Arial"/>
                <a:ea typeface="Arial"/>
                <a:cs typeface="Arial"/>
                <a:sym typeface="Arial"/>
              </a:rPr>
              <a:t>tojást tiszta </a:t>
            </a:r>
            <a:r>
              <a:rPr lang="hu-HU" sz="2400" dirty="0">
                <a:solidFill>
                  <a:schemeClr val="dk1"/>
                </a:solidFill>
                <a:latin typeface="Arial"/>
                <a:ea typeface="Arial"/>
                <a:cs typeface="Arial"/>
                <a:sym typeface="Arial"/>
              </a:rPr>
              <a:t>körülmények </a:t>
            </a:r>
            <a:r>
              <a:rPr lang="hu-HU" sz="2400">
                <a:solidFill>
                  <a:schemeClr val="dk1"/>
                </a:solidFill>
                <a:latin typeface="Arial"/>
                <a:ea typeface="Arial"/>
                <a:cs typeface="Arial"/>
                <a:sym typeface="Arial"/>
              </a:rPr>
              <a:t>között </a:t>
            </a:r>
            <a:r>
              <a:rPr lang="hu-HU" sz="2400" smtClean="0">
                <a:solidFill>
                  <a:schemeClr val="dk1"/>
                </a:solidFill>
                <a:latin typeface="Arial"/>
                <a:ea typeface="Arial"/>
                <a:cs typeface="Arial"/>
                <a:sym typeface="Arial"/>
              </a:rPr>
              <a:t>kell feltörni. </a:t>
            </a:r>
            <a:r>
              <a:rPr lang="hu-HU" sz="2400" dirty="0">
                <a:solidFill>
                  <a:schemeClr val="dk1"/>
                </a:solidFill>
                <a:latin typeface="Arial"/>
                <a:ea typeface="Arial"/>
                <a:cs typeface="Arial"/>
                <a:sym typeface="Arial"/>
              </a:rPr>
              <a:t>Ügyelni kell, hogy töréskor héj ne kerüljön a feltört tojásba. A tojásokat egyesével </a:t>
            </a:r>
            <a:r>
              <a:rPr lang="hu-HU" sz="2400">
                <a:solidFill>
                  <a:schemeClr val="dk1"/>
                </a:solidFill>
                <a:latin typeface="Arial"/>
                <a:ea typeface="Arial"/>
                <a:cs typeface="Arial"/>
                <a:sym typeface="Arial"/>
              </a:rPr>
              <a:t>kell </a:t>
            </a:r>
            <a:r>
              <a:rPr lang="hu-HU" sz="2400" smtClean="0">
                <a:solidFill>
                  <a:schemeClr val="dk1"/>
                </a:solidFill>
                <a:latin typeface="Arial"/>
                <a:ea typeface="Arial"/>
                <a:cs typeface="Arial"/>
                <a:sym typeface="Arial"/>
              </a:rPr>
              <a:t>feltörni egy pohárba. Ellenőrzés után kerülhet a többi tojás közé vagy az ételbe.  </a:t>
            </a: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5" name="Kép 4">
            <a:extLst>
              <a:ext uri="{FF2B5EF4-FFF2-40B4-BE49-F238E27FC236}">
                <a16:creationId xmlns:a16="http://schemas.microsoft.com/office/drawing/2014/main" xmlns="" id="{EA6EB718-6B94-4E6C-BAAC-C0B7706CD5EB}"/>
              </a:ext>
            </a:extLst>
          </p:cNvPr>
          <p:cNvPicPr/>
          <p:nvPr/>
        </p:nvPicPr>
        <p:blipFill rotWithShape="1">
          <a:blip r:embed="rId4" cstate="print">
            <a:extLst>
              <a:ext uri="{28A0092B-C50C-407E-A947-70E740481C1C}">
                <a14:useLocalDpi xmlns:a14="http://schemas.microsoft.com/office/drawing/2010/main" xmlns="" val="0"/>
              </a:ext>
            </a:extLst>
          </a:blip>
          <a:srcRect/>
          <a:stretch/>
        </p:blipFill>
        <p:spPr bwMode="auto">
          <a:xfrm>
            <a:off x="9072749" y="2422566"/>
            <a:ext cx="2740428" cy="1839336"/>
          </a:xfrm>
          <a:prstGeom prst="rect">
            <a:avLst/>
          </a:prstGeom>
          <a:noFill/>
          <a:ln>
            <a:noFill/>
          </a:ln>
          <a:extLst>
            <a:ext uri="{53640926-AAD7-44D8-BBD7-CCE9431645EC}">
              <a14:shadowObscured xmlns:a14="http://schemas.microsoft.com/office/drawing/2010/main" xmlns=""/>
            </a:ext>
          </a:extLst>
        </p:spPr>
      </p:pic>
      <p:sp>
        <p:nvSpPr>
          <p:cNvPr id="6" name="Szövegdoboz 5">
            <a:extLst>
              <a:ext uri="{FF2B5EF4-FFF2-40B4-BE49-F238E27FC236}">
                <a16:creationId xmlns:a16="http://schemas.microsoft.com/office/drawing/2014/main" xmlns="" id="{7A148503-F7EF-460E-A09F-B224CAA8D85F}"/>
              </a:ext>
            </a:extLst>
          </p:cNvPr>
          <p:cNvSpPr txBox="1"/>
          <p:nvPr/>
        </p:nvSpPr>
        <p:spPr>
          <a:xfrm>
            <a:off x="8531942" y="4388636"/>
            <a:ext cx="3748401" cy="400110"/>
          </a:xfrm>
          <a:prstGeom prst="rect">
            <a:avLst/>
          </a:prstGeom>
          <a:noFill/>
          <a:effectLst/>
        </p:spPr>
        <p:txBody>
          <a:bodyPr wrap="square" rtlCol="0">
            <a:spAutoFit/>
          </a:bodyPr>
          <a:lstStyle/>
          <a:p>
            <a:pPr algn="ctr"/>
            <a:r>
              <a:rPr lang="hu-HU" sz="2000" b="1" dirty="0">
                <a:solidFill>
                  <a:schemeClr val="bg2"/>
                </a:solidFill>
              </a:rPr>
              <a:t>Tojástörés</a:t>
            </a:r>
          </a:p>
        </p:txBody>
      </p:sp>
    </p:spTree>
    <p:extLst>
      <p:ext uri="{BB962C8B-B14F-4D97-AF65-F5344CB8AC3E}">
        <p14:creationId xmlns:p14="http://schemas.microsoft.com/office/powerpoint/2010/main" xmlns="" val="4261130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304"/>
        <p:cNvGrpSpPr/>
        <p:nvPr/>
      </p:nvGrpSpPr>
      <p:grpSpPr>
        <a:xfrm>
          <a:off x="0" y="0"/>
          <a:ext cx="0" cy="0"/>
          <a:chOff x="0" y="0"/>
          <a:chExt cx="0" cy="0"/>
        </a:xfrm>
      </p:grpSpPr>
      <p:sp>
        <p:nvSpPr>
          <p:cNvPr id="305" name="Google Shape;305;p35"/>
          <p:cNvSpPr txBox="1">
            <a:spLocks noGrp="1"/>
          </p:cNvSpPr>
          <p:nvPr>
            <p:ph type="title"/>
          </p:nvPr>
        </p:nvSpPr>
        <p:spPr>
          <a:xfrm>
            <a:off x="1154956" y="2861733"/>
            <a:ext cx="8825657"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dirty="0">
                <a:solidFill>
                  <a:schemeClr val="dk1"/>
                </a:solidFill>
                <a:latin typeface="Arial"/>
                <a:cs typeface="Arial"/>
                <a:sym typeface="Arial"/>
              </a:rPr>
              <a:t>6. Hús és hal előkészítése</a:t>
            </a:r>
            <a:endParaRPr lang="hu-HU" dirty="0"/>
          </a:p>
        </p:txBody>
      </p:sp>
      <p:pic>
        <p:nvPicPr>
          <p:cNvPr id="306" name="Google Shape;306;p35" descr="A képen rajz látható&#10;&#10;Automatikusan generált leírás"/>
          <p:cNvPicPr preferRelativeResize="0"/>
          <p:nvPr/>
        </p:nvPicPr>
        <p:blipFill rotWithShape="1">
          <a:blip r:embed="rId3" cstate="print">
            <a:alphaModFix/>
          </a:blip>
          <a:srcRect/>
          <a:stretch/>
        </p:blipFill>
        <p:spPr>
          <a:xfrm>
            <a:off x="10931000" y="0"/>
            <a:ext cx="1261000" cy="1182848"/>
          </a:xfrm>
          <a:prstGeom prst="rect">
            <a:avLst/>
          </a:prstGeom>
          <a:noFill/>
          <a:ln>
            <a:noFill/>
          </a:ln>
        </p:spPr>
      </p:pic>
      <p:sp>
        <p:nvSpPr>
          <p:cNvPr id="307" name="Google Shape;307;p35"/>
          <p:cNvSpPr txBox="1"/>
          <p:nvPr/>
        </p:nvSpPr>
        <p:spPr>
          <a:xfrm>
            <a:off x="1154956" y="4777380"/>
            <a:ext cx="6546985" cy="83099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hu-HU" sz="2400" b="1" dirty="0">
                <a:solidFill>
                  <a:schemeClr val="dk2"/>
                </a:solidFill>
                <a:latin typeface="Arial"/>
                <a:ea typeface="Arial"/>
                <a:cs typeface="Arial"/>
                <a:sym typeface="Arial"/>
              </a:rPr>
              <a:t>Hogyan kell tisztítani a húst és a halat?</a:t>
            </a:r>
            <a:endParaRPr dirty="0"/>
          </a:p>
          <a:p>
            <a:pPr marL="0" marR="0" lvl="0" indent="0" algn="l" rtl="0">
              <a:spcBef>
                <a:spcPts val="0"/>
              </a:spcBef>
              <a:spcAft>
                <a:spcPts val="0"/>
              </a:spcAft>
              <a:buNone/>
            </a:pPr>
            <a:r>
              <a:rPr lang="hu-HU" sz="2400" b="1" dirty="0">
                <a:solidFill>
                  <a:schemeClr val="dk2"/>
                </a:solidFill>
                <a:latin typeface="Arial"/>
                <a:ea typeface="Arial"/>
                <a:cs typeface="Arial"/>
                <a:sym typeface="Arial"/>
              </a:rPr>
              <a:t>Hogyan kell húst és halat darabolni?</a:t>
            </a:r>
            <a:endParaRPr dirty="0"/>
          </a:p>
        </p:txBody>
      </p:sp>
    </p:spTree>
    <p:extLst>
      <p:ext uri="{BB962C8B-B14F-4D97-AF65-F5344CB8AC3E}">
        <p14:creationId xmlns:p14="http://schemas.microsoft.com/office/powerpoint/2010/main" xmlns="" val="7850632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48479" y="275746"/>
            <a:ext cx="9014274"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dk2"/>
                </a:solidFill>
                <a:latin typeface="Arial"/>
                <a:ea typeface="Arial"/>
                <a:cs typeface="Arial"/>
                <a:sym typeface="Arial"/>
              </a:rPr>
              <a:t>Csomagolt hús és hal bontása</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C00000"/>
                </a:solidFill>
                <a:latin typeface="Arial"/>
                <a:ea typeface="Arial"/>
                <a:cs typeface="Arial"/>
                <a:sym typeface="Arial"/>
              </a:rPr>
              <a:t>Veszély:</a:t>
            </a:r>
            <a:r>
              <a:rPr lang="hu-HU" sz="2400" dirty="0">
                <a:solidFill>
                  <a:schemeClr val="dk1"/>
                </a:solidFill>
                <a:latin typeface="Arial"/>
                <a:ea typeface="Arial"/>
                <a:cs typeface="Arial"/>
                <a:sym typeface="Arial"/>
              </a:rPr>
              <a:t> A csomagolás sérült vagy szennyezett</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a:t>
            </a:r>
            <a:r>
              <a:rPr lang="hu-HU" sz="2400">
                <a:solidFill>
                  <a:schemeClr val="dk1"/>
                </a:solidFill>
                <a:latin typeface="Arial"/>
                <a:ea typeface="Arial"/>
                <a:cs typeface="Arial"/>
                <a:sym typeface="Arial"/>
              </a:rPr>
              <a:t>csomagolatlan </a:t>
            </a:r>
            <a:r>
              <a:rPr lang="hu-HU" sz="2400" smtClean="0">
                <a:solidFill>
                  <a:schemeClr val="dk1"/>
                </a:solidFill>
                <a:latin typeface="Arial"/>
                <a:ea typeface="Arial"/>
                <a:cs typeface="Arial"/>
                <a:sym typeface="Arial"/>
              </a:rPr>
              <a:t>hús / hal </a:t>
            </a:r>
            <a:r>
              <a:rPr lang="hu-HU" sz="2400" dirty="0">
                <a:solidFill>
                  <a:schemeClr val="dk1"/>
                </a:solidFill>
                <a:latin typeface="Arial"/>
                <a:ea typeface="Arial"/>
                <a:cs typeface="Arial"/>
                <a:sym typeface="Arial"/>
              </a:rPr>
              <a:t>szennyezetten érkezik</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hús / hal </a:t>
            </a:r>
            <a:r>
              <a:rPr lang="hu-HU" sz="2400" dirty="0">
                <a:solidFill>
                  <a:schemeClr val="dk1"/>
                </a:solidFill>
                <a:latin typeface="Arial"/>
                <a:ea typeface="Arial"/>
                <a:cs typeface="Arial"/>
                <a:sym typeface="Arial"/>
              </a:rPr>
              <a:t>szállítási és tárolási hőmérséklete túl magas.</a:t>
            </a: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t>
            </a:r>
            <a:r>
              <a:rPr lang="hu-HU" sz="2400">
                <a:solidFill>
                  <a:schemeClr val="dk1"/>
                </a:solidFill>
                <a:latin typeface="Arial"/>
                <a:ea typeface="Arial"/>
                <a:cs typeface="Arial"/>
                <a:sym typeface="Arial"/>
              </a:rPr>
              <a:t>Mikrobák </a:t>
            </a:r>
            <a:r>
              <a:rPr lang="hu-HU" sz="2400" smtClean="0">
                <a:solidFill>
                  <a:schemeClr val="dk1"/>
                </a:solidFill>
                <a:latin typeface="Arial"/>
                <a:ea typeface="Arial"/>
                <a:cs typeface="Arial"/>
                <a:sym typeface="Arial"/>
              </a:rPr>
              <a:t>kerülnek </a:t>
            </a:r>
            <a:r>
              <a:rPr lang="hu-HU" sz="2400" dirty="0">
                <a:solidFill>
                  <a:schemeClr val="dk1"/>
                </a:solidFill>
                <a:latin typeface="Arial"/>
                <a:ea typeface="Arial"/>
                <a:cs typeface="Arial"/>
                <a:sym typeface="Arial"/>
              </a:rPr>
              <a:t>a hús vagy a hal felületére és </a:t>
            </a:r>
            <a:r>
              <a:rPr lang="hu-HU" sz="2400">
                <a:solidFill>
                  <a:schemeClr val="dk1"/>
                </a:solidFill>
                <a:latin typeface="Arial"/>
                <a:ea typeface="Arial"/>
                <a:cs typeface="Arial"/>
                <a:sym typeface="Arial"/>
              </a:rPr>
              <a:t>ott </a:t>
            </a:r>
            <a:r>
              <a:rPr lang="hu-HU" sz="2400" smtClean="0">
                <a:solidFill>
                  <a:schemeClr val="dk1"/>
                </a:solidFill>
                <a:latin typeface="Arial"/>
                <a:ea typeface="Arial"/>
                <a:cs typeface="Arial"/>
                <a:sym typeface="Arial"/>
              </a:rPr>
              <a:t>elszaporodnak</a:t>
            </a:r>
            <a:r>
              <a:rPr lang="hu-HU" sz="2400" dirty="0">
                <a:solidFill>
                  <a:schemeClr val="dk1"/>
                </a:solidFill>
                <a:latin typeface="Arial"/>
                <a:ea typeface="Arial"/>
                <a:cs typeface="Arial"/>
                <a:sym typeface="Arial"/>
              </a:rPr>
              <a:t>. Ettől az </a:t>
            </a:r>
            <a:r>
              <a:rPr lang="hu-HU" sz="2400">
                <a:solidFill>
                  <a:schemeClr val="dk1"/>
                </a:solidFill>
                <a:latin typeface="Arial"/>
                <a:ea typeface="Arial"/>
                <a:cs typeface="Arial"/>
                <a:sym typeface="Arial"/>
              </a:rPr>
              <a:t>emberek </a:t>
            </a:r>
            <a:r>
              <a:rPr lang="hu-HU" sz="2400" smtClean="0">
                <a:solidFill>
                  <a:schemeClr val="dk1"/>
                </a:solidFill>
                <a:latin typeface="Arial"/>
                <a:ea typeface="Arial"/>
                <a:cs typeface="Arial"/>
                <a:sym typeface="Arial"/>
              </a:rPr>
              <a:t>megbetegszenek. </a:t>
            </a:r>
            <a:endParaRPr lang="hu-HU" sz="2400" dirty="0">
              <a:solidFill>
                <a:schemeClr val="dk1"/>
              </a:solidFill>
              <a:latin typeface="Arial"/>
              <a:ea typeface="Arial"/>
              <a:cs typeface="Arial"/>
              <a:sym typeface="Arial"/>
            </a:endParaRP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dirty="0">
                <a:ln>
                  <a:noFill/>
                </a:ln>
                <a:solidFill>
                  <a:srgbClr val="4D8556"/>
                </a:solidFill>
                <a:effectLst/>
                <a:uLnTx/>
                <a:uFillTx/>
                <a:latin typeface="Arial"/>
                <a:ea typeface="Arial"/>
                <a:cs typeface="Arial"/>
                <a:sym typeface="Arial"/>
              </a:rPr>
              <a:t>:</a:t>
            </a: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 </a:t>
            </a:r>
            <a:r>
              <a:rPr lang="hu-HU" sz="2400" dirty="0">
                <a:solidFill>
                  <a:schemeClr val="dk1"/>
                </a:solidFill>
                <a:latin typeface="Arial"/>
                <a:ea typeface="Arial"/>
                <a:cs typeface="Arial"/>
                <a:sym typeface="Arial"/>
              </a:rPr>
              <a:t>Körültekintő kicsomagolás</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A csomagolás </a:t>
            </a:r>
            <a:r>
              <a:rPr lang="hu-HU" sz="2400" dirty="0">
                <a:solidFill>
                  <a:schemeClr val="dk1"/>
                </a:solidFill>
                <a:latin typeface="Arial"/>
                <a:ea typeface="Arial"/>
                <a:cs typeface="Arial"/>
                <a:sym typeface="Arial"/>
              </a:rPr>
              <a:t>külső mosása</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fertőtlenítése is szükséges lehet. </a:t>
            </a:r>
            <a:r>
              <a:rPr lang="hu-HU" sz="2400" dirty="0">
                <a:solidFill>
                  <a:schemeClr val="dk1"/>
                </a:solidFill>
                <a:latin typeface="Arial"/>
                <a:ea typeface="Arial"/>
                <a:cs typeface="Arial"/>
                <a:sym typeface="Arial"/>
              </a:rPr>
              <a:t>Ha a csomagolás sérült, a benne lévő húst vagy halat ne használjuk </a:t>
            </a:r>
            <a:r>
              <a:rPr lang="hu-HU" sz="2400">
                <a:solidFill>
                  <a:schemeClr val="dk1"/>
                </a:solidFill>
                <a:latin typeface="Arial"/>
                <a:ea typeface="Arial"/>
                <a:cs typeface="Arial"/>
                <a:sym typeface="Arial"/>
              </a:rPr>
              <a:t>ételkészítésre</a:t>
            </a:r>
            <a:r>
              <a:rPr lang="hu-HU" sz="2400" smtClean="0">
                <a:solidFill>
                  <a:schemeClr val="dk1"/>
                </a:solidFill>
                <a:latin typeface="Arial"/>
                <a:ea typeface="Arial"/>
                <a:cs typeface="Arial"/>
                <a:sym typeface="Arial"/>
              </a:rPr>
              <a:t>.</a:t>
            </a:r>
          </a:p>
          <a:p>
            <a:pPr marL="355600" indent="-355600">
              <a:spcAft>
                <a:spcPts val="2000"/>
              </a:spcAft>
              <a:buSzPts val="1920"/>
            </a:pPr>
            <a:r>
              <a:rPr lang="hu-HU" sz="2400" smtClean="0">
                <a:solidFill>
                  <a:srgbClr val="C00000"/>
                </a:solidFill>
                <a:latin typeface="Arial"/>
                <a:ea typeface="Arial"/>
                <a:cs typeface="Arial"/>
                <a:sym typeface="Arial"/>
              </a:rPr>
              <a:t>A húst és a halat egymástól szigorúan elkülönítve kell kezelni!</a:t>
            </a: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6" name="Kép 5">
            <a:extLst>
              <a:ext uri="{FF2B5EF4-FFF2-40B4-BE49-F238E27FC236}">
                <a16:creationId xmlns:a16="http://schemas.microsoft.com/office/drawing/2014/main" xmlns="" id="{40D2389D-4EC6-48C4-AD58-514727927844}"/>
              </a:ext>
            </a:extLst>
          </p:cNvPr>
          <p:cNvPicPr/>
          <p:nvPr/>
        </p:nvPicPr>
        <p:blipFill rotWithShape="1">
          <a:blip r:embed="rId4" cstate="print">
            <a:extLst>
              <a:ext uri="{28A0092B-C50C-407E-A947-70E740481C1C}">
                <a14:useLocalDpi xmlns:a14="http://schemas.microsoft.com/office/drawing/2010/main" xmlns="" val="0"/>
              </a:ext>
            </a:extLst>
          </a:blip>
          <a:srcRect/>
          <a:stretch/>
        </p:blipFill>
        <p:spPr bwMode="auto">
          <a:xfrm>
            <a:off x="9332156" y="3483268"/>
            <a:ext cx="2401957" cy="1779256"/>
          </a:xfrm>
          <a:prstGeom prst="rect">
            <a:avLst/>
          </a:prstGeom>
          <a:noFill/>
          <a:ln>
            <a:noFill/>
          </a:ln>
          <a:extLst>
            <a:ext uri="{53640926-AAD7-44D8-BBD7-CCE9431645EC}">
              <a14:shadowObscured xmlns:a14="http://schemas.microsoft.com/office/drawing/2010/main" xmlns=""/>
            </a:ext>
          </a:extLst>
        </p:spPr>
      </p:pic>
      <p:sp>
        <p:nvSpPr>
          <p:cNvPr id="5" name="Szövegdoboz 4">
            <a:extLst>
              <a:ext uri="{FF2B5EF4-FFF2-40B4-BE49-F238E27FC236}">
                <a16:creationId xmlns:a16="http://schemas.microsoft.com/office/drawing/2014/main" xmlns="" id="{350AEF19-4186-4D92-B847-1CEC7435D56E}"/>
              </a:ext>
            </a:extLst>
          </p:cNvPr>
          <p:cNvSpPr txBox="1"/>
          <p:nvPr/>
        </p:nvSpPr>
        <p:spPr>
          <a:xfrm>
            <a:off x="8658935" y="5356925"/>
            <a:ext cx="3748401" cy="400110"/>
          </a:xfrm>
          <a:prstGeom prst="rect">
            <a:avLst/>
          </a:prstGeom>
          <a:noFill/>
          <a:effectLst/>
        </p:spPr>
        <p:txBody>
          <a:bodyPr wrap="square" rtlCol="0">
            <a:spAutoFit/>
          </a:bodyPr>
          <a:lstStyle/>
          <a:p>
            <a:pPr algn="ctr"/>
            <a:r>
              <a:rPr lang="hu-HU" sz="2000" b="1" dirty="0">
                <a:solidFill>
                  <a:schemeClr val="bg2"/>
                </a:solidFill>
              </a:rPr>
              <a:t>Csomagolt hús</a:t>
            </a:r>
          </a:p>
        </p:txBody>
      </p:sp>
    </p:spTree>
    <p:extLst>
      <p:ext uri="{BB962C8B-B14F-4D97-AF65-F5344CB8AC3E}">
        <p14:creationId xmlns:p14="http://schemas.microsoft.com/office/powerpoint/2010/main" xmlns="" val="23107878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48478" y="489502"/>
            <a:ext cx="8016747" cy="60504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pt-BR" sz="3200" b="1" dirty="0">
                <a:solidFill>
                  <a:schemeClr val="dk2"/>
                </a:solidFill>
                <a:latin typeface="Arial"/>
                <a:ea typeface="Arial"/>
                <a:cs typeface="Arial"/>
                <a:sym typeface="Arial"/>
              </a:rPr>
              <a:t>A húsáru és a hal válogatása</a:t>
            </a:r>
            <a:endParaRPr lang="hu-HU" sz="3200" b="1"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C00000"/>
                </a:solidFill>
                <a:latin typeface="Arial"/>
                <a:ea typeface="Arial"/>
                <a:cs typeface="Arial"/>
                <a:sym typeface="Arial"/>
              </a:rPr>
              <a:t>Veszély</a:t>
            </a:r>
            <a:r>
              <a:rPr lang="hu-HU" sz="2400" b="1">
                <a:solidFill>
                  <a:srgbClr val="C00000"/>
                </a:solidFill>
                <a:latin typeface="Arial"/>
                <a:ea typeface="Arial"/>
                <a:cs typeface="Arial"/>
                <a:sym typeface="Arial"/>
              </a:rPr>
              <a:t>: </a:t>
            </a:r>
            <a:r>
              <a:rPr lang="hu-HU" sz="2400" smtClean="0">
                <a:solidFill>
                  <a:schemeClr val="dk1"/>
                </a:solidFill>
                <a:latin typeface="Arial"/>
                <a:ea typeface="Arial"/>
                <a:cs typeface="Arial"/>
                <a:sym typeface="Arial"/>
              </a:rPr>
              <a:t>Idegen anyag vagy szennyeződés </a:t>
            </a:r>
            <a:r>
              <a:rPr lang="hu-HU" sz="2400" dirty="0">
                <a:solidFill>
                  <a:schemeClr val="dk1"/>
                </a:solidFill>
                <a:latin typeface="Arial"/>
                <a:ea typeface="Arial"/>
                <a:cs typeface="Arial"/>
                <a:sym typeface="Arial"/>
              </a:rPr>
              <a:t>a húsban vagy a halban</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Romlott hús vagy hal, romlott darabok ételbe kerülése. Rossz </a:t>
            </a:r>
            <a:r>
              <a:rPr lang="hu-HU" sz="2400" dirty="0">
                <a:solidFill>
                  <a:schemeClr val="dk1"/>
                </a:solidFill>
                <a:latin typeface="Arial"/>
                <a:ea typeface="Arial"/>
                <a:cs typeface="Arial"/>
                <a:sym typeface="Arial"/>
              </a:rPr>
              <a:t>tárolás, lejárati időn </a:t>
            </a:r>
            <a:r>
              <a:rPr lang="hu-HU" sz="2400">
                <a:solidFill>
                  <a:schemeClr val="dk1"/>
                </a:solidFill>
                <a:latin typeface="Arial"/>
                <a:ea typeface="Arial"/>
                <a:cs typeface="Arial"/>
                <a:sym typeface="Arial"/>
              </a:rPr>
              <a:t>túli </a:t>
            </a:r>
            <a:r>
              <a:rPr lang="hu-HU" sz="2400" smtClean="0">
                <a:solidFill>
                  <a:schemeClr val="dk1"/>
                </a:solidFill>
                <a:latin typeface="Arial"/>
                <a:ea typeface="Arial"/>
                <a:cs typeface="Arial"/>
                <a:sym typeface="Arial"/>
              </a:rPr>
              <a:t>felhasználás.</a:t>
            </a:r>
            <a:endParaRPr lang="hu-HU" sz="2400"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 húsban vagy </a:t>
            </a:r>
            <a:r>
              <a:rPr lang="hu-HU" sz="2400">
                <a:solidFill>
                  <a:schemeClr val="dk1"/>
                </a:solidFill>
                <a:latin typeface="Arial"/>
                <a:ea typeface="Arial"/>
                <a:cs typeface="Arial"/>
                <a:sym typeface="Arial"/>
              </a:rPr>
              <a:t>halban </a:t>
            </a:r>
            <a:r>
              <a:rPr lang="hu-HU" sz="2400" smtClean="0">
                <a:solidFill>
                  <a:schemeClr val="dk1"/>
                </a:solidFill>
                <a:latin typeface="Arial"/>
                <a:ea typeface="Arial"/>
                <a:cs typeface="Arial"/>
                <a:sym typeface="Arial"/>
              </a:rPr>
              <a:t>felszaporodnak </a:t>
            </a:r>
            <a:r>
              <a:rPr lang="hu-HU" sz="2400" dirty="0">
                <a:solidFill>
                  <a:schemeClr val="dk1"/>
                </a:solidFill>
                <a:latin typeface="Arial"/>
                <a:ea typeface="Arial"/>
                <a:cs typeface="Arial"/>
                <a:sym typeface="Arial"/>
              </a:rPr>
              <a:t>a mikrobák. A </a:t>
            </a:r>
            <a:r>
              <a:rPr lang="hu-HU" sz="2400">
                <a:solidFill>
                  <a:schemeClr val="dk1"/>
                </a:solidFill>
                <a:latin typeface="Arial"/>
                <a:ea typeface="Arial"/>
                <a:cs typeface="Arial"/>
                <a:sym typeface="Arial"/>
              </a:rPr>
              <a:t>fogyasztók </a:t>
            </a:r>
            <a:r>
              <a:rPr lang="hu-HU" sz="2400" smtClean="0">
                <a:solidFill>
                  <a:schemeClr val="dk1"/>
                </a:solidFill>
                <a:latin typeface="Arial"/>
                <a:ea typeface="Arial"/>
                <a:cs typeface="Arial"/>
                <a:sym typeface="Arial"/>
              </a:rPr>
              <a:t>megbetegszenek tőle.</a:t>
            </a:r>
            <a:endParaRPr lang="hu-HU" sz="2400" dirty="0">
              <a:solidFill>
                <a:schemeClr val="dk1"/>
              </a:solidFill>
              <a:latin typeface="Arial"/>
              <a:ea typeface="Arial"/>
              <a:cs typeface="Arial"/>
              <a:sym typeface="Arial"/>
            </a:endParaRP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dirty="0">
                <a:ln>
                  <a:noFill/>
                </a:ln>
                <a:solidFill>
                  <a:srgbClr val="4D8556"/>
                </a:solidFill>
                <a:effectLst/>
                <a:uLnTx/>
                <a:uFillTx/>
                <a:latin typeface="Arial"/>
                <a:ea typeface="Arial"/>
                <a:cs typeface="Arial"/>
                <a:sym typeface="Arial"/>
              </a:rPr>
              <a:t>:</a:t>
            </a: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 </a:t>
            </a:r>
            <a:r>
              <a:rPr lang="hu-HU" sz="2400">
                <a:solidFill>
                  <a:schemeClr val="dk1"/>
                </a:solidFill>
                <a:latin typeface="Arial"/>
                <a:ea typeface="Arial"/>
                <a:cs typeface="Arial"/>
                <a:sym typeface="Arial"/>
              </a:rPr>
              <a:t>A </a:t>
            </a:r>
            <a:r>
              <a:rPr lang="hu-HU" sz="2400" smtClean="0">
                <a:solidFill>
                  <a:schemeClr val="dk1"/>
                </a:solidFill>
                <a:latin typeface="Arial"/>
                <a:ea typeface="Arial"/>
                <a:cs typeface="Arial"/>
                <a:sym typeface="Arial"/>
              </a:rPr>
              <a:t>hús és hal alapos ellenőrzésse bontáskor. A lejárati </a:t>
            </a:r>
            <a:r>
              <a:rPr lang="hu-HU" sz="2400" dirty="0">
                <a:solidFill>
                  <a:schemeClr val="dk1"/>
                </a:solidFill>
                <a:latin typeface="Arial"/>
                <a:ea typeface="Arial"/>
                <a:cs typeface="Arial"/>
                <a:sym typeface="Arial"/>
              </a:rPr>
              <a:t>idő és a minőség ellenőrzése. Csak jó minőségű húst és halat használjunk fel. Büdös szagú, </a:t>
            </a:r>
            <a:r>
              <a:rPr lang="hu-HU" sz="2400">
                <a:solidFill>
                  <a:schemeClr val="dk1"/>
                </a:solidFill>
                <a:latin typeface="Arial"/>
                <a:ea typeface="Arial"/>
                <a:cs typeface="Arial"/>
                <a:sym typeface="Arial"/>
              </a:rPr>
              <a:t>zöldes-</a:t>
            </a:r>
            <a:r>
              <a:rPr lang="hu-HU" sz="2400" err="1">
                <a:solidFill>
                  <a:schemeClr val="dk1"/>
                </a:solidFill>
                <a:latin typeface="Arial"/>
                <a:ea typeface="Arial"/>
                <a:cs typeface="Arial"/>
                <a:sym typeface="Arial"/>
              </a:rPr>
              <a:t>barnás</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színű, lejárt </a:t>
            </a:r>
            <a:r>
              <a:rPr lang="hu-HU" sz="2400" dirty="0">
                <a:solidFill>
                  <a:schemeClr val="dk1"/>
                </a:solidFill>
                <a:latin typeface="Arial"/>
                <a:ea typeface="Arial"/>
                <a:cs typeface="Arial"/>
                <a:sym typeface="Arial"/>
              </a:rPr>
              <a:t>húst ne használjunk fel.</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5" name="Kép 4">
            <a:extLst>
              <a:ext uri="{FF2B5EF4-FFF2-40B4-BE49-F238E27FC236}">
                <a16:creationId xmlns:a16="http://schemas.microsoft.com/office/drawing/2014/main" xmlns="" id="{5D6E10D8-D857-40A8-BA98-213B2EED5FF4}"/>
              </a:ext>
            </a:extLst>
          </p:cNvPr>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534408" y="3885413"/>
            <a:ext cx="1547857" cy="2001587"/>
          </a:xfrm>
          <a:prstGeom prst="rect">
            <a:avLst/>
          </a:prstGeom>
          <a:noFill/>
          <a:ln>
            <a:noFill/>
          </a:ln>
        </p:spPr>
      </p:pic>
      <p:pic>
        <p:nvPicPr>
          <p:cNvPr id="10244" name="Picture 4" descr="Meat Beef Red - Free photo on Pixabay">
            <a:extLst>
              <a:ext uri="{FF2B5EF4-FFF2-40B4-BE49-F238E27FC236}">
                <a16:creationId xmlns:a16="http://schemas.microsoft.com/office/drawing/2014/main" xmlns="" id="{9A784EBE-9834-4390-8506-123415CA1084}"/>
              </a:ext>
            </a:extLst>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19845" t="23044" r="23467" b="20435"/>
          <a:stretch/>
        </p:blipFill>
        <p:spPr bwMode="auto">
          <a:xfrm>
            <a:off x="9001496" y="1552028"/>
            <a:ext cx="2555799" cy="1698061"/>
          </a:xfrm>
          <a:prstGeom prst="rect">
            <a:avLst/>
          </a:prstGeom>
          <a:noFill/>
          <a:extLst>
            <a:ext uri="{909E8E84-426E-40DD-AFC4-6F175D3DCCD1}">
              <a14:hiddenFill xmlns:a14="http://schemas.microsoft.com/office/drawing/2010/main" xmlns="">
                <a:solidFill>
                  <a:srgbClr val="FFFFFF"/>
                </a:solidFill>
              </a14:hiddenFill>
            </a:ext>
          </a:extLst>
        </p:spPr>
      </p:pic>
      <p:pic>
        <p:nvPicPr>
          <p:cNvPr id="2" name="Ábra 1" descr="Nem jel">
            <a:extLst>
              <a:ext uri="{FF2B5EF4-FFF2-40B4-BE49-F238E27FC236}">
                <a16:creationId xmlns:a16="http://schemas.microsoft.com/office/drawing/2014/main" xmlns="" id="{AD7E5D93-283B-44E9-845E-22306655199D}"/>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10939621" y="3709025"/>
            <a:ext cx="914400" cy="914400"/>
          </a:xfrm>
          <a:prstGeom prst="rect">
            <a:avLst/>
          </a:prstGeom>
        </p:spPr>
      </p:pic>
      <p:pic>
        <p:nvPicPr>
          <p:cNvPr id="3" name="Ábra 2" descr="Pipa">
            <a:extLst>
              <a:ext uri="{FF2B5EF4-FFF2-40B4-BE49-F238E27FC236}">
                <a16:creationId xmlns:a16="http://schemas.microsoft.com/office/drawing/2014/main" xmlns="" id="{381C4D45-B0BB-4094-A0E1-6D89A6925F33}"/>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11029121" y="1181495"/>
            <a:ext cx="914400" cy="914400"/>
          </a:xfrm>
          <a:prstGeom prst="rect">
            <a:avLst/>
          </a:prstGeom>
        </p:spPr>
      </p:pic>
      <p:sp>
        <p:nvSpPr>
          <p:cNvPr id="8" name="Szövegdoboz 7">
            <a:extLst>
              <a:ext uri="{FF2B5EF4-FFF2-40B4-BE49-F238E27FC236}">
                <a16:creationId xmlns:a16="http://schemas.microsoft.com/office/drawing/2014/main" xmlns="" id="{72A6CFBE-31F4-462E-A28B-A6492D3AE545}"/>
              </a:ext>
            </a:extLst>
          </p:cNvPr>
          <p:cNvSpPr txBox="1"/>
          <p:nvPr/>
        </p:nvSpPr>
        <p:spPr>
          <a:xfrm>
            <a:off x="8443599" y="5909011"/>
            <a:ext cx="3748401" cy="400110"/>
          </a:xfrm>
          <a:prstGeom prst="rect">
            <a:avLst/>
          </a:prstGeom>
          <a:noFill/>
          <a:effectLst/>
        </p:spPr>
        <p:txBody>
          <a:bodyPr wrap="square" rtlCol="0">
            <a:spAutoFit/>
          </a:bodyPr>
          <a:lstStyle/>
          <a:p>
            <a:pPr algn="ctr"/>
            <a:r>
              <a:rPr lang="hu-HU" sz="2000" b="1" dirty="0">
                <a:solidFill>
                  <a:schemeClr val="bg2"/>
                </a:solidFill>
              </a:rPr>
              <a:t>Romlott hús</a:t>
            </a:r>
          </a:p>
        </p:txBody>
      </p:sp>
      <p:sp>
        <p:nvSpPr>
          <p:cNvPr id="9" name="Szövegdoboz 8">
            <a:extLst>
              <a:ext uri="{FF2B5EF4-FFF2-40B4-BE49-F238E27FC236}">
                <a16:creationId xmlns:a16="http://schemas.microsoft.com/office/drawing/2014/main" xmlns="" id="{851E7A08-9D50-4D4C-A3B7-3B5EF56E3C03}"/>
              </a:ext>
            </a:extLst>
          </p:cNvPr>
          <p:cNvSpPr txBox="1"/>
          <p:nvPr/>
        </p:nvSpPr>
        <p:spPr>
          <a:xfrm>
            <a:off x="8443599" y="3244556"/>
            <a:ext cx="3748401" cy="400110"/>
          </a:xfrm>
          <a:prstGeom prst="rect">
            <a:avLst/>
          </a:prstGeom>
          <a:noFill/>
          <a:effectLst/>
        </p:spPr>
        <p:txBody>
          <a:bodyPr wrap="square" rtlCol="0">
            <a:spAutoFit/>
          </a:bodyPr>
          <a:lstStyle/>
          <a:p>
            <a:pPr algn="ctr"/>
            <a:r>
              <a:rPr lang="hu-HU" sz="2000" b="1" dirty="0">
                <a:solidFill>
                  <a:schemeClr val="bg2"/>
                </a:solidFill>
              </a:rPr>
              <a:t>Jó minőségű hús</a:t>
            </a:r>
          </a:p>
        </p:txBody>
      </p:sp>
    </p:spTree>
    <p:extLst>
      <p:ext uri="{BB962C8B-B14F-4D97-AF65-F5344CB8AC3E}">
        <p14:creationId xmlns:p14="http://schemas.microsoft.com/office/powerpoint/2010/main" xmlns="" val="24102453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48480" y="240120"/>
            <a:ext cx="7044598"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pt-BR" sz="3200" b="1" dirty="0">
                <a:solidFill>
                  <a:schemeClr val="dk2"/>
                </a:solidFill>
                <a:latin typeface="Arial"/>
                <a:ea typeface="Arial"/>
                <a:cs typeface="Arial"/>
                <a:sym typeface="Arial"/>
              </a:rPr>
              <a:t>A húsáru és a hal </a:t>
            </a:r>
            <a:r>
              <a:rPr lang="hu-HU" sz="3200" b="1" dirty="0">
                <a:solidFill>
                  <a:schemeClr val="dk2"/>
                </a:solidFill>
                <a:latin typeface="Arial"/>
                <a:ea typeface="Arial"/>
                <a:cs typeface="Arial"/>
                <a:sym typeface="Arial"/>
              </a:rPr>
              <a:t>tisztítása</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C00000"/>
                </a:solidFill>
                <a:latin typeface="Arial"/>
                <a:ea typeface="Arial"/>
                <a:cs typeface="Arial"/>
                <a:sym typeface="Arial"/>
              </a:rPr>
              <a:t>Veszély: </a:t>
            </a:r>
            <a:r>
              <a:rPr lang="hu-HU" sz="2400">
                <a:solidFill>
                  <a:schemeClr val="dk1"/>
                </a:solidFill>
                <a:latin typeface="Arial"/>
                <a:ea typeface="Arial"/>
                <a:cs typeface="Arial"/>
                <a:sym typeface="Arial"/>
              </a:rPr>
              <a:t>A </a:t>
            </a:r>
            <a:r>
              <a:rPr lang="hu-HU" sz="2400" smtClean="0">
                <a:solidFill>
                  <a:schemeClr val="dk1"/>
                </a:solidFill>
                <a:latin typeface="Arial"/>
                <a:ea typeface="Arial"/>
                <a:cs typeface="Arial"/>
                <a:sym typeface="Arial"/>
              </a:rPr>
              <a:t>húsban csontszilánk, a halon pikkely vagy szálka marad.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Egyéb nem ehető vagy szennyezett rész, idegen anyag, szennyeződés marad a tisztított húson vagy halon.</a:t>
            </a:r>
            <a:endParaRPr lang="hu-HU" sz="2400"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Az </a:t>
            </a:r>
            <a:r>
              <a:rPr lang="hu-HU" sz="2400">
                <a:solidFill>
                  <a:schemeClr val="dk1"/>
                </a:solidFill>
                <a:latin typeface="Arial"/>
                <a:ea typeface="Arial"/>
                <a:cs typeface="Arial"/>
                <a:sym typeface="Arial"/>
              </a:rPr>
              <a:t>étel </a:t>
            </a:r>
            <a:r>
              <a:rPr lang="hu-HU" sz="2400" smtClean="0">
                <a:solidFill>
                  <a:schemeClr val="dk1"/>
                </a:solidFill>
                <a:latin typeface="Arial"/>
                <a:ea typeface="Arial"/>
                <a:cs typeface="Arial"/>
                <a:sym typeface="Arial"/>
              </a:rPr>
              <a:t>sérülést okoz, undort kelt vagy fertőzést okoz. A </a:t>
            </a:r>
            <a:r>
              <a:rPr lang="hu-HU" sz="2400">
                <a:solidFill>
                  <a:schemeClr val="dk1"/>
                </a:solidFill>
                <a:latin typeface="Arial"/>
                <a:ea typeface="Arial"/>
                <a:cs typeface="Arial"/>
                <a:sym typeface="Arial"/>
              </a:rPr>
              <a:t>fogyasztók </a:t>
            </a:r>
            <a:r>
              <a:rPr lang="hu-HU" sz="2400" smtClean="0">
                <a:solidFill>
                  <a:schemeClr val="dk1"/>
                </a:solidFill>
                <a:latin typeface="Arial"/>
                <a:ea typeface="Arial"/>
                <a:cs typeface="Arial"/>
                <a:sym typeface="Arial"/>
              </a:rPr>
              <a:t>megsérülnek </a:t>
            </a:r>
            <a:r>
              <a:rPr lang="hu-HU" sz="2400">
                <a:solidFill>
                  <a:schemeClr val="dk1"/>
                </a:solidFill>
                <a:latin typeface="Arial"/>
                <a:ea typeface="Arial"/>
                <a:cs typeface="Arial"/>
                <a:sym typeface="Arial"/>
              </a:rPr>
              <a:t>vagy </a:t>
            </a:r>
            <a:r>
              <a:rPr lang="hu-HU" sz="2400" smtClean="0">
                <a:solidFill>
                  <a:schemeClr val="dk1"/>
                </a:solidFill>
                <a:latin typeface="Arial"/>
                <a:ea typeface="Arial"/>
                <a:cs typeface="Arial"/>
                <a:sym typeface="Arial"/>
              </a:rPr>
              <a:t>megbetegszenek az ételtől. </a:t>
            </a:r>
            <a:endParaRPr lang="hu-HU" sz="2400" dirty="0">
              <a:solidFill>
                <a:schemeClr val="dk1"/>
              </a:solidFill>
              <a:latin typeface="Arial"/>
              <a:ea typeface="Arial"/>
              <a:cs typeface="Arial"/>
              <a:sym typeface="Arial"/>
            </a:endParaRP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dirty="0">
                <a:ln>
                  <a:noFill/>
                </a:ln>
                <a:solidFill>
                  <a:srgbClr val="4D8556"/>
                </a:solidFill>
                <a:effectLst/>
                <a:uLnTx/>
                <a:uFillTx/>
                <a:latin typeface="Arial"/>
                <a:ea typeface="Arial"/>
                <a:cs typeface="Arial"/>
                <a:sym typeface="Arial"/>
              </a:rPr>
              <a:t>:</a:t>
            </a: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 </a:t>
            </a:r>
            <a:r>
              <a:rPr lang="hu-HU" sz="2400" dirty="0">
                <a:solidFill>
                  <a:schemeClr val="dk1"/>
                </a:solidFill>
                <a:latin typeface="Arial"/>
                <a:ea typeface="Arial"/>
                <a:cs typeface="Arial"/>
                <a:sym typeface="Arial"/>
              </a:rPr>
              <a:t>A húsról és a halról el kell távolítani az </a:t>
            </a:r>
            <a:r>
              <a:rPr lang="hu-HU" sz="2400">
                <a:solidFill>
                  <a:schemeClr val="dk1"/>
                </a:solidFill>
                <a:latin typeface="Arial"/>
                <a:ea typeface="Arial"/>
                <a:cs typeface="Arial"/>
                <a:sym typeface="Arial"/>
              </a:rPr>
              <a:t>idegen </a:t>
            </a:r>
            <a:r>
              <a:rPr lang="hu-HU" sz="2400" smtClean="0">
                <a:solidFill>
                  <a:schemeClr val="dk1"/>
                </a:solidFill>
                <a:latin typeface="Arial"/>
                <a:ea typeface="Arial"/>
                <a:cs typeface="Arial"/>
                <a:sym typeface="Arial"/>
              </a:rPr>
              <a:t>anyagokat és  </a:t>
            </a:r>
            <a:r>
              <a:rPr lang="hu-HU" sz="2400" dirty="0">
                <a:solidFill>
                  <a:schemeClr val="dk1"/>
                </a:solidFill>
                <a:latin typeface="Arial"/>
                <a:ea typeface="Arial"/>
                <a:cs typeface="Arial"/>
                <a:sym typeface="Arial"/>
              </a:rPr>
              <a:t>a nem ehető részeket. A húst ellenőrizni kell.</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sp>
        <p:nvSpPr>
          <p:cNvPr id="8" name="Szövegdoboz 7">
            <a:extLst>
              <a:ext uri="{FF2B5EF4-FFF2-40B4-BE49-F238E27FC236}">
                <a16:creationId xmlns:a16="http://schemas.microsoft.com/office/drawing/2014/main" xmlns="" id="{39E6231C-D5FB-4CBE-BE45-9C2F16EF6722}"/>
              </a:ext>
            </a:extLst>
          </p:cNvPr>
          <p:cNvSpPr txBox="1"/>
          <p:nvPr/>
        </p:nvSpPr>
        <p:spPr>
          <a:xfrm>
            <a:off x="9656064" y="1409590"/>
            <a:ext cx="1965239" cy="400110"/>
          </a:xfrm>
          <a:prstGeom prst="rect">
            <a:avLst/>
          </a:prstGeom>
          <a:noFill/>
          <a:effectLst/>
        </p:spPr>
        <p:txBody>
          <a:bodyPr wrap="square" rtlCol="0">
            <a:spAutoFit/>
          </a:bodyPr>
          <a:lstStyle/>
          <a:p>
            <a:r>
              <a:rPr lang="hu-HU" sz="2000" b="1" dirty="0">
                <a:solidFill>
                  <a:schemeClr val="bg2"/>
                </a:solidFill>
              </a:rPr>
              <a:t>Tisztított hús</a:t>
            </a:r>
          </a:p>
        </p:txBody>
      </p:sp>
      <p:pic>
        <p:nvPicPr>
          <p:cNvPr id="11270" name="Picture 6" descr="Buy Beef Cubes - Local Mart">
            <a:extLst>
              <a:ext uri="{FF2B5EF4-FFF2-40B4-BE49-F238E27FC236}">
                <a16:creationId xmlns:a16="http://schemas.microsoft.com/office/drawing/2014/main" xmlns="" id="{2F89CCB0-4CF0-4649-A12D-7C80A6AD4484}"/>
              </a:ext>
            </a:extLst>
          </p:cNvPr>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t="12198" b="9215"/>
          <a:stretch/>
        </p:blipFill>
        <p:spPr bwMode="auto">
          <a:xfrm>
            <a:off x="7553025" y="268383"/>
            <a:ext cx="2029888" cy="1532990"/>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Kép 9" descr="282e3116fb9388426f759ee866568bb9_d49afe6e3b4eb7cadfe308837303ec67.jpg"/>
          <p:cNvPicPr>
            <a:picLocks noChangeAspect="1"/>
          </p:cNvPicPr>
          <p:nvPr/>
        </p:nvPicPr>
        <p:blipFill>
          <a:blip r:embed="rId5" cstate="print"/>
          <a:stretch>
            <a:fillRect/>
          </a:stretch>
        </p:blipFill>
        <p:spPr>
          <a:xfrm rot="10800000" flipH="1" flipV="1">
            <a:off x="7278509" y="4389120"/>
            <a:ext cx="2268000" cy="1856361"/>
          </a:xfrm>
          <a:prstGeom prst="rect">
            <a:avLst/>
          </a:prstGeom>
        </p:spPr>
      </p:pic>
      <p:pic>
        <p:nvPicPr>
          <p:cNvPr id="11" name="Kép 10" descr="bárány borda bőrőzése.jpg"/>
          <p:cNvPicPr>
            <a:picLocks noChangeAspect="1"/>
          </p:cNvPicPr>
          <p:nvPr/>
        </p:nvPicPr>
        <p:blipFill>
          <a:blip r:embed="rId6" cstate="print"/>
          <a:stretch>
            <a:fillRect/>
          </a:stretch>
        </p:blipFill>
        <p:spPr>
          <a:xfrm rot="10800000" flipH="1" flipV="1">
            <a:off x="9924000" y="4425696"/>
            <a:ext cx="2268000" cy="1835692"/>
          </a:xfrm>
          <a:prstGeom prst="rect">
            <a:avLst/>
          </a:prstGeom>
        </p:spPr>
      </p:pic>
      <p:pic>
        <p:nvPicPr>
          <p:cNvPr id="12" name="Kép 11" descr="hal belezés.jpg"/>
          <p:cNvPicPr>
            <a:picLocks noChangeAspect="1"/>
          </p:cNvPicPr>
          <p:nvPr/>
        </p:nvPicPr>
        <p:blipFill>
          <a:blip r:embed="rId7" cstate="print"/>
          <a:stretch>
            <a:fillRect/>
          </a:stretch>
        </p:blipFill>
        <p:spPr>
          <a:xfrm rot="10800000" flipH="1" flipV="1">
            <a:off x="7355626" y="2251361"/>
            <a:ext cx="2268000" cy="1540351"/>
          </a:xfrm>
          <a:prstGeom prst="rect">
            <a:avLst/>
          </a:prstGeom>
        </p:spPr>
      </p:pic>
      <p:pic>
        <p:nvPicPr>
          <p:cNvPr id="13" name="Kép 12" descr="00064935.jpeg"/>
          <p:cNvPicPr>
            <a:picLocks noChangeAspect="1"/>
          </p:cNvPicPr>
          <p:nvPr/>
        </p:nvPicPr>
        <p:blipFill>
          <a:blip r:embed="rId8" cstate="print"/>
          <a:stretch>
            <a:fillRect/>
          </a:stretch>
        </p:blipFill>
        <p:spPr>
          <a:xfrm rot="10800000" flipH="1" flipV="1">
            <a:off x="9899905" y="2266046"/>
            <a:ext cx="2292096" cy="1548000"/>
          </a:xfrm>
          <a:prstGeom prst="rect">
            <a:avLst/>
          </a:prstGeom>
        </p:spPr>
      </p:pic>
      <p:sp>
        <p:nvSpPr>
          <p:cNvPr id="14" name="Szövegdoboz 13">
            <a:extLst>
              <a:ext uri="{FF2B5EF4-FFF2-40B4-BE49-F238E27FC236}">
                <a16:creationId xmlns:a16="http://schemas.microsoft.com/office/drawing/2014/main" xmlns="" id="{39E6231C-D5FB-4CBE-BE45-9C2F16EF6722}"/>
              </a:ext>
            </a:extLst>
          </p:cNvPr>
          <p:cNvSpPr txBox="1"/>
          <p:nvPr/>
        </p:nvSpPr>
        <p:spPr>
          <a:xfrm>
            <a:off x="7333488" y="3805318"/>
            <a:ext cx="4858512" cy="400110"/>
          </a:xfrm>
          <a:prstGeom prst="rect">
            <a:avLst/>
          </a:prstGeom>
          <a:noFill/>
          <a:effectLst/>
        </p:spPr>
        <p:txBody>
          <a:bodyPr wrap="square" rtlCol="0">
            <a:spAutoFit/>
          </a:bodyPr>
          <a:lstStyle/>
          <a:p>
            <a:pPr algn="ctr"/>
            <a:r>
              <a:rPr lang="hu-HU" sz="2000" b="1" smtClean="0">
                <a:solidFill>
                  <a:schemeClr val="bg2"/>
                </a:solidFill>
              </a:rPr>
              <a:t>Hal belezése és pikkelyezése</a:t>
            </a:r>
            <a:endParaRPr lang="hu-HU" sz="2000" b="1" dirty="0">
              <a:solidFill>
                <a:schemeClr val="bg2"/>
              </a:solidFill>
            </a:endParaRPr>
          </a:p>
        </p:txBody>
      </p:sp>
      <p:sp>
        <p:nvSpPr>
          <p:cNvPr id="15" name="Szövegdoboz 14">
            <a:extLst>
              <a:ext uri="{FF2B5EF4-FFF2-40B4-BE49-F238E27FC236}">
                <a16:creationId xmlns:a16="http://schemas.microsoft.com/office/drawing/2014/main" xmlns="" id="{39E6231C-D5FB-4CBE-BE45-9C2F16EF6722}"/>
              </a:ext>
            </a:extLst>
          </p:cNvPr>
          <p:cNvSpPr txBox="1"/>
          <p:nvPr/>
        </p:nvSpPr>
        <p:spPr>
          <a:xfrm>
            <a:off x="7333488" y="6286390"/>
            <a:ext cx="4858512" cy="400110"/>
          </a:xfrm>
          <a:prstGeom prst="rect">
            <a:avLst/>
          </a:prstGeom>
          <a:noFill/>
          <a:effectLst/>
        </p:spPr>
        <p:txBody>
          <a:bodyPr wrap="square" rtlCol="0">
            <a:spAutoFit/>
          </a:bodyPr>
          <a:lstStyle/>
          <a:p>
            <a:pPr algn="ctr"/>
            <a:r>
              <a:rPr lang="hu-HU" sz="2000" b="1" smtClean="0">
                <a:solidFill>
                  <a:schemeClr val="bg2"/>
                </a:solidFill>
              </a:rPr>
              <a:t>Nyúl hártíázása és bárány bőrözése</a:t>
            </a:r>
            <a:endParaRPr lang="hu-HU" sz="2000" b="1" dirty="0">
              <a:solidFill>
                <a:schemeClr val="bg2"/>
              </a:solidFill>
            </a:endParaRPr>
          </a:p>
        </p:txBody>
      </p:sp>
    </p:spTree>
    <p:extLst>
      <p:ext uri="{BB962C8B-B14F-4D97-AF65-F5344CB8AC3E}">
        <p14:creationId xmlns:p14="http://schemas.microsoft.com/office/powerpoint/2010/main" xmlns="" val="1635512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48479" y="489502"/>
            <a:ext cx="8128605" cy="6368498"/>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pt-BR" sz="3200" b="1" dirty="0">
                <a:solidFill>
                  <a:schemeClr val="dk2"/>
                </a:solidFill>
                <a:latin typeface="Arial"/>
                <a:ea typeface="Arial"/>
                <a:cs typeface="Arial"/>
                <a:sym typeface="Arial"/>
              </a:rPr>
              <a:t>A hú</a:t>
            </a:r>
            <a:r>
              <a:rPr lang="hu-HU" sz="3200" b="1" dirty="0">
                <a:solidFill>
                  <a:schemeClr val="dk2"/>
                </a:solidFill>
                <a:latin typeface="Arial"/>
                <a:ea typeface="Arial"/>
                <a:cs typeface="Arial"/>
                <a:sym typeface="Arial"/>
              </a:rPr>
              <a:t>s és hal mosása</a:t>
            </a:r>
          </a:p>
          <a:p>
            <a:pPr marL="0" lvl="0" indent="0" algn="l" rtl="0">
              <a:spcBef>
                <a:spcPts val="1000"/>
              </a:spcBef>
              <a:spcAft>
                <a:spcPts val="0"/>
              </a:spcAft>
              <a:buSzPts val="1920"/>
              <a:buNone/>
            </a:pPr>
            <a:endParaRPr lang="hu-HU" sz="2400" b="1" dirty="0">
              <a:solidFill>
                <a:schemeClr val="dk1"/>
              </a:solidFill>
              <a:latin typeface="Arial"/>
              <a:ea typeface="Arial"/>
              <a:cs typeface="Arial"/>
              <a:sym typeface="Arial"/>
            </a:endParaRPr>
          </a:p>
          <a:p>
            <a:pPr marL="355600" indent="-355600">
              <a:spcAft>
                <a:spcPts val="2000"/>
              </a:spcAft>
              <a:buSzPts val="1920"/>
            </a:pPr>
            <a:r>
              <a:rPr lang="hu-HU" sz="2400" dirty="0">
                <a:solidFill>
                  <a:schemeClr val="dk1"/>
                </a:solidFill>
                <a:latin typeface="Arial"/>
                <a:ea typeface="Arial"/>
                <a:cs typeface="Arial"/>
                <a:sym typeface="Arial"/>
              </a:rPr>
              <a:t>A </a:t>
            </a:r>
            <a:r>
              <a:rPr lang="hu-HU" sz="2400">
                <a:solidFill>
                  <a:schemeClr val="dk1"/>
                </a:solidFill>
                <a:latin typeface="Arial"/>
                <a:ea typeface="Arial"/>
                <a:cs typeface="Arial"/>
                <a:sym typeface="Arial"/>
              </a:rPr>
              <a:t>húsokat </a:t>
            </a:r>
            <a:r>
              <a:rPr lang="hu-HU" sz="2400" smtClean="0">
                <a:solidFill>
                  <a:schemeClr val="dk1"/>
                </a:solidFill>
                <a:latin typeface="Arial"/>
                <a:ea typeface="Arial"/>
                <a:cs typeface="Arial"/>
                <a:sym typeface="Arial"/>
              </a:rPr>
              <a:t>és a halat rövid </a:t>
            </a:r>
            <a:r>
              <a:rPr lang="hu-HU" sz="2400" dirty="0">
                <a:solidFill>
                  <a:schemeClr val="dk1"/>
                </a:solidFill>
                <a:latin typeface="Arial"/>
                <a:ea typeface="Arial"/>
                <a:cs typeface="Arial"/>
                <a:sym typeface="Arial"/>
              </a:rPr>
              <a:t>ideig, hideg folyóvízben kell lemosni. Nem szabad áztatni. Mosás után le kell csepegtetni, és le kell szárítani.</a:t>
            </a:r>
          </a:p>
          <a:p>
            <a:pPr marL="355600" indent="-355600">
              <a:spcAft>
                <a:spcPts val="2000"/>
              </a:spcAft>
              <a:buSzPts val="1920"/>
            </a:pPr>
            <a:r>
              <a:rPr lang="hu-HU" sz="2400" b="1" dirty="0">
                <a:solidFill>
                  <a:srgbClr val="C00000"/>
                </a:solidFill>
                <a:latin typeface="Arial"/>
                <a:ea typeface="Arial"/>
                <a:cs typeface="Arial"/>
                <a:sym typeface="Arial"/>
              </a:rPr>
              <a:t>Veszély</a:t>
            </a:r>
            <a:r>
              <a:rPr lang="hu-HU" sz="2400" b="1">
                <a:solidFill>
                  <a:srgbClr val="C00000"/>
                </a:solidFill>
                <a:latin typeface="Arial"/>
                <a:ea typeface="Arial"/>
                <a:cs typeface="Arial"/>
                <a:sym typeface="Arial"/>
              </a:rPr>
              <a:t>: </a:t>
            </a:r>
            <a:r>
              <a:rPr lang="hu-HU" sz="2400" smtClean="0">
                <a:solidFill>
                  <a:schemeClr val="dk1"/>
                </a:solidFill>
                <a:latin typeface="Arial"/>
                <a:ea typeface="Arial"/>
                <a:cs typeface="Arial"/>
                <a:sym typeface="Arial"/>
              </a:rPr>
              <a:t>Hanyag </a:t>
            </a:r>
            <a:r>
              <a:rPr lang="hu-HU" sz="2400" dirty="0">
                <a:solidFill>
                  <a:schemeClr val="dk1"/>
                </a:solidFill>
                <a:latin typeface="Arial"/>
                <a:ea typeface="Arial"/>
                <a:cs typeface="Arial"/>
                <a:sym typeface="Arial"/>
              </a:rPr>
              <a:t>mosás vagy áztatás.</a:t>
            </a: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 húsban vagy a halban felszaporodnak a mikrobák, a </a:t>
            </a:r>
            <a:r>
              <a:rPr lang="hu-HU" sz="2400">
                <a:solidFill>
                  <a:schemeClr val="dk1"/>
                </a:solidFill>
                <a:latin typeface="Arial"/>
                <a:ea typeface="Arial"/>
                <a:cs typeface="Arial"/>
                <a:sym typeface="Arial"/>
              </a:rPr>
              <a:t>fogyasztók </a:t>
            </a:r>
            <a:r>
              <a:rPr lang="hu-HU" sz="2400" smtClean="0">
                <a:solidFill>
                  <a:schemeClr val="dk1"/>
                </a:solidFill>
                <a:latin typeface="Arial"/>
                <a:ea typeface="Arial"/>
                <a:cs typeface="Arial"/>
                <a:sym typeface="Arial"/>
              </a:rPr>
              <a:t>megbetegszenek tőle</a:t>
            </a:r>
            <a:r>
              <a:rPr lang="hu-HU" sz="2400" dirty="0">
                <a:solidFill>
                  <a:schemeClr val="dk1"/>
                </a:solidFill>
                <a:latin typeface="Arial"/>
                <a:ea typeface="Arial"/>
                <a:cs typeface="Arial"/>
                <a:sym typeface="Arial"/>
              </a:rPr>
              <a:t>. </a:t>
            </a: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dirty="0">
                <a:ln>
                  <a:noFill/>
                </a:ln>
                <a:solidFill>
                  <a:srgbClr val="4D8556"/>
                </a:solidFill>
                <a:effectLst/>
                <a:uLnTx/>
                <a:uFillTx/>
                <a:latin typeface="Arial"/>
                <a:ea typeface="Arial"/>
                <a:cs typeface="Arial"/>
                <a:sym typeface="Arial"/>
              </a:rPr>
              <a:t>:</a:t>
            </a: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 </a:t>
            </a:r>
            <a:r>
              <a:rPr lang="hu-HU" sz="2400" dirty="0">
                <a:solidFill>
                  <a:schemeClr val="dk1"/>
                </a:solidFill>
                <a:latin typeface="Arial"/>
                <a:ea typeface="Arial"/>
                <a:cs typeface="Arial"/>
                <a:sym typeface="Arial"/>
              </a:rPr>
              <a:t>A húst vagy a halat hideg folyóvízben, és csak rövid ideg szabad mosni. Áztatni nem szabad! Mosás után le kell szárítani.</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8" name="Kép 7">
            <a:extLst>
              <a:ext uri="{FF2B5EF4-FFF2-40B4-BE49-F238E27FC236}">
                <a16:creationId xmlns:a16="http://schemas.microsoft.com/office/drawing/2014/main" xmlns="" id="{9BD14E59-584A-4209-A3E8-BD3500B69F98}"/>
              </a:ext>
            </a:extLst>
          </p:cNvPr>
          <p:cNvPicPr/>
          <p:nvPr/>
        </p:nvPicPr>
        <p:blipFill>
          <a:blip r:embed="rId4" cstate="print">
            <a:extLst>
              <a:ext uri="{28A0092B-C50C-407E-A947-70E740481C1C}">
                <a14:useLocalDpi xmlns:a14="http://schemas.microsoft.com/office/drawing/2010/main" xmlns="" val="0"/>
              </a:ext>
            </a:extLst>
          </a:blip>
          <a:srcRect b="18894"/>
          <a:stretch>
            <a:fillRect/>
          </a:stretch>
        </p:blipFill>
        <p:spPr bwMode="auto">
          <a:xfrm>
            <a:off x="9022486" y="1719683"/>
            <a:ext cx="2359902" cy="2885661"/>
          </a:xfrm>
          <a:prstGeom prst="rect">
            <a:avLst/>
          </a:prstGeom>
          <a:noFill/>
          <a:ln>
            <a:noFill/>
          </a:ln>
        </p:spPr>
      </p:pic>
      <p:sp>
        <p:nvSpPr>
          <p:cNvPr id="5" name="Szövegdoboz 4">
            <a:extLst>
              <a:ext uri="{FF2B5EF4-FFF2-40B4-BE49-F238E27FC236}">
                <a16:creationId xmlns:a16="http://schemas.microsoft.com/office/drawing/2014/main" xmlns="" id="{604A0091-AD4C-4893-A322-9AE41F9E423F}"/>
              </a:ext>
            </a:extLst>
          </p:cNvPr>
          <p:cNvSpPr txBox="1"/>
          <p:nvPr/>
        </p:nvSpPr>
        <p:spPr>
          <a:xfrm>
            <a:off x="8377084" y="4670064"/>
            <a:ext cx="3748401" cy="707886"/>
          </a:xfrm>
          <a:prstGeom prst="rect">
            <a:avLst/>
          </a:prstGeom>
          <a:noFill/>
          <a:effectLst/>
        </p:spPr>
        <p:txBody>
          <a:bodyPr wrap="square" rtlCol="0">
            <a:spAutoFit/>
          </a:bodyPr>
          <a:lstStyle/>
          <a:p>
            <a:pPr algn="ctr"/>
            <a:r>
              <a:rPr lang="hu-HU" sz="2000" b="1" dirty="0">
                <a:solidFill>
                  <a:schemeClr val="bg2"/>
                </a:solidFill>
              </a:rPr>
              <a:t>Hús mosása hideg folyóvízzel</a:t>
            </a:r>
          </a:p>
        </p:txBody>
      </p:sp>
    </p:spTree>
    <p:extLst>
      <p:ext uri="{BB962C8B-B14F-4D97-AF65-F5344CB8AC3E}">
        <p14:creationId xmlns:p14="http://schemas.microsoft.com/office/powerpoint/2010/main" xmlns="" val="7036103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72229" y="275746"/>
            <a:ext cx="7874243" cy="6281214"/>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pt-BR" sz="3200" b="1" dirty="0">
                <a:solidFill>
                  <a:schemeClr val="dk2"/>
                </a:solidFill>
                <a:latin typeface="Arial"/>
                <a:ea typeface="Arial"/>
                <a:cs typeface="Arial"/>
                <a:sym typeface="Arial"/>
              </a:rPr>
              <a:t>A hú</a:t>
            </a:r>
            <a:r>
              <a:rPr lang="hu-HU" sz="3200" b="1" dirty="0">
                <a:solidFill>
                  <a:schemeClr val="dk2"/>
                </a:solidFill>
                <a:latin typeface="Arial"/>
                <a:ea typeface="Arial"/>
                <a:cs typeface="Arial"/>
                <a:sym typeface="Arial"/>
              </a:rPr>
              <a:t>s és hal darabolása</a:t>
            </a:r>
          </a:p>
          <a:p>
            <a:pPr marL="0" indent="0">
              <a:buSzPts val="1920"/>
              <a:buNone/>
            </a:pPr>
            <a:endParaRPr lang="hu-HU" sz="2400"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C00000"/>
                </a:solidFill>
                <a:latin typeface="Arial"/>
                <a:ea typeface="Arial"/>
                <a:cs typeface="Arial"/>
                <a:sym typeface="Arial"/>
              </a:rPr>
              <a:t>Veszély</a:t>
            </a:r>
            <a:r>
              <a:rPr lang="hu-HU" sz="2400" b="1">
                <a:solidFill>
                  <a:srgbClr val="C00000"/>
                </a:solidFill>
                <a:latin typeface="Arial"/>
                <a:ea typeface="Arial"/>
                <a:cs typeface="Arial"/>
                <a:sym typeface="Arial"/>
              </a:rPr>
              <a:t>: </a:t>
            </a:r>
            <a:r>
              <a:rPr lang="hu-HU" sz="2400" smtClean="0">
                <a:solidFill>
                  <a:schemeClr val="dk1"/>
                </a:solidFill>
                <a:latin typeface="Arial"/>
                <a:ea typeface="Arial"/>
                <a:cs typeface="Arial"/>
                <a:sym typeface="Arial"/>
              </a:rPr>
              <a:t>Nem </a:t>
            </a:r>
            <a:r>
              <a:rPr lang="hu-HU" sz="2400" dirty="0">
                <a:solidFill>
                  <a:schemeClr val="dk1"/>
                </a:solidFill>
                <a:latin typeface="Arial"/>
                <a:ea typeface="Arial"/>
                <a:cs typeface="Arial"/>
                <a:sym typeface="Arial"/>
              </a:rPr>
              <a:t>megfelelő vagy szennyezett vágóeszköz vagy vágódeszka használata. A dolgozó megvágja magát és a sérüléstől szennyeződik az alapanyag.</a:t>
            </a: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 húsban vagy a halban felszaporodnak a mikrobák, a </a:t>
            </a:r>
            <a:r>
              <a:rPr lang="hu-HU" sz="2400">
                <a:solidFill>
                  <a:schemeClr val="dk1"/>
                </a:solidFill>
                <a:latin typeface="Arial"/>
                <a:ea typeface="Arial"/>
                <a:cs typeface="Arial"/>
                <a:sym typeface="Arial"/>
              </a:rPr>
              <a:t>fogyasztók </a:t>
            </a:r>
            <a:r>
              <a:rPr lang="hu-HU" sz="2400" smtClean="0">
                <a:solidFill>
                  <a:schemeClr val="dk1"/>
                </a:solidFill>
                <a:latin typeface="Arial"/>
                <a:ea typeface="Arial"/>
                <a:cs typeface="Arial"/>
                <a:sym typeface="Arial"/>
              </a:rPr>
              <a:t>megbetegszenek </a:t>
            </a:r>
            <a:r>
              <a:rPr lang="hu-HU" sz="2400" dirty="0">
                <a:solidFill>
                  <a:schemeClr val="dk1"/>
                </a:solidFill>
                <a:latin typeface="Arial"/>
                <a:ea typeface="Arial"/>
                <a:cs typeface="Arial"/>
                <a:sym typeface="Arial"/>
              </a:rPr>
              <a:t>tőle. </a:t>
            </a: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dirty="0">
                <a:ln>
                  <a:noFill/>
                </a:ln>
                <a:solidFill>
                  <a:srgbClr val="4D8556"/>
                </a:solidFill>
                <a:effectLst/>
                <a:uLnTx/>
                <a:uFillTx/>
                <a:latin typeface="Arial"/>
                <a:ea typeface="Arial"/>
                <a:cs typeface="Arial"/>
                <a:sym typeface="Arial"/>
              </a:rPr>
              <a:t>:</a:t>
            </a:r>
            <a:r>
              <a:rPr lang="hu-HU" sz="2400" dirty="0">
                <a:solidFill>
                  <a:schemeClr val="dk1"/>
                </a:solidFill>
                <a:latin typeface="Arial"/>
                <a:ea typeface="Arial"/>
                <a:cs typeface="Arial"/>
                <a:sym typeface="Arial"/>
              </a:rPr>
              <a:t> A </a:t>
            </a:r>
            <a:r>
              <a:rPr lang="hu-HU" sz="2400">
                <a:solidFill>
                  <a:schemeClr val="dk1"/>
                </a:solidFill>
                <a:latin typeface="Arial"/>
                <a:ea typeface="Arial"/>
                <a:cs typeface="Arial"/>
                <a:sym typeface="Arial"/>
              </a:rPr>
              <a:t>húst </a:t>
            </a:r>
            <a:r>
              <a:rPr lang="hu-HU" sz="2400" smtClean="0">
                <a:solidFill>
                  <a:schemeClr val="dk1"/>
                </a:solidFill>
                <a:latin typeface="Arial"/>
                <a:ea typeface="Arial"/>
                <a:cs typeface="Arial"/>
                <a:sym typeface="Arial"/>
              </a:rPr>
              <a:t>vagy </a:t>
            </a:r>
            <a:r>
              <a:rPr lang="hu-HU" sz="2400">
                <a:solidFill>
                  <a:schemeClr val="dk1"/>
                </a:solidFill>
                <a:latin typeface="Arial"/>
                <a:ea typeface="Arial"/>
                <a:cs typeface="Arial"/>
                <a:sym typeface="Arial"/>
              </a:rPr>
              <a:t>halat </a:t>
            </a:r>
            <a:r>
              <a:rPr lang="hu-HU" sz="2400" smtClean="0">
                <a:solidFill>
                  <a:schemeClr val="dk1"/>
                </a:solidFill>
                <a:latin typeface="Arial"/>
                <a:ea typeface="Arial"/>
                <a:cs typeface="Arial"/>
                <a:sym typeface="Arial"/>
              </a:rPr>
              <a:t>tiszta </a:t>
            </a:r>
            <a:r>
              <a:rPr lang="hu-HU" sz="2400" dirty="0">
                <a:solidFill>
                  <a:schemeClr val="dk1"/>
                </a:solidFill>
                <a:latin typeface="Arial"/>
                <a:ea typeface="Arial"/>
                <a:cs typeface="Arial"/>
                <a:sym typeface="Arial"/>
              </a:rPr>
              <a:t>környezetben</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vágásra </a:t>
            </a:r>
            <a:r>
              <a:rPr lang="hu-HU" sz="2400" dirty="0">
                <a:solidFill>
                  <a:schemeClr val="dk1"/>
                </a:solidFill>
                <a:latin typeface="Arial"/>
                <a:ea typeface="Arial"/>
                <a:cs typeface="Arial"/>
                <a:sym typeface="Arial"/>
              </a:rPr>
              <a:t>kijelölt eszközökkel </a:t>
            </a:r>
            <a:r>
              <a:rPr lang="hu-HU" sz="2400">
                <a:solidFill>
                  <a:schemeClr val="dk1"/>
                </a:solidFill>
                <a:latin typeface="Arial"/>
                <a:ea typeface="Arial"/>
                <a:cs typeface="Arial"/>
                <a:sym typeface="Arial"/>
              </a:rPr>
              <a:t>szabad </a:t>
            </a:r>
            <a:r>
              <a:rPr lang="hu-HU" sz="2400" smtClean="0">
                <a:solidFill>
                  <a:schemeClr val="dk1"/>
                </a:solidFill>
                <a:latin typeface="Arial"/>
                <a:ea typeface="Arial"/>
                <a:cs typeface="Arial"/>
                <a:sym typeface="Arial"/>
              </a:rPr>
              <a:t>vágni.</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a:t>
            </a:r>
            <a:r>
              <a:rPr lang="hu-HU" sz="2400">
                <a:solidFill>
                  <a:schemeClr val="dk1"/>
                </a:solidFill>
                <a:latin typeface="Arial"/>
                <a:ea typeface="Arial"/>
                <a:cs typeface="Arial"/>
                <a:sym typeface="Arial"/>
              </a:rPr>
              <a:t>vágás </a:t>
            </a:r>
            <a:r>
              <a:rPr lang="hu-HU" sz="2400" smtClean="0">
                <a:solidFill>
                  <a:schemeClr val="dk1"/>
                </a:solidFill>
                <a:latin typeface="Arial"/>
                <a:ea typeface="Arial"/>
                <a:cs typeface="Arial"/>
                <a:sym typeface="Arial"/>
              </a:rPr>
              <a:t>technikáját</a:t>
            </a:r>
            <a:r>
              <a:rPr lang="hu-HU" sz="2400" dirty="0">
                <a:solidFill>
                  <a:schemeClr val="dk1"/>
                </a:solidFill>
                <a:latin typeface="Arial"/>
                <a:ea typeface="Arial"/>
                <a:cs typeface="Arial"/>
                <a:sym typeface="Arial"/>
              </a:rPr>
              <a:t>, a gépek használatának szabályait ismerni </a:t>
            </a:r>
            <a:r>
              <a:rPr lang="hu-HU" sz="2400">
                <a:solidFill>
                  <a:schemeClr val="dk1"/>
                </a:solidFill>
                <a:latin typeface="Arial"/>
                <a:ea typeface="Arial"/>
                <a:cs typeface="Arial"/>
                <a:sym typeface="Arial"/>
              </a:rPr>
              <a:t>kell</a:t>
            </a:r>
            <a:r>
              <a:rPr lang="hu-HU" sz="2400" smtClean="0">
                <a:solidFill>
                  <a:schemeClr val="dk1"/>
                </a:solidFill>
                <a:latin typeface="Arial"/>
                <a:ea typeface="Arial"/>
                <a:cs typeface="Arial"/>
                <a:sym typeface="Arial"/>
              </a:rPr>
              <a:t>.</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dolgozónak védőfelszerelést, védőruhát kell alkalmaznia.</a:t>
            </a: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5" name="Kép 4">
            <a:extLst>
              <a:ext uri="{FF2B5EF4-FFF2-40B4-BE49-F238E27FC236}">
                <a16:creationId xmlns:a16="http://schemas.microsoft.com/office/drawing/2014/main" xmlns="" id="{D079EDA5-19AD-487A-9A08-6CB89813AEFE}"/>
              </a:ext>
            </a:extLst>
          </p:cNvPr>
          <p:cNvPicPr/>
          <p:nvPr/>
        </p:nvPicPr>
        <p:blipFill rotWithShape="1">
          <a:blip r:embed="rId4" cstate="print">
            <a:extLst>
              <a:ext uri="{28A0092B-C50C-407E-A947-70E740481C1C}">
                <a14:useLocalDpi xmlns:a14="http://schemas.microsoft.com/office/drawing/2010/main" xmlns="" val="0"/>
              </a:ext>
            </a:extLst>
          </a:blip>
          <a:srcRect/>
          <a:stretch/>
        </p:blipFill>
        <p:spPr bwMode="auto">
          <a:xfrm>
            <a:off x="8539497" y="1214481"/>
            <a:ext cx="3217986" cy="1791598"/>
          </a:xfrm>
          <a:prstGeom prst="rect">
            <a:avLst/>
          </a:prstGeom>
          <a:noFill/>
          <a:ln>
            <a:noFill/>
          </a:ln>
          <a:extLst>
            <a:ext uri="{53640926-AAD7-44D8-BBD7-CCE9431645EC}">
              <a14:shadowObscured xmlns:a14="http://schemas.microsoft.com/office/drawing/2010/main" xmlns=""/>
            </a:ext>
          </a:extLst>
        </p:spPr>
      </p:pic>
      <p:sp>
        <p:nvSpPr>
          <p:cNvPr id="2" name="Szövegdoboz 1">
            <a:extLst>
              <a:ext uri="{FF2B5EF4-FFF2-40B4-BE49-F238E27FC236}">
                <a16:creationId xmlns:a16="http://schemas.microsoft.com/office/drawing/2014/main" xmlns="" id="{E7667305-F5A4-4BCA-842C-F1E0EBF99243}"/>
              </a:ext>
            </a:extLst>
          </p:cNvPr>
          <p:cNvSpPr txBox="1"/>
          <p:nvPr/>
        </p:nvSpPr>
        <p:spPr>
          <a:xfrm>
            <a:off x="8199647" y="2945919"/>
            <a:ext cx="3897686" cy="707886"/>
          </a:xfrm>
          <a:prstGeom prst="rect">
            <a:avLst/>
          </a:prstGeom>
          <a:noFill/>
          <a:effectLst/>
        </p:spPr>
        <p:txBody>
          <a:bodyPr wrap="square" rtlCol="0">
            <a:spAutoFit/>
          </a:bodyPr>
          <a:lstStyle/>
          <a:p>
            <a:pPr algn="ctr"/>
            <a:r>
              <a:rPr lang="hu-HU" sz="2000" b="1" dirty="0">
                <a:solidFill>
                  <a:schemeClr val="bg2">
                    <a:lumMod val="75000"/>
                  </a:schemeClr>
                </a:solidFill>
              </a:rPr>
              <a:t>Szeletelt, </a:t>
            </a:r>
            <a:r>
              <a:rPr lang="hu-HU" sz="2000" b="1">
                <a:solidFill>
                  <a:schemeClr val="bg2">
                    <a:lumMod val="75000"/>
                  </a:schemeClr>
                </a:solidFill>
              </a:rPr>
              <a:t>felkockázott </a:t>
            </a:r>
            <a:r>
              <a:rPr lang="hu-HU" sz="2000" b="1" smtClean="0">
                <a:solidFill>
                  <a:schemeClr val="bg2">
                    <a:lumMod val="75000"/>
                  </a:schemeClr>
                </a:solidFill>
              </a:rPr>
              <a:t>és darált hús</a:t>
            </a:r>
            <a:endParaRPr lang="hu-HU" sz="2000" b="1" dirty="0">
              <a:solidFill>
                <a:schemeClr val="bg2">
                  <a:lumMod val="75000"/>
                </a:schemeClr>
              </a:solidFill>
            </a:endParaRPr>
          </a:p>
        </p:txBody>
      </p:sp>
      <p:pic>
        <p:nvPicPr>
          <p:cNvPr id="4" name="Kép 3">
            <a:extLst>
              <a:ext uri="{FF2B5EF4-FFF2-40B4-BE49-F238E27FC236}">
                <a16:creationId xmlns:a16="http://schemas.microsoft.com/office/drawing/2014/main" xmlns="" id="{9A6C0CF4-249A-48E2-B0FE-C775F7570920}"/>
              </a:ext>
            </a:extLst>
          </p:cNvPr>
          <p:cNvPicPr>
            <a:picLocks noChangeAspect="1"/>
          </p:cNvPicPr>
          <p:nvPr/>
        </p:nvPicPr>
        <p:blipFill rotWithShape="1">
          <a:blip r:embed="rId5" cstate="print"/>
          <a:srcRect/>
          <a:stretch/>
        </p:blipFill>
        <p:spPr>
          <a:xfrm>
            <a:off x="8652435" y="3655199"/>
            <a:ext cx="2787081" cy="2373001"/>
          </a:xfrm>
          <a:prstGeom prst="rect">
            <a:avLst/>
          </a:prstGeom>
        </p:spPr>
      </p:pic>
      <p:sp>
        <p:nvSpPr>
          <p:cNvPr id="11" name="Szövegdoboz 10">
            <a:extLst>
              <a:ext uri="{FF2B5EF4-FFF2-40B4-BE49-F238E27FC236}">
                <a16:creationId xmlns:a16="http://schemas.microsoft.com/office/drawing/2014/main" xmlns="" id="{A4E163BE-4031-45D7-B0EB-B5A852F92BB9}"/>
              </a:ext>
            </a:extLst>
          </p:cNvPr>
          <p:cNvSpPr txBox="1"/>
          <p:nvPr/>
        </p:nvSpPr>
        <p:spPr>
          <a:xfrm>
            <a:off x="8360214" y="5994417"/>
            <a:ext cx="3576553" cy="707886"/>
          </a:xfrm>
          <a:prstGeom prst="rect">
            <a:avLst/>
          </a:prstGeom>
          <a:noFill/>
          <a:effectLst/>
        </p:spPr>
        <p:txBody>
          <a:bodyPr wrap="square" rtlCol="0">
            <a:spAutoFit/>
          </a:bodyPr>
          <a:lstStyle/>
          <a:p>
            <a:pPr algn="ctr"/>
            <a:r>
              <a:rPr lang="hu-HU" sz="2000" b="1" dirty="0">
                <a:solidFill>
                  <a:schemeClr val="bg2">
                    <a:lumMod val="75000"/>
                  </a:schemeClr>
                </a:solidFill>
              </a:rPr>
              <a:t>Alkarvédő lánckesztyű és textil védőkesztyű</a:t>
            </a:r>
          </a:p>
        </p:txBody>
      </p:sp>
    </p:spTree>
    <p:extLst>
      <p:ext uri="{BB962C8B-B14F-4D97-AF65-F5344CB8AC3E}">
        <p14:creationId xmlns:p14="http://schemas.microsoft.com/office/powerpoint/2010/main" xmlns="" val="12700059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Shape 304"/>
        <p:cNvGrpSpPr/>
        <p:nvPr/>
      </p:nvGrpSpPr>
      <p:grpSpPr>
        <a:xfrm>
          <a:off x="0" y="0"/>
          <a:ext cx="0" cy="0"/>
          <a:chOff x="0" y="0"/>
          <a:chExt cx="0" cy="0"/>
        </a:xfrm>
      </p:grpSpPr>
      <p:sp>
        <p:nvSpPr>
          <p:cNvPr id="305" name="Google Shape;305;p35"/>
          <p:cNvSpPr txBox="1">
            <a:spLocks noGrp="1"/>
          </p:cNvSpPr>
          <p:nvPr>
            <p:ph type="title"/>
          </p:nvPr>
        </p:nvSpPr>
        <p:spPr>
          <a:xfrm>
            <a:off x="1154956" y="2861733"/>
            <a:ext cx="8825657"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dirty="0">
                <a:solidFill>
                  <a:schemeClr val="dk1"/>
                </a:solidFill>
                <a:latin typeface="Arial"/>
                <a:ea typeface="Arial"/>
                <a:cs typeface="Arial"/>
                <a:sym typeface="Arial"/>
              </a:rPr>
              <a:t>7. Az </a:t>
            </a:r>
            <a:r>
              <a:rPr lang="hu-HU" b="1">
                <a:solidFill>
                  <a:schemeClr val="dk1"/>
                </a:solidFill>
                <a:latin typeface="Arial"/>
                <a:ea typeface="Arial"/>
                <a:cs typeface="Arial"/>
                <a:sym typeface="Arial"/>
              </a:rPr>
              <a:t>előkészített </a:t>
            </a:r>
            <a:r>
              <a:rPr lang="hu-HU" b="1" smtClean="0">
                <a:solidFill>
                  <a:schemeClr val="dk1"/>
                </a:solidFill>
                <a:latin typeface="Arial"/>
                <a:ea typeface="Arial"/>
                <a:cs typeface="Arial"/>
                <a:sym typeface="Arial"/>
              </a:rPr>
              <a:t>termék </a:t>
            </a:r>
            <a:r>
              <a:rPr lang="hu-HU" b="1" dirty="0">
                <a:solidFill>
                  <a:schemeClr val="dk1"/>
                </a:solidFill>
                <a:latin typeface="Arial"/>
                <a:ea typeface="Arial"/>
                <a:cs typeface="Arial"/>
                <a:sym typeface="Arial"/>
              </a:rPr>
              <a:t>tárolása</a:t>
            </a:r>
            <a:endParaRPr lang="hu-HU" dirty="0"/>
          </a:p>
        </p:txBody>
      </p:sp>
      <p:pic>
        <p:nvPicPr>
          <p:cNvPr id="306" name="Google Shape;306;p35" descr="A képen rajz látható&#10;&#10;Automatikusan generált leírás"/>
          <p:cNvPicPr preferRelativeResize="0"/>
          <p:nvPr/>
        </p:nvPicPr>
        <p:blipFill rotWithShape="1">
          <a:blip r:embed="rId3" cstate="print">
            <a:alphaModFix/>
          </a:blip>
          <a:srcRect/>
          <a:stretch/>
        </p:blipFill>
        <p:spPr>
          <a:xfrm>
            <a:off x="10931000" y="0"/>
            <a:ext cx="1261000" cy="1182848"/>
          </a:xfrm>
          <a:prstGeom prst="rect">
            <a:avLst/>
          </a:prstGeom>
          <a:noFill/>
          <a:ln>
            <a:noFill/>
          </a:ln>
        </p:spPr>
      </p:pic>
      <p:sp>
        <p:nvSpPr>
          <p:cNvPr id="307" name="Google Shape;307;p35"/>
          <p:cNvSpPr txBox="1"/>
          <p:nvPr/>
        </p:nvSpPr>
        <p:spPr>
          <a:xfrm>
            <a:off x="1154956" y="4777380"/>
            <a:ext cx="7765524" cy="830997"/>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hu-HU" sz="2400" b="1" smtClean="0">
                <a:solidFill>
                  <a:schemeClr val="dk2"/>
                </a:solidFill>
                <a:latin typeface="Arial"/>
                <a:ea typeface="Arial"/>
                <a:cs typeface="Arial"/>
                <a:sym typeface="Arial"/>
              </a:rPr>
              <a:t>Milyen az élelmiszer </a:t>
            </a:r>
            <a:r>
              <a:rPr lang="hu-HU" sz="2400" b="1" smtClean="0">
                <a:solidFill>
                  <a:schemeClr val="dk2"/>
                </a:solidFill>
              </a:rPr>
              <a:t>helyes </a:t>
            </a:r>
            <a:r>
              <a:rPr lang="hu-HU" sz="2400" b="1" smtClean="0">
                <a:solidFill>
                  <a:schemeClr val="dk2"/>
                </a:solidFill>
                <a:latin typeface="Arial"/>
                <a:ea typeface="Arial"/>
                <a:cs typeface="Arial"/>
                <a:sym typeface="Arial"/>
              </a:rPr>
              <a:t>csomagolása?</a:t>
            </a:r>
            <a:endParaRPr dirty="0"/>
          </a:p>
          <a:p>
            <a:pPr marL="0" marR="0" lvl="0" indent="0" algn="l" rtl="0">
              <a:spcBef>
                <a:spcPts val="0"/>
              </a:spcBef>
              <a:spcAft>
                <a:spcPts val="0"/>
              </a:spcAft>
              <a:buNone/>
            </a:pPr>
            <a:r>
              <a:rPr lang="hu-HU" sz="2400" b="1" smtClean="0">
                <a:solidFill>
                  <a:schemeClr val="dk2"/>
                </a:solidFill>
              </a:rPr>
              <a:t>Hogyan kell az élelmiszert lefagyasztani</a:t>
            </a:r>
            <a:r>
              <a:rPr lang="hu-HU" sz="2400" b="1" smtClean="0">
                <a:solidFill>
                  <a:schemeClr val="dk2"/>
                </a:solidFill>
                <a:latin typeface="Arial"/>
                <a:ea typeface="Arial"/>
                <a:cs typeface="Arial"/>
                <a:sym typeface="Arial"/>
              </a:rPr>
              <a:t>?</a:t>
            </a:r>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48478" y="489502"/>
            <a:ext cx="8541561" cy="6184143"/>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a:solidFill>
                  <a:schemeClr val="dk2"/>
                </a:solidFill>
                <a:latin typeface="Arial"/>
                <a:ea typeface="Arial"/>
                <a:cs typeface="Arial"/>
                <a:sym typeface="Arial"/>
              </a:rPr>
              <a:t>Előkészített </a:t>
            </a:r>
            <a:r>
              <a:rPr lang="hu-HU" sz="3200" b="1" smtClean="0">
                <a:solidFill>
                  <a:schemeClr val="dk2"/>
                </a:solidFill>
                <a:latin typeface="Arial"/>
                <a:ea typeface="Arial"/>
                <a:cs typeface="Arial"/>
                <a:sym typeface="Arial"/>
              </a:rPr>
              <a:t>termék </a:t>
            </a:r>
            <a:r>
              <a:rPr lang="hu-HU" sz="3200" b="1" dirty="0">
                <a:solidFill>
                  <a:schemeClr val="dk2"/>
                </a:solidFill>
                <a:latin typeface="Arial"/>
                <a:ea typeface="Arial"/>
                <a:cs typeface="Arial"/>
                <a:sym typeface="Arial"/>
              </a:rPr>
              <a:t>tárolása</a:t>
            </a:r>
          </a:p>
          <a:p>
            <a:pPr marL="0" indent="0">
              <a:buSzPts val="1920"/>
              <a:buNone/>
            </a:pPr>
            <a:endParaRPr lang="hu-HU" sz="2400"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C00000"/>
                </a:solidFill>
                <a:latin typeface="Arial"/>
                <a:ea typeface="Arial"/>
                <a:cs typeface="Arial"/>
                <a:sym typeface="Arial"/>
              </a:rPr>
              <a:t>Veszély</a:t>
            </a:r>
            <a:r>
              <a:rPr lang="hu-HU" sz="2400" b="1">
                <a:solidFill>
                  <a:srgbClr val="C00000"/>
                </a:solidFill>
                <a:latin typeface="Arial"/>
                <a:ea typeface="Arial"/>
                <a:cs typeface="Arial"/>
                <a:sym typeface="Arial"/>
              </a:rPr>
              <a:t>: </a:t>
            </a:r>
            <a:r>
              <a:rPr lang="hu-HU" sz="2400" smtClean="0">
                <a:solidFill>
                  <a:schemeClr val="dk1"/>
                </a:solidFill>
                <a:latin typeface="Arial"/>
                <a:ea typeface="Arial"/>
                <a:cs typeface="Arial"/>
                <a:sym typeface="Arial"/>
              </a:rPr>
              <a:t>Szabálytalanul </a:t>
            </a:r>
            <a:r>
              <a:rPr lang="hu-HU" sz="2400" dirty="0">
                <a:solidFill>
                  <a:schemeClr val="dk1"/>
                </a:solidFill>
                <a:latin typeface="Arial"/>
                <a:ea typeface="Arial"/>
                <a:cs typeface="Arial"/>
                <a:sym typeface="Arial"/>
              </a:rPr>
              <a:t>tárolt élelmiszer</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Nem </a:t>
            </a:r>
            <a:r>
              <a:rPr lang="hu-HU" sz="2400">
                <a:solidFill>
                  <a:schemeClr val="dk1"/>
                </a:solidFill>
                <a:latin typeface="Arial"/>
                <a:ea typeface="Arial"/>
                <a:cs typeface="Arial"/>
                <a:sym typeface="Arial"/>
              </a:rPr>
              <a:t>megfelelő </a:t>
            </a:r>
            <a:r>
              <a:rPr lang="hu-HU" sz="2400" smtClean="0">
                <a:solidFill>
                  <a:schemeClr val="dk1"/>
                </a:solidFill>
                <a:latin typeface="Arial"/>
                <a:ea typeface="Arial"/>
                <a:cs typeface="Arial"/>
                <a:sym typeface="Arial"/>
              </a:rPr>
              <a:t>csomagolás vagy edény, </a:t>
            </a:r>
            <a:r>
              <a:rPr lang="hu-HU" sz="2400" dirty="0">
                <a:solidFill>
                  <a:schemeClr val="dk1"/>
                </a:solidFill>
                <a:latin typeface="Arial"/>
                <a:ea typeface="Arial"/>
                <a:cs typeface="Arial"/>
                <a:sym typeface="Arial"/>
              </a:rPr>
              <a:t>nem </a:t>
            </a:r>
            <a:r>
              <a:rPr lang="hu-HU" sz="2400">
                <a:solidFill>
                  <a:schemeClr val="dk1"/>
                </a:solidFill>
                <a:latin typeface="Arial"/>
                <a:ea typeface="Arial"/>
                <a:cs typeface="Arial"/>
                <a:sym typeface="Arial"/>
              </a:rPr>
              <a:t>megfelelő </a:t>
            </a:r>
            <a:r>
              <a:rPr lang="hu-HU" sz="2400" smtClean="0">
                <a:solidFill>
                  <a:schemeClr val="dk1"/>
                </a:solidFill>
                <a:latin typeface="Arial"/>
                <a:ea typeface="Arial"/>
                <a:cs typeface="Arial"/>
                <a:sym typeface="Arial"/>
              </a:rPr>
              <a:t>hőmérséklet, vagy </a:t>
            </a:r>
            <a:r>
              <a:rPr lang="hu-HU" sz="2400">
                <a:solidFill>
                  <a:schemeClr val="dk1"/>
                </a:solidFill>
                <a:latin typeface="Arial"/>
                <a:ea typeface="Arial"/>
                <a:cs typeface="Arial"/>
                <a:sym typeface="Arial"/>
              </a:rPr>
              <a:t>túl </a:t>
            </a:r>
            <a:r>
              <a:rPr lang="hu-HU" sz="2400" smtClean="0">
                <a:solidFill>
                  <a:schemeClr val="dk1"/>
                </a:solidFill>
                <a:latin typeface="Arial"/>
                <a:ea typeface="Arial"/>
                <a:cs typeface="Arial"/>
                <a:sym typeface="Arial"/>
              </a:rPr>
              <a:t>hosszú ideig tárolás.</a:t>
            </a:r>
            <a:endParaRPr lang="hu-HU" sz="2400"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A tárolás </a:t>
            </a:r>
            <a:r>
              <a:rPr lang="hu-HU" sz="2400" dirty="0">
                <a:solidFill>
                  <a:schemeClr val="dk1"/>
                </a:solidFill>
                <a:latin typeface="Arial"/>
                <a:ea typeface="Arial"/>
                <a:cs typeface="Arial"/>
                <a:sym typeface="Arial"/>
              </a:rPr>
              <a:t>során fertőző </a:t>
            </a:r>
            <a:r>
              <a:rPr lang="hu-HU" sz="2400">
                <a:solidFill>
                  <a:schemeClr val="dk1"/>
                </a:solidFill>
                <a:latin typeface="Arial"/>
                <a:ea typeface="Arial"/>
                <a:cs typeface="Arial"/>
                <a:sym typeface="Arial"/>
              </a:rPr>
              <a:t>mikrobák </a:t>
            </a:r>
            <a:r>
              <a:rPr lang="hu-HU" sz="2400" smtClean="0">
                <a:solidFill>
                  <a:schemeClr val="dk1"/>
                </a:solidFill>
                <a:latin typeface="Arial"/>
                <a:ea typeface="Arial"/>
                <a:cs typeface="Arial"/>
                <a:sym typeface="Arial"/>
              </a:rPr>
              <a:t>szaporodnak </a:t>
            </a:r>
            <a:r>
              <a:rPr lang="hu-HU" sz="2400">
                <a:solidFill>
                  <a:schemeClr val="dk1"/>
                </a:solidFill>
                <a:latin typeface="Arial"/>
                <a:ea typeface="Arial"/>
                <a:cs typeface="Arial"/>
                <a:sym typeface="Arial"/>
              </a:rPr>
              <a:t>el </a:t>
            </a:r>
            <a:r>
              <a:rPr lang="hu-HU" sz="2400" smtClean="0">
                <a:solidFill>
                  <a:schemeClr val="dk1"/>
                </a:solidFill>
                <a:latin typeface="Arial"/>
                <a:ea typeface="Arial"/>
                <a:cs typeface="Arial"/>
                <a:sym typeface="Arial"/>
              </a:rPr>
              <a:t>az ételben. </a:t>
            </a:r>
            <a:r>
              <a:rPr lang="hu-HU" sz="2400" dirty="0">
                <a:solidFill>
                  <a:schemeClr val="dk1"/>
                </a:solidFill>
                <a:latin typeface="Arial"/>
                <a:ea typeface="Arial"/>
                <a:cs typeface="Arial"/>
                <a:sym typeface="Arial"/>
              </a:rPr>
              <a:t>A </a:t>
            </a:r>
            <a:r>
              <a:rPr lang="hu-HU" sz="2400">
                <a:solidFill>
                  <a:schemeClr val="dk1"/>
                </a:solidFill>
                <a:latin typeface="Arial"/>
                <a:ea typeface="Arial"/>
                <a:cs typeface="Arial"/>
                <a:sym typeface="Arial"/>
              </a:rPr>
              <a:t>fogyasztók </a:t>
            </a:r>
            <a:r>
              <a:rPr lang="hu-HU" sz="2400" smtClean="0">
                <a:solidFill>
                  <a:schemeClr val="dk1"/>
                </a:solidFill>
                <a:latin typeface="Arial"/>
                <a:ea typeface="Arial"/>
                <a:cs typeface="Arial"/>
                <a:sym typeface="Arial"/>
              </a:rPr>
              <a:t>megbetegszenek </a:t>
            </a:r>
            <a:r>
              <a:rPr lang="hu-HU" sz="2400" dirty="0">
                <a:solidFill>
                  <a:schemeClr val="dk1"/>
                </a:solidFill>
                <a:latin typeface="Arial"/>
                <a:ea typeface="Arial"/>
                <a:cs typeface="Arial"/>
                <a:sym typeface="Arial"/>
              </a:rPr>
              <a:t>tőle. </a:t>
            </a: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a:ln>
                  <a:noFill/>
                </a:ln>
                <a:solidFill>
                  <a:srgbClr val="4D8556"/>
                </a:solidFill>
                <a:effectLst/>
                <a:uLnTx/>
                <a:uFillTx/>
                <a:latin typeface="Arial"/>
                <a:ea typeface="Arial"/>
                <a:cs typeface="Arial"/>
                <a:sym typeface="Arial"/>
              </a:rPr>
              <a:t>:</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Jól előkészített, tiszta élelmiszert szabad csak tárolni.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Szabályos </a:t>
            </a:r>
            <a:r>
              <a:rPr lang="hu-HU" sz="2400">
                <a:solidFill>
                  <a:schemeClr val="dk1"/>
                </a:solidFill>
                <a:latin typeface="Arial"/>
                <a:ea typeface="Arial"/>
                <a:cs typeface="Arial"/>
                <a:sym typeface="Arial"/>
              </a:rPr>
              <a:t>tárolási </a:t>
            </a:r>
            <a:r>
              <a:rPr lang="hu-HU" sz="2400" smtClean="0">
                <a:solidFill>
                  <a:schemeClr val="dk1"/>
                </a:solidFill>
                <a:latin typeface="Arial"/>
                <a:ea typeface="Arial"/>
                <a:cs typeface="Arial"/>
                <a:sym typeface="Arial"/>
              </a:rPr>
              <a:t>körülmények, </a:t>
            </a:r>
            <a:r>
              <a:rPr lang="hu-HU" sz="2400" dirty="0">
                <a:solidFill>
                  <a:schemeClr val="dk1"/>
                </a:solidFill>
                <a:latin typeface="Arial"/>
                <a:ea typeface="Arial"/>
                <a:cs typeface="Arial"/>
                <a:sym typeface="Arial"/>
              </a:rPr>
              <a:t>a tárolás kezdő </a:t>
            </a:r>
            <a:r>
              <a:rPr lang="hu-HU" sz="2400">
                <a:solidFill>
                  <a:schemeClr val="dk1"/>
                </a:solidFill>
                <a:latin typeface="Arial"/>
                <a:ea typeface="Arial"/>
                <a:cs typeface="Arial"/>
                <a:sym typeface="Arial"/>
              </a:rPr>
              <a:t>időpontjának </a:t>
            </a:r>
            <a:r>
              <a:rPr lang="hu-HU" sz="2400" smtClean="0">
                <a:solidFill>
                  <a:schemeClr val="dk1"/>
                </a:solidFill>
                <a:latin typeface="Arial"/>
                <a:ea typeface="Arial"/>
                <a:cs typeface="Arial"/>
                <a:sym typeface="Arial"/>
              </a:rPr>
              <a:t>feljegyzése, </a:t>
            </a:r>
            <a:r>
              <a:rPr lang="hu-HU" sz="2400" dirty="0">
                <a:solidFill>
                  <a:schemeClr val="dk1"/>
                </a:solidFill>
                <a:latin typeface="Arial"/>
                <a:ea typeface="Arial"/>
                <a:cs typeface="Arial"/>
                <a:sym typeface="Arial"/>
              </a:rPr>
              <a:t>a tárolási </a:t>
            </a:r>
            <a:r>
              <a:rPr lang="hu-HU" sz="2400">
                <a:solidFill>
                  <a:schemeClr val="dk1"/>
                </a:solidFill>
                <a:latin typeface="Arial"/>
                <a:ea typeface="Arial"/>
                <a:cs typeface="Arial"/>
                <a:sym typeface="Arial"/>
              </a:rPr>
              <a:t>határidő </a:t>
            </a:r>
            <a:r>
              <a:rPr lang="hu-HU" sz="2400" smtClean="0">
                <a:solidFill>
                  <a:schemeClr val="dk1"/>
                </a:solidFill>
                <a:latin typeface="Arial"/>
                <a:ea typeface="Arial"/>
                <a:cs typeface="Arial"/>
                <a:sym typeface="Arial"/>
              </a:rPr>
              <a:t>betartása, a tiszta környezet segíti a védekezést.</a:t>
            </a: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8" name="Ábra 7" descr="Naptár napi bontással">
            <a:extLst>
              <a:ext uri="{FF2B5EF4-FFF2-40B4-BE49-F238E27FC236}">
                <a16:creationId xmlns:a16="http://schemas.microsoft.com/office/drawing/2014/main" xmlns="" id="{5272E58B-4AAF-4FC4-B6CE-0829B41863A6}"/>
              </a:ext>
            </a:extLst>
          </p:cNvPr>
          <p:cNvPicPr>
            <a:picLocks noChangeAspect="1"/>
          </p:cNvPicPr>
          <p:nvPr/>
        </p:nvPicPr>
        <p:blipFill>
          <a:blip r:embed="rId4" cstate="print">
            <a:extLst>
              <a:ext uri="{96DAC541-7B7A-43D3-8B79-37D633B846F1}">
                <asvg:svgBlip xmlns:asvg="http://schemas.microsoft.com/office/drawing/2016/SVG/main" xmlns="" r:embed="rId5"/>
              </a:ext>
            </a:extLst>
          </a:blip>
          <a:stretch>
            <a:fillRect/>
          </a:stretch>
        </p:blipFill>
        <p:spPr>
          <a:xfrm>
            <a:off x="10038945" y="2442715"/>
            <a:ext cx="1162640" cy="1162640"/>
          </a:xfrm>
          <a:prstGeom prst="rect">
            <a:avLst/>
          </a:prstGeom>
        </p:spPr>
      </p:pic>
      <p:pic>
        <p:nvPicPr>
          <p:cNvPr id="10" name="Ábra 9" descr="Elkészült homokóra">
            <a:extLst>
              <a:ext uri="{FF2B5EF4-FFF2-40B4-BE49-F238E27FC236}">
                <a16:creationId xmlns:a16="http://schemas.microsoft.com/office/drawing/2014/main" xmlns="" id="{082C2D23-B94D-4FF7-B810-08E2F95B8D06}"/>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10091207" y="3627502"/>
            <a:ext cx="1058115" cy="1058115"/>
          </a:xfrm>
          <a:prstGeom prst="rect">
            <a:avLst/>
          </a:prstGeom>
        </p:spPr>
      </p:pic>
      <p:pic>
        <p:nvPicPr>
          <p:cNvPr id="15" name="Ábra 14" descr="Hőmérő">
            <a:extLst>
              <a:ext uri="{FF2B5EF4-FFF2-40B4-BE49-F238E27FC236}">
                <a16:creationId xmlns:a16="http://schemas.microsoft.com/office/drawing/2014/main" xmlns="" id="{279F4374-E5BF-4FA9-B95F-FA35A7FFA6A4}"/>
              </a:ext>
            </a:extLst>
          </p:cNvPr>
          <p:cNvPicPr>
            <a:picLocks noChangeAspect="1"/>
          </p:cNvPicPr>
          <p:nvPr/>
        </p:nvPicPr>
        <p:blipFill>
          <a:blip r:embed="rId8" cstate="print">
            <a:extLst>
              <a:ext uri="{96DAC541-7B7A-43D3-8B79-37D633B846F1}">
                <asvg:svgBlip xmlns:asvg="http://schemas.microsoft.com/office/drawing/2016/SVG/main" xmlns="" r:embed="rId9"/>
              </a:ext>
            </a:extLst>
          </a:blip>
          <a:stretch>
            <a:fillRect/>
          </a:stretch>
        </p:blipFill>
        <p:spPr>
          <a:xfrm>
            <a:off x="10091207" y="4916934"/>
            <a:ext cx="1058115" cy="1058115"/>
          </a:xfrm>
          <a:prstGeom prst="rect">
            <a:avLst/>
          </a:prstGeom>
        </p:spPr>
      </p:pic>
      <p:pic>
        <p:nvPicPr>
          <p:cNvPr id="17" name="Ábra 16" descr="Csipeszes írótábla pipákkal, négyzetekkel és vonásokkal">
            <a:extLst>
              <a:ext uri="{FF2B5EF4-FFF2-40B4-BE49-F238E27FC236}">
                <a16:creationId xmlns:a16="http://schemas.microsoft.com/office/drawing/2014/main" xmlns="" id="{970DAFAE-0979-4494-83F0-A3B3BF562EC9}"/>
              </a:ext>
            </a:extLst>
          </p:cNvPr>
          <p:cNvPicPr>
            <a:picLocks noChangeAspect="1"/>
          </p:cNvPicPr>
          <p:nvPr/>
        </p:nvPicPr>
        <p:blipFill>
          <a:blip r:embed="rId10" cstate="print">
            <a:extLst>
              <a:ext uri="{96DAC541-7B7A-43D3-8B79-37D633B846F1}">
                <asvg:svgBlip xmlns:asvg="http://schemas.microsoft.com/office/drawing/2016/SVG/main" xmlns="" r:embed="rId11"/>
              </a:ext>
            </a:extLst>
          </a:blip>
          <a:stretch>
            <a:fillRect/>
          </a:stretch>
        </p:blipFill>
        <p:spPr>
          <a:xfrm>
            <a:off x="9991018" y="1242622"/>
            <a:ext cx="1258492" cy="1258492"/>
          </a:xfrm>
          <a:prstGeom prst="rect">
            <a:avLst/>
          </a:prstGeom>
        </p:spPr>
      </p:pic>
    </p:spTree>
    <p:extLst>
      <p:ext uri="{BB962C8B-B14F-4D97-AF65-F5344CB8AC3E}">
        <p14:creationId xmlns:p14="http://schemas.microsoft.com/office/powerpoint/2010/main" xmlns="" val="14704624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pic>
        <p:nvPicPr>
          <p:cNvPr id="12" name="Kép 11">
            <a:extLst>
              <a:ext uri="{FF2B5EF4-FFF2-40B4-BE49-F238E27FC236}">
                <a16:creationId xmlns:a16="http://schemas.microsoft.com/office/drawing/2014/main" xmlns="" id="{9906E1B4-5F59-4C18-BB89-DE8D66F3FF4F}"/>
              </a:ext>
            </a:extLst>
          </p:cNvPr>
          <p:cNvPicPr/>
          <p:nvPr/>
        </p:nvPicPr>
        <p:blipFill rotWithShape="1">
          <a:blip r:embed="rId3" cstate="print">
            <a:extLst>
              <a:ext uri="{28A0092B-C50C-407E-A947-70E740481C1C}">
                <a14:useLocalDpi xmlns:a14="http://schemas.microsoft.com/office/drawing/2010/main" xmlns="" val="0"/>
              </a:ext>
            </a:extLst>
          </a:blip>
          <a:srcRect/>
          <a:stretch/>
        </p:blipFill>
        <p:spPr bwMode="auto">
          <a:xfrm flipH="1">
            <a:off x="8584926" y="1901757"/>
            <a:ext cx="3348868" cy="2722142"/>
          </a:xfrm>
          <a:prstGeom prst="rect">
            <a:avLst/>
          </a:prstGeom>
          <a:noFill/>
          <a:ln>
            <a:noFill/>
          </a:ln>
          <a:extLst>
            <a:ext uri="{53640926-AAD7-44D8-BBD7-CCE9431645EC}">
              <a14:shadowObscured xmlns:a14="http://schemas.microsoft.com/office/drawing/2010/main" xmlns=""/>
            </a:ext>
          </a:extLst>
        </p:spPr>
      </p:pic>
      <p:sp>
        <p:nvSpPr>
          <p:cNvPr id="206" name="Google Shape;206;p26"/>
          <p:cNvSpPr txBox="1">
            <a:spLocks noGrp="1"/>
          </p:cNvSpPr>
          <p:nvPr>
            <p:ph type="body" idx="1"/>
          </p:nvPr>
        </p:nvSpPr>
        <p:spPr>
          <a:xfrm>
            <a:off x="258207" y="236583"/>
            <a:ext cx="8797303" cy="6444436"/>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a:solidFill>
                  <a:schemeClr val="dk2"/>
                </a:solidFill>
                <a:latin typeface="Arial"/>
                <a:ea typeface="Arial"/>
                <a:cs typeface="Arial"/>
                <a:sym typeface="Arial"/>
              </a:rPr>
              <a:t>Előkészített </a:t>
            </a:r>
            <a:r>
              <a:rPr lang="hu-HU" sz="3200" b="1" smtClean="0">
                <a:solidFill>
                  <a:schemeClr val="dk2"/>
                </a:solidFill>
                <a:latin typeface="Arial"/>
                <a:ea typeface="Arial"/>
                <a:cs typeface="Arial"/>
                <a:sym typeface="Arial"/>
              </a:rPr>
              <a:t>élelmiszer </a:t>
            </a:r>
            <a:r>
              <a:rPr lang="hu-HU" sz="3200" b="1" dirty="0">
                <a:solidFill>
                  <a:schemeClr val="dk2"/>
                </a:solidFill>
                <a:latin typeface="Arial"/>
                <a:ea typeface="Arial"/>
                <a:cs typeface="Arial"/>
                <a:sym typeface="Arial"/>
              </a:rPr>
              <a:t>csomagolása</a:t>
            </a:r>
          </a:p>
          <a:p>
            <a:pPr marL="0" indent="0">
              <a:buSzPts val="1920"/>
              <a:buNone/>
            </a:pPr>
            <a:endParaRPr lang="hu-HU" sz="2400" dirty="0">
              <a:solidFill>
                <a:schemeClr val="tx1"/>
              </a:solidFill>
              <a:latin typeface="Arial"/>
              <a:ea typeface="Arial"/>
              <a:cs typeface="Arial"/>
              <a:sym typeface="Arial"/>
            </a:endParaRPr>
          </a:p>
          <a:p>
            <a:pPr marL="355600" indent="-355600">
              <a:spcAft>
                <a:spcPts val="2000"/>
              </a:spcAft>
              <a:buSzPts val="1920"/>
            </a:pPr>
            <a:r>
              <a:rPr lang="hu-HU" sz="2400" dirty="0">
                <a:solidFill>
                  <a:schemeClr val="tx1"/>
                </a:solidFill>
                <a:latin typeface="Arial"/>
                <a:ea typeface="Arial"/>
                <a:cs typeface="Arial"/>
                <a:sym typeface="Arial"/>
              </a:rPr>
              <a:t>Ha az előkészített élelmiszert nem használjuk fel azonnal</a:t>
            </a:r>
            <a:r>
              <a:rPr lang="hu-HU" sz="2400">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be </a:t>
            </a:r>
            <a:r>
              <a:rPr lang="hu-HU" sz="2400" dirty="0">
                <a:solidFill>
                  <a:schemeClr val="tx1"/>
                </a:solidFill>
                <a:latin typeface="Arial"/>
                <a:ea typeface="Arial"/>
                <a:cs typeface="Arial"/>
                <a:sym typeface="Arial"/>
              </a:rPr>
              <a:t>kell csomagolni és mielőbb le </a:t>
            </a:r>
            <a:r>
              <a:rPr lang="hu-HU" sz="2400">
                <a:solidFill>
                  <a:schemeClr val="tx1"/>
                </a:solidFill>
                <a:latin typeface="Arial"/>
                <a:ea typeface="Arial"/>
                <a:cs typeface="Arial"/>
                <a:sym typeface="Arial"/>
              </a:rPr>
              <a:t>kell </a:t>
            </a:r>
            <a:r>
              <a:rPr lang="hu-HU" sz="2400" smtClean="0">
                <a:solidFill>
                  <a:schemeClr val="tx1"/>
                </a:solidFill>
                <a:latin typeface="Arial"/>
                <a:ea typeface="Arial"/>
                <a:cs typeface="Arial"/>
                <a:sym typeface="Arial"/>
              </a:rPr>
              <a:t>hűteni vagy lefagyasztani.</a:t>
            </a:r>
            <a:endParaRPr lang="hu-HU" sz="2400" dirty="0">
              <a:solidFill>
                <a:schemeClr val="tx1"/>
              </a:solidFill>
              <a:latin typeface="Arial"/>
              <a:ea typeface="Arial"/>
              <a:cs typeface="Arial"/>
              <a:sym typeface="Arial"/>
            </a:endParaRPr>
          </a:p>
          <a:p>
            <a:pPr marL="355600" indent="-355600">
              <a:spcAft>
                <a:spcPts val="2000"/>
              </a:spcAft>
              <a:buSzPts val="1920"/>
            </a:pPr>
            <a:r>
              <a:rPr lang="hu-HU" sz="2400" b="1" dirty="0">
                <a:solidFill>
                  <a:srgbClr val="C00000"/>
                </a:solidFill>
                <a:latin typeface="Arial"/>
                <a:ea typeface="Arial"/>
                <a:cs typeface="Arial"/>
                <a:sym typeface="Arial"/>
              </a:rPr>
              <a:t>Veszély: </a:t>
            </a:r>
            <a:r>
              <a:rPr lang="hu-HU" sz="2400" dirty="0">
                <a:solidFill>
                  <a:schemeClr val="dk1"/>
                </a:solidFill>
                <a:latin typeface="Arial"/>
                <a:ea typeface="Arial"/>
                <a:cs typeface="Arial"/>
                <a:sym typeface="Arial"/>
              </a:rPr>
              <a:t>Szennyezett, hibás </a:t>
            </a:r>
            <a:r>
              <a:rPr lang="hu-HU" sz="2400">
                <a:solidFill>
                  <a:schemeClr val="dk1"/>
                </a:solidFill>
                <a:latin typeface="Arial"/>
                <a:ea typeface="Arial"/>
                <a:cs typeface="Arial"/>
                <a:sym typeface="Arial"/>
              </a:rPr>
              <a:t>vagy </a:t>
            </a:r>
            <a:r>
              <a:rPr lang="hu-HU" sz="2400" smtClean="0">
                <a:solidFill>
                  <a:schemeClr val="dk1"/>
                </a:solidFill>
                <a:latin typeface="Arial"/>
                <a:ea typeface="Arial"/>
                <a:cs typeface="Arial"/>
                <a:sym typeface="Arial"/>
              </a:rPr>
              <a:t>sérült </a:t>
            </a:r>
            <a:r>
              <a:rPr lang="hu-HU" sz="2400" dirty="0">
                <a:solidFill>
                  <a:schemeClr val="dk1"/>
                </a:solidFill>
                <a:latin typeface="Arial"/>
                <a:ea typeface="Arial"/>
                <a:cs typeface="Arial"/>
                <a:sym typeface="Arial"/>
              </a:rPr>
              <a:t>csomagolóanyag. Rosszul záró edény.</a:t>
            </a: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A becsomagolt élelmiszer szennyezett lesz. Az </a:t>
            </a:r>
            <a:r>
              <a:rPr lang="hu-HU" sz="2400">
                <a:solidFill>
                  <a:schemeClr val="dk1"/>
                </a:solidFill>
                <a:latin typeface="Arial"/>
                <a:ea typeface="Arial"/>
                <a:cs typeface="Arial"/>
                <a:sym typeface="Arial"/>
              </a:rPr>
              <a:t>emberek </a:t>
            </a:r>
            <a:r>
              <a:rPr lang="hu-HU" sz="2400" smtClean="0">
                <a:solidFill>
                  <a:schemeClr val="dk1"/>
                </a:solidFill>
                <a:latin typeface="Arial"/>
                <a:ea typeface="Arial"/>
                <a:cs typeface="Arial"/>
                <a:sym typeface="Arial"/>
              </a:rPr>
              <a:t>megbetegszenek </a:t>
            </a:r>
            <a:r>
              <a:rPr lang="hu-HU" sz="2400" dirty="0">
                <a:solidFill>
                  <a:schemeClr val="dk1"/>
                </a:solidFill>
                <a:latin typeface="Arial"/>
                <a:ea typeface="Arial"/>
                <a:cs typeface="Arial"/>
                <a:sym typeface="Arial"/>
              </a:rPr>
              <a:t>tőle. </a:t>
            </a: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b="0" i="0" u="none" strike="noStrike" kern="0" cap="none" spc="0" normalizeH="0" baseline="0" noProof="0" dirty="0">
                <a:ln>
                  <a:noFill/>
                </a:ln>
                <a:solidFill>
                  <a:srgbClr val="4D8556"/>
                </a:solidFill>
                <a:effectLst/>
                <a:uLnTx/>
                <a:uFillTx/>
                <a:latin typeface="Arial"/>
                <a:ea typeface="Arial"/>
                <a:cs typeface="Arial"/>
                <a:sym typeface="Arial"/>
              </a:rPr>
              <a:t>:</a:t>
            </a:r>
            <a:r>
              <a:rPr kumimoji="0" lang="hu-HU" sz="2400" b="0" i="0" u="none" strike="noStrike" kern="0" cap="none" spc="0" normalizeH="0" baseline="0" noProof="0" dirty="0">
                <a:ln>
                  <a:noFill/>
                </a:ln>
                <a:solidFill>
                  <a:srgbClr val="000000"/>
                </a:solidFill>
                <a:effectLst/>
                <a:uLnTx/>
                <a:uFillTx/>
                <a:latin typeface="Arial"/>
                <a:ea typeface="Arial"/>
                <a:cs typeface="Arial"/>
                <a:sym typeface="Arial"/>
              </a:rPr>
              <a:t> Tiszta helyen csomagoljunk! Tiszta csomagolóanyagot, tiszta, zárt, sérülésmentes szállítóedényt használjunk!</a:t>
            </a:r>
          </a:p>
          <a:p>
            <a:pPr marL="355600" indent="-355600">
              <a:buSzPts val="1920"/>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4" cstate="print">
            <a:alphaModFix/>
          </a:blip>
          <a:srcRect/>
          <a:stretch/>
        </p:blipFill>
        <p:spPr>
          <a:xfrm>
            <a:off x="10805020" y="0"/>
            <a:ext cx="1386980" cy="1301020"/>
          </a:xfrm>
          <a:prstGeom prst="rect">
            <a:avLst/>
          </a:prstGeom>
          <a:noFill/>
          <a:ln>
            <a:noFill/>
          </a:ln>
        </p:spPr>
      </p:pic>
      <p:sp>
        <p:nvSpPr>
          <p:cNvPr id="3" name="Szövegdoboz 2">
            <a:extLst>
              <a:ext uri="{FF2B5EF4-FFF2-40B4-BE49-F238E27FC236}">
                <a16:creationId xmlns:a16="http://schemas.microsoft.com/office/drawing/2014/main" xmlns="" id="{F7046FE1-E253-4F03-BB4E-2F9C16D45123}"/>
              </a:ext>
            </a:extLst>
          </p:cNvPr>
          <p:cNvSpPr txBox="1"/>
          <p:nvPr/>
        </p:nvSpPr>
        <p:spPr>
          <a:xfrm>
            <a:off x="8641021" y="4403573"/>
            <a:ext cx="3550979" cy="707886"/>
          </a:xfrm>
          <a:prstGeom prst="rect">
            <a:avLst/>
          </a:prstGeom>
          <a:noFill/>
          <a:effectLst/>
        </p:spPr>
        <p:txBody>
          <a:bodyPr wrap="square" rtlCol="0">
            <a:spAutoFit/>
          </a:bodyPr>
          <a:lstStyle/>
          <a:p>
            <a:pPr algn="ctr"/>
            <a:r>
              <a:rPr lang="hu-HU" sz="2000" b="1" dirty="0">
                <a:solidFill>
                  <a:schemeClr val="bg2">
                    <a:lumMod val="75000"/>
                  </a:schemeClr>
                </a:solidFill>
              </a:rPr>
              <a:t>Előkészített zöldségek vákuum-csomagolásban</a:t>
            </a:r>
          </a:p>
        </p:txBody>
      </p:sp>
    </p:spTree>
    <p:extLst>
      <p:ext uri="{BB962C8B-B14F-4D97-AF65-F5344CB8AC3E}">
        <p14:creationId xmlns:p14="http://schemas.microsoft.com/office/powerpoint/2010/main" xmlns="" val="2642025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258207" y="236583"/>
            <a:ext cx="8382813" cy="6444436"/>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dirty="0">
                <a:solidFill>
                  <a:schemeClr val="dk2"/>
                </a:solidFill>
                <a:latin typeface="Arial"/>
                <a:ea typeface="Arial"/>
                <a:cs typeface="Arial"/>
                <a:sym typeface="Arial"/>
              </a:rPr>
              <a:t>Fagyasztás</a:t>
            </a:r>
          </a:p>
          <a:p>
            <a:pPr marL="0" indent="0">
              <a:buSzPts val="1920"/>
              <a:buNone/>
            </a:pPr>
            <a:endParaRPr lang="hu-HU" sz="2400" dirty="0">
              <a:solidFill>
                <a:schemeClr val="tx1"/>
              </a:solidFill>
              <a:latin typeface="Arial"/>
              <a:ea typeface="Arial"/>
              <a:cs typeface="Arial"/>
              <a:sym typeface="Arial"/>
            </a:endParaRPr>
          </a:p>
          <a:p>
            <a:pPr marL="355600" indent="-355600">
              <a:spcAft>
                <a:spcPts val="2000"/>
              </a:spcAft>
              <a:buSzPts val="1920"/>
            </a:pPr>
            <a:r>
              <a:rPr lang="hu-HU" sz="2400" dirty="0">
                <a:solidFill>
                  <a:schemeClr val="tx1"/>
                </a:solidFill>
                <a:latin typeface="Arial"/>
                <a:ea typeface="Arial"/>
                <a:cs typeface="Arial"/>
                <a:sym typeface="Arial"/>
              </a:rPr>
              <a:t>Csak </a:t>
            </a:r>
            <a:r>
              <a:rPr lang="hu-HU" sz="2400">
                <a:solidFill>
                  <a:schemeClr val="tx1"/>
                </a:solidFill>
                <a:latin typeface="Arial"/>
                <a:ea typeface="Arial"/>
                <a:cs typeface="Arial"/>
                <a:sym typeface="Arial"/>
              </a:rPr>
              <a:t>konyhakész </a:t>
            </a:r>
            <a:r>
              <a:rPr lang="hu-HU" sz="2400" smtClean="0">
                <a:solidFill>
                  <a:schemeClr val="tx1"/>
                </a:solidFill>
                <a:latin typeface="Arial"/>
                <a:ea typeface="Arial"/>
                <a:cs typeface="Arial"/>
                <a:sym typeface="Arial"/>
              </a:rPr>
              <a:t>élelmiszer fagyasztható </a:t>
            </a:r>
            <a:r>
              <a:rPr lang="hu-HU" sz="2400" dirty="0">
                <a:solidFill>
                  <a:schemeClr val="tx1"/>
                </a:solidFill>
                <a:latin typeface="Arial"/>
                <a:ea typeface="Arial"/>
                <a:cs typeface="Arial"/>
                <a:sym typeface="Arial"/>
              </a:rPr>
              <a:t>le</a:t>
            </a:r>
            <a:r>
              <a:rPr lang="hu-HU" sz="2400">
                <a:solidFill>
                  <a:schemeClr val="tx1"/>
                </a:solidFill>
                <a:latin typeface="Arial"/>
                <a:ea typeface="Arial"/>
                <a:cs typeface="Arial"/>
                <a:sym typeface="Arial"/>
              </a:rPr>
              <a:t>. </a:t>
            </a:r>
            <a:r>
              <a:rPr lang="hu-HU" sz="2400" smtClean="0">
                <a:solidFill>
                  <a:schemeClr val="tx1"/>
                </a:solidFill>
                <a:latin typeface="Arial"/>
                <a:ea typeface="Arial"/>
                <a:cs typeface="Arial"/>
                <a:sym typeface="Arial"/>
              </a:rPr>
              <a:t/>
            </a:r>
            <a:br>
              <a:rPr lang="hu-HU" sz="2400" smtClean="0">
                <a:solidFill>
                  <a:schemeClr val="tx1"/>
                </a:solidFill>
                <a:latin typeface="Arial"/>
                <a:ea typeface="Arial"/>
                <a:cs typeface="Arial"/>
                <a:sym typeface="Arial"/>
              </a:rPr>
            </a:br>
            <a:r>
              <a:rPr lang="hu-HU" sz="2400" smtClean="0">
                <a:solidFill>
                  <a:schemeClr val="tx1"/>
                </a:solidFill>
                <a:latin typeface="Arial"/>
                <a:ea typeface="Arial"/>
                <a:cs typeface="Arial"/>
                <a:sym typeface="Arial"/>
              </a:rPr>
              <a:t>Konyhakész </a:t>
            </a:r>
            <a:r>
              <a:rPr lang="hu-HU" sz="2400" dirty="0">
                <a:solidFill>
                  <a:schemeClr val="tx1"/>
                </a:solidFill>
                <a:latin typeface="Arial"/>
                <a:ea typeface="Arial"/>
                <a:cs typeface="Arial"/>
                <a:sym typeface="Arial"/>
              </a:rPr>
              <a:t>azt jelenti: az élelmiszert átválogatták, megtisztították, megmosták és felvágták.</a:t>
            </a:r>
          </a:p>
          <a:p>
            <a:pPr marL="355600" indent="-355600">
              <a:spcAft>
                <a:spcPts val="2000"/>
              </a:spcAft>
              <a:buSzPts val="1920"/>
            </a:pPr>
            <a:r>
              <a:rPr lang="hu-HU" sz="2400" dirty="0">
                <a:solidFill>
                  <a:schemeClr val="tx1"/>
                </a:solidFill>
                <a:latin typeface="Arial"/>
                <a:ea typeface="Arial"/>
                <a:cs typeface="Arial"/>
                <a:sym typeface="Arial"/>
              </a:rPr>
              <a:t>Darált hús vagy hal, tej és tejtermék nem fagyasztható le.</a:t>
            </a:r>
          </a:p>
          <a:p>
            <a:pPr marL="355600" indent="-355600">
              <a:spcAft>
                <a:spcPts val="2000"/>
              </a:spcAft>
              <a:buSzPts val="1920"/>
            </a:pPr>
            <a:r>
              <a:rPr lang="hu-HU" sz="2400" dirty="0">
                <a:solidFill>
                  <a:schemeClr val="tx1"/>
                </a:solidFill>
                <a:latin typeface="Arial"/>
                <a:ea typeface="Arial"/>
                <a:cs typeface="Arial"/>
                <a:sym typeface="Arial"/>
              </a:rPr>
              <a:t>Felhasználás szerinti adagokban fagyasszuk le az </a:t>
            </a:r>
            <a:r>
              <a:rPr lang="hu-HU" sz="2400">
                <a:solidFill>
                  <a:schemeClr val="tx1"/>
                </a:solidFill>
                <a:latin typeface="Arial"/>
                <a:ea typeface="Arial"/>
                <a:cs typeface="Arial"/>
                <a:sym typeface="Arial"/>
              </a:rPr>
              <a:t>előkészített </a:t>
            </a:r>
            <a:r>
              <a:rPr lang="hu-HU" sz="2400" smtClean="0">
                <a:solidFill>
                  <a:schemeClr val="tx1"/>
                </a:solidFill>
                <a:latin typeface="Arial"/>
                <a:ea typeface="Arial"/>
                <a:cs typeface="Arial"/>
                <a:sym typeface="Arial"/>
              </a:rPr>
              <a:t>anyagokat. Mert különbenfelhasználáskor egy részét vissza kéne fagyasztani, ami tilos.</a:t>
            </a:r>
            <a:endParaRPr lang="hu-HU" sz="2400" dirty="0">
              <a:solidFill>
                <a:schemeClr val="tx1"/>
              </a:solidFill>
              <a:latin typeface="Arial"/>
              <a:ea typeface="Arial"/>
              <a:cs typeface="Arial"/>
              <a:sym typeface="Arial"/>
            </a:endParaRPr>
          </a:p>
          <a:p>
            <a:pPr marL="355600" indent="-355600">
              <a:spcAft>
                <a:spcPts val="2000"/>
              </a:spcAft>
              <a:buSzPts val="1920"/>
            </a:pPr>
            <a:r>
              <a:rPr lang="hu-HU" sz="2400" dirty="0">
                <a:solidFill>
                  <a:schemeClr val="tx1"/>
                </a:solidFill>
                <a:latin typeface="Arial"/>
                <a:ea typeface="Arial"/>
                <a:cs typeface="Arial"/>
                <a:sym typeface="Arial"/>
              </a:rPr>
              <a:t>A lefagyasztás csak engedélyezett tárolóedényben történhet.</a:t>
            </a: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sp>
        <p:nvSpPr>
          <p:cNvPr id="3" name="Szövegdoboz 2">
            <a:extLst>
              <a:ext uri="{FF2B5EF4-FFF2-40B4-BE49-F238E27FC236}">
                <a16:creationId xmlns:a16="http://schemas.microsoft.com/office/drawing/2014/main" xmlns="" id="{F7046FE1-E253-4F03-BB4E-2F9C16D45123}"/>
              </a:ext>
            </a:extLst>
          </p:cNvPr>
          <p:cNvSpPr txBox="1"/>
          <p:nvPr/>
        </p:nvSpPr>
        <p:spPr>
          <a:xfrm>
            <a:off x="8641020" y="4144347"/>
            <a:ext cx="3550979" cy="1015663"/>
          </a:xfrm>
          <a:prstGeom prst="rect">
            <a:avLst/>
          </a:prstGeom>
          <a:noFill/>
          <a:effectLst/>
        </p:spPr>
        <p:txBody>
          <a:bodyPr wrap="square" rtlCol="0">
            <a:spAutoFit/>
          </a:bodyPr>
          <a:lstStyle/>
          <a:p>
            <a:pPr algn="ctr"/>
            <a:r>
              <a:rPr lang="hu-HU" sz="2000" b="1" dirty="0">
                <a:solidFill>
                  <a:schemeClr val="bg2">
                    <a:lumMod val="75000"/>
                  </a:schemeClr>
                </a:solidFill>
              </a:rPr>
              <a:t>Fagyasztott zöldségek jól záródó dobozban és műanyag zacskóban</a:t>
            </a:r>
          </a:p>
        </p:txBody>
      </p:sp>
      <p:pic>
        <p:nvPicPr>
          <p:cNvPr id="13" name="Kép 12">
            <a:extLst>
              <a:ext uri="{FF2B5EF4-FFF2-40B4-BE49-F238E27FC236}">
                <a16:creationId xmlns:a16="http://schemas.microsoft.com/office/drawing/2014/main" xmlns="" id="{91AC13F5-EB66-43EE-B530-223F34C39A04}"/>
              </a:ext>
            </a:extLst>
          </p:cNvPr>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551117" y="2197511"/>
            <a:ext cx="3382676" cy="1891002"/>
          </a:xfrm>
          <a:prstGeom prst="rect">
            <a:avLst/>
          </a:prstGeom>
          <a:noFill/>
          <a:ln>
            <a:noFill/>
          </a:ln>
        </p:spPr>
      </p:pic>
    </p:spTree>
    <p:extLst>
      <p:ext uri="{BB962C8B-B14F-4D97-AF65-F5344CB8AC3E}">
        <p14:creationId xmlns:p14="http://schemas.microsoft.com/office/powerpoint/2010/main" xmlns="" val="39277964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429008" y="316805"/>
            <a:ext cx="10611481" cy="5485547"/>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1200"/>
              </a:spcAft>
              <a:buSzPts val="1920"/>
              <a:buNone/>
            </a:pPr>
            <a:r>
              <a:rPr lang="hu-HU" sz="3200" b="1" dirty="0">
                <a:solidFill>
                  <a:schemeClr val="dk2"/>
                </a:solidFill>
                <a:latin typeface="Arial"/>
                <a:ea typeface="Arial"/>
                <a:cs typeface="Arial"/>
                <a:sym typeface="Arial"/>
              </a:rPr>
              <a:t>Fagyasztás</a:t>
            </a:r>
          </a:p>
          <a:p>
            <a:pPr marL="355600" indent="-355600">
              <a:spcAft>
                <a:spcPts val="2000"/>
              </a:spcAft>
              <a:buSzPts val="1920"/>
            </a:pPr>
            <a:r>
              <a:rPr lang="hu-HU" sz="2400" smtClean="0">
                <a:solidFill>
                  <a:schemeClr val="tx1"/>
                </a:solidFill>
                <a:latin typeface="Arial"/>
                <a:ea typeface="Arial"/>
                <a:cs typeface="Arial"/>
                <a:sym typeface="Arial"/>
              </a:rPr>
              <a:t>A </a:t>
            </a:r>
            <a:r>
              <a:rPr lang="hu-HU" sz="2400" dirty="0">
                <a:solidFill>
                  <a:schemeClr val="tx1"/>
                </a:solidFill>
                <a:latin typeface="Arial"/>
                <a:ea typeface="Arial"/>
                <a:cs typeface="Arial"/>
                <a:sym typeface="Arial"/>
              </a:rPr>
              <a:t>tárolóedényen fel kell tüntetni az élelmiszer nevét, a lefagyasztás időpontját.</a:t>
            </a:r>
          </a:p>
          <a:p>
            <a:pPr marL="355600" indent="-355600">
              <a:spcAft>
                <a:spcPts val="2000"/>
              </a:spcAft>
              <a:buSzPts val="1920"/>
            </a:pPr>
            <a:r>
              <a:rPr lang="hu-HU" sz="2400" b="1" smtClean="0">
                <a:solidFill>
                  <a:srgbClr val="C00000"/>
                </a:solidFill>
                <a:latin typeface="Arial"/>
                <a:ea typeface="Arial"/>
                <a:cs typeface="Arial"/>
                <a:sym typeface="Arial"/>
              </a:rPr>
              <a:t>Veszély: </a:t>
            </a:r>
            <a:r>
              <a:rPr lang="hu-HU" sz="2400">
                <a:solidFill>
                  <a:schemeClr val="dk1"/>
                </a:solidFill>
                <a:latin typeface="Arial"/>
                <a:ea typeface="Arial"/>
                <a:cs typeface="Arial"/>
                <a:sym typeface="Arial"/>
              </a:rPr>
              <a:t>Az </a:t>
            </a:r>
            <a:r>
              <a:rPr lang="hu-HU" sz="2400" smtClean="0">
                <a:solidFill>
                  <a:schemeClr val="dk1"/>
                </a:solidFill>
                <a:latin typeface="Arial"/>
                <a:ea typeface="Arial"/>
                <a:cs typeface="Arial"/>
                <a:sym typeface="Arial"/>
              </a:rPr>
              <a:t>élelmiszer lefagyasztása túl lassú.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mikróbákat nem gátolja a hideg.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fagyasztva tárolás hőmérséklete nem megfelelő.</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fagyasztva tárolás idptartama túl hosszú.</a:t>
            </a:r>
            <a:endParaRPr lang="hu-HU" sz="2400" dirty="0">
              <a:solidFill>
                <a:schemeClr val="dk1"/>
              </a:solidFill>
              <a:latin typeface="Arial"/>
              <a:ea typeface="Arial"/>
              <a:cs typeface="Arial"/>
              <a:sym typeface="Arial"/>
            </a:endParaRP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Felszaporodnak a fertőző mikrobák az élelmiszerben. Az </a:t>
            </a:r>
            <a:r>
              <a:rPr lang="hu-HU" sz="2400">
                <a:solidFill>
                  <a:schemeClr val="dk1"/>
                </a:solidFill>
                <a:latin typeface="Arial"/>
                <a:ea typeface="Arial"/>
                <a:cs typeface="Arial"/>
                <a:sym typeface="Arial"/>
              </a:rPr>
              <a:t>emberek </a:t>
            </a:r>
            <a:r>
              <a:rPr lang="hu-HU" sz="2400" smtClean="0">
                <a:solidFill>
                  <a:schemeClr val="dk1"/>
                </a:solidFill>
                <a:latin typeface="Arial"/>
                <a:ea typeface="Arial"/>
                <a:cs typeface="Arial"/>
                <a:sym typeface="Arial"/>
              </a:rPr>
              <a:t>megbetegszenek </a:t>
            </a:r>
            <a:r>
              <a:rPr lang="hu-HU" sz="2400" dirty="0">
                <a:solidFill>
                  <a:schemeClr val="dk1"/>
                </a:solidFill>
                <a:latin typeface="Arial"/>
                <a:ea typeface="Arial"/>
                <a:cs typeface="Arial"/>
                <a:sym typeface="Arial"/>
              </a:rPr>
              <a:t>tőle. </a:t>
            </a: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dirty="0">
                <a:ln>
                  <a:noFill/>
                </a:ln>
                <a:solidFill>
                  <a:srgbClr val="4D8556"/>
                </a:solidFill>
                <a:effectLst/>
                <a:uLnTx/>
                <a:uFillTx/>
                <a:latin typeface="Arial"/>
                <a:ea typeface="Arial"/>
                <a:cs typeface="Arial"/>
                <a:sym typeface="Arial"/>
              </a:rPr>
              <a:t>:</a:t>
            </a:r>
            <a:r>
              <a:rPr lang="hu-HU" sz="2400" dirty="0">
                <a:solidFill>
                  <a:schemeClr val="dk1"/>
                </a:solidFill>
                <a:latin typeface="Arial"/>
                <a:ea typeface="Arial"/>
                <a:cs typeface="Arial"/>
                <a:sym typeface="Arial"/>
              </a:rPr>
              <a:t> Alacsony hőfokon kell fagyasztani </a:t>
            </a:r>
            <a:r>
              <a:rPr lang="hu-HU" sz="2400">
                <a:solidFill>
                  <a:schemeClr val="dk1"/>
                </a:solidFill>
                <a:latin typeface="Arial"/>
                <a:ea typeface="Arial"/>
                <a:cs typeface="Arial"/>
                <a:sym typeface="Arial"/>
              </a:rPr>
              <a:t>az </a:t>
            </a:r>
            <a:r>
              <a:rPr lang="hu-HU" sz="2400" smtClean="0">
                <a:solidFill>
                  <a:schemeClr val="dk1"/>
                </a:solidFill>
                <a:latin typeface="Arial"/>
                <a:ea typeface="Arial"/>
                <a:cs typeface="Arial"/>
                <a:sym typeface="Arial"/>
              </a:rPr>
              <a:t>élelmiszert</a:t>
            </a:r>
            <a:r>
              <a:rPr lang="hu-HU" sz="2400">
                <a:solidFill>
                  <a:schemeClr val="dk1"/>
                </a:solidFill>
                <a:latin typeface="Arial"/>
                <a:ea typeface="Arial"/>
                <a:cs typeface="Arial"/>
                <a:sym typeface="Arial"/>
              </a:rPr>
              <a:t>. </a:t>
            </a:r>
            <a:r>
              <a:rPr lang="hu-HU" sz="2400" smtClean="0">
                <a:solidFill>
                  <a:schemeClr val="dk1"/>
                </a:solidFill>
                <a:latin typeface="Arial"/>
                <a:ea typeface="Arial"/>
                <a:cs typeface="Arial"/>
                <a:sym typeface="Arial"/>
              </a:rPr>
              <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a:t>
            </a:r>
            <a:r>
              <a:rPr lang="hu-HU" sz="2400" dirty="0">
                <a:solidFill>
                  <a:schemeClr val="dk1"/>
                </a:solidFill>
                <a:latin typeface="Arial"/>
                <a:ea typeface="Arial"/>
                <a:cs typeface="Arial"/>
                <a:sym typeface="Arial"/>
              </a:rPr>
              <a:t>helyes hőmérsékletet rendszeresen </a:t>
            </a:r>
            <a:r>
              <a:rPr lang="hu-HU" sz="2400">
                <a:solidFill>
                  <a:schemeClr val="dk1"/>
                </a:solidFill>
                <a:latin typeface="Arial"/>
                <a:ea typeface="Arial"/>
                <a:cs typeface="Arial"/>
                <a:sym typeface="Arial"/>
              </a:rPr>
              <a:t>ellenőrizni </a:t>
            </a:r>
            <a:r>
              <a:rPr lang="hu-HU" sz="2400" smtClean="0">
                <a:solidFill>
                  <a:schemeClr val="dk1"/>
                </a:solidFill>
                <a:latin typeface="Arial"/>
                <a:ea typeface="Arial"/>
                <a:cs typeface="Arial"/>
                <a:sym typeface="Arial"/>
              </a:rPr>
              <a:t>kell.</a:t>
            </a:r>
            <a:br>
              <a:rPr lang="hu-HU" sz="2400" smtClean="0">
                <a:solidFill>
                  <a:schemeClr val="dk1"/>
                </a:solidFill>
                <a:latin typeface="Arial"/>
                <a:ea typeface="Arial"/>
                <a:cs typeface="Arial"/>
                <a:sym typeface="Arial"/>
              </a:rPr>
            </a:br>
            <a:r>
              <a:rPr lang="hu-HU" sz="2400" smtClean="0">
                <a:solidFill>
                  <a:schemeClr val="dk1"/>
                </a:solidFill>
                <a:latin typeface="Arial"/>
                <a:ea typeface="Arial"/>
                <a:cs typeface="Arial"/>
                <a:sym typeface="Arial"/>
              </a:rPr>
              <a:t>A fagyasztva tárolás időtartamát ellenőrizni kell.</a:t>
            </a: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3074" name="Picture 2" descr="500+ Free Cold &amp; Winter Vectors - Pixabay">
            <a:extLst>
              <a:ext uri="{FF2B5EF4-FFF2-40B4-BE49-F238E27FC236}">
                <a16:creationId xmlns:a16="http://schemas.microsoft.com/office/drawing/2014/main" xmlns="" id="{0B8D3148-09D9-4AC8-B3E4-504033A59C8A}"/>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35413" y="2091574"/>
            <a:ext cx="1279525" cy="25590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074787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Shape 304"/>
        <p:cNvGrpSpPr/>
        <p:nvPr/>
      </p:nvGrpSpPr>
      <p:grpSpPr>
        <a:xfrm>
          <a:off x="0" y="0"/>
          <a:ext cx="0" cy="0"/>
          <a:chOff x="0" y="0"/>
          <a:chExt cx="0" cy="0"/>
        </a:xfrm>
      </p:grpSpPr>
      <p:sp>
        <p:nvSpPr>
          <p:cNvPr id="305" name="Google Shape;305;p35"/>
          <p:cNvSpPr txBox="1">
            <a:spLocks noGrp="1"/>
          </p:cNvSpPr>
          <p:nvPr>
            <p:ph type="title"/>
          </p:nvPr>
        </p:nvSpPr>
        <p:spPr>
          <a:xfrm>
            <a:off x="1154956" y="2861733"/>
            <a:ext cx="8825657"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dirty="0">
                <a:solidFill>
                  <a:schemeClr val="dk1"/>
                </a:solidFill>
                <a:latin typeface="Arial"/>
                <a:ea typeface="Arial"/>
                <a:cs typeface="Arial"/>
                <a:sym typeface="Arial"/>
              </a:rPr>
              <a:t>8. </a:t>
            </a:r>
            <a:r>
              <a:rPr lang="hu-HU" b="1">
                <a:solidFill>
                  <a:schemeClr val="dk1"/>
                </a:solidFill>
                <a:latin typeface="Arial"/>
                <a:ea typeface="Arial"/>
                <a:cs typeface="Arial"/>
                <a:sym typeface="Arial"/>
              </a:rPr>
              <a:t>Főzőkonyhába </a:t>
            </a:r>
            <a:r>
              <a:rPr lang="hu-HU" b="1" smtClean="0">
                <a:solidFill>
                  <a:schemeClr val="dk1"/>
                </a:solidFill>
                <a:latin typeface="Arial"/>
                <a:ea typeface="Arial"/>
                <a:cs typeface="Arial"/>
                <a:sym typeface="Arial"/>
              </a:rPr>
              <a:t>átadás</a:t>
            </a:r>
            <a:endParaRPr lang="hu-HU" dirty="0"/>
          </a:p>
        </p:txBody>
      </p:sp>
      <p:pic>
        <p:nvPicPr>
          <p:cNvPr id="306" name="Google Shape;306;p35" descr="A képen rajz látható&#10;&#10;Automatikusan generált leírás"/>
          <p:cNvPicPr preferRelativeResize="0"/>
          <p:nvPr/>
        </p:nvPicPr>
        <p:blipFill rotWithShape="1">
          <a:blip r:embed="rId3" cstate="print">
            <a:alphaModFix/>
          </a:blip>
          <a:srcRect/>
          <a:stretch/>
        </p:blipFill>
        <p:spPr>
          <a:xfrm>
            <a:off x="10931000" y="0"/>
            <a:ext cx="1261000" cy="1182848"/>
          </a:xfrm>
          <a:prstGeom prst="rect">
            <a:avLst/>
          </a:prstGeom>
          <a:noFill/>
          <a:ln>
            <a:noFill/>
          </a:ln>
        </p:spPr>
      </p:pic>
      <p:sp>
        <p:nvSpPr>
          <p:cNvPr id="307" name="Google Shape;307;p35"/>
          <p:cNvSpPr txBox="1"/>
          <p:nvPr/>
        </p:nvSpPr>
        <p:spPr>
          <a:xfrm>
            <a:off x="1154956" y="4777380"/>
            <a:ext cx="6546985" cy="830997"/>
          </a:xfrm>
          <a:prstGeom prst="rect">
            <a:avLst/>
          </a:prstGeom>
          <a:noFill/>
          <a:ln>
            <a:noFill/>
          </a:ln>
        </p:spPr>
        <p:txBody>
          <a:bodyPr spcFirstLastPara="1" wrap="square" lIns="91425" tIns="45700" rIns="91425" bIns="45700" anchor="t" anchorCtr="0">
            <a:noAutofit/>
          </a:bodyPr>
          <a:lstStyle/>
          <a:p>
            <a:pPr lvl="0"/>
            <a:r>
              <a:rPr lang="hu-HU" sz="2400" b="1" dirty="0">
                <a:solidFill>
                  <a:schemeClr val="dk2"/>
                </a:solidFill>
                <a:latin typeface="Arial"/>
                <a:ea typeface="Arial"/>
                <a:cs typeface="Arial"/>
                <a:sym typeface="Arial"/>
              </a:rPr>
              <a:t>Mire kell figyelni, </a:t>
            </a:r>
            <a:r>
              <a:rPr lang="hu-HU" sz="2400" b="1">
                <a:solidFill>
                  <a:schemeClr val="dk2"/>
                </a:solidFill>
                <a:latin typeface="Arial"/>
                <a:ea typeface="Arial"/>
                <a:cs typeface="Arial"/>
                <a:sym typeface="Arial"/>
              </a:rPr>
              <a:t>amikor </a:t>
            </a:r>
            <a:r>
              <a:rPr lang="hu-HU" sz="2400" b="1" smtClean="0">
                <a:solidFill>
                  <a:schemeClr val="dk2"/>
                </a:solidFill>
                <a:latin typeface="Arial"/>
                <a:ea typeface="Arial"/>
                <a:cs typeface="Arial"/>
                <a:sym typeface="Arial"/>
              </a:rPr>
              <a:t>átadjuk </a:t>
            </a:r>
            <a:r>
              <a:rPr lang="hu-HU" sz="2400" b="1" dirty="0">
                <a:solidFill>
                  <a:schemeClr val="dk2"/>
                </a:solidFill>
                <a:latin typeface="Arial"/>
                <a:ea typeface="Arial"/>
                <a:cs typeface="Arial"/>
                <a:sym typeface="Arial"/>
              </a:rPr>
              <a:t>az </a:t>
            </a:r>
            <a:r>
              <a:rPr lang="hu-HU" sz="2400" b="1">
                <a:solidFill>
                  <a:schemeClr val="dk2"/>
                </a:solidFill>
                <a:latin typeface="Arial"/>
                <a:ea typeface="Arial"/>
                <a:cs typeface="Arial"/>
                <a:sym typeface="Arial"/>
              </a:rPr>
              <a:t>előkészített </a:t>
            </a:r>
            <a:r>
              <a:rPr lang="hu-HU" sz="2400" b="1" smtClean="0">
                <a:solidFill>
                  <a:schemeClr val="dk2"/>
                </a:solidFill>
              </a:rPr>
              <a:t>alapanyagot a főzőkonyhába ?</a:t>
            </a:r>
            <a:endParaRPr dirty="0"/>
          </a:p>
        </p:txBody>
      </p:sp>
    </p:spTree>
    <p:extLst>
      <p:ext uri="{BB962C8B-B14F-4D97-AF65-F5344CB8AC3E}">
        <p14:creationId xmlns:p14="http://schemas.microsoft.com/office/powerpoint/2010/main" xmlns="" val="350465860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sp>
        <p:nvSpPr>
          <p:cNvPr id="206" name="Google Shape;206;p26"/>
          <p:cNvSpPr txBox="1">
            <a:spLocks noGrp="1"/>
          </p:cNvSpPr>
          <p:nvPr>
            <p:ph type="body" idx="1"/>
          </p:nvPr>
        </p:nvSpPr>
        <p:spPr>
          <a:xfrm>
            <a:off x="443033" y="460319"/>
            <a:ext cx="8789458" cy="6397681"/>
          </a:xfrm>
          <a:prstGeom prst="rect">
            <a:avLst/>
          </a:prstGeom>
          <a:noFill/>
          <a:ln>
            <a:noFill/>
          </a:ln>
        </p:spPr>
        <p:txBody>
          <a:bodyPr spcFirstLastPara="1" wrap="square" lIns="91425" tIns="45700" rIns="91425" bIns="45700" anchor="t" anchorCtr="0">
            <a:noAutofit/>
          </a:bodyPr>
          <a:lstStyle/>
          <a:p>
            <a:pPr marL="0" lvl="0" indent="0" algn="l" rtl="0">
              <a:spcBef>
                <a:spcPts val="1000"/>
              </a:spcBef>
              <a:spcAft>
                <a:spcPts val="0"/>
              </a:spcAft>
              <a:buSzPts val="1920"/>
              <a:buNone/>
            </a:pPr>
            <a:r>
              <a:rPr lang="hu-HU" sz="3200" b="1">
                <a:solidFill>
                  <a:schemeClr val="dk2"/>
                </a:solidFill>
                <a:latin typeface="Arial"/>
                <a:ea typeface="Arial"/>
                <a:cs typeface="Arial"/>
                <a:sym typeface="Arial"/>
              </a:rPr>
              <a:t>Főzőkonyhába </a:t>
            </a:r>
            <a:r>
              <a:rPr lang="hu-HU" sz="3200" b="1" smtClean="0">
                <a:solidFill>
                  <a:schemeClr val="dk2"/>
                </a:solidFill>
                <a:latin typeface="Arial"/>
                <a:ea typeface="Arial"/>
                <a:cs typeface="Arial"/>
                <a:sym typeface="Arial"/>
              </a:rPr>
              <a:t>átadás</a:t>
            </a:r>
            <a:endParaRPr lang="hu-HU" sz="3200" b="1" dirty="0">
              <a:solidFill>
                <a:schemeClr val="dk2"/>
              </a:solidFill>
              <a:latin typeface="Arial"/>
              <a:ea typeface="Arial"/>
              <a:cs typeface="Arial"/>
              <a:sym typeface="Arial"/>
            </a:endParaRPr>
          </a:p>
          <a:p>
            <a:pPr marL="0" lvl="0" indent="0" algn="l" rtl="0">
              <a:spcBef>
                <a:spcPts val="1000"/>
              </a:spcBef>
              <a:spcAft>
                <a:spcPts val="0"/>
              </a:spcAft>
              <a:buSzPts val="1920"/>
              <a:buNone/>
            </a:pPr>
            <a:endParaRPr lang="hu-HU" sz="2400" b="1" dirty="0">
              <a:solidFill>
                <a:schemeClr val="dk2"/>
              </a:solidFill>
              <a:latin typeface="Arial"/>
              <a:ea typeface="Arial"/>
              <a:cs typeface="Arial"/>
              <a:sym typeface="Arial"/>
            </a:endParaRPr>
          </a:p>
          <a:p>
            <a:pPr marL="0" lvl="0" indent="0" algn="l" rtl="0">
              <a:spcBef>
                <a:spcPts val="1000"/>
              </a:spcBef>
              <a:spcAft>
                <a:spcPts val="2000"/>
              </a:spcAft>
              <a:buSzPts val="1920"/>
              <a:buNone/>
            </a:pPr>
            <a:r>
              <a:rPr lang="hu-HU" sz="2400" dirty="0">
                <a:solidFill>
                  <a:schemeClr val="tx1"/>
                </a:solidFill>
                <a:latin typeface="Arial"/>
                <a:ea typeface="Arial"/>
                <a:cs typeface="Arial"/>
                <a:sym typeface="Arial"/>
              </a:rPr>
              <a:t>Ha az előkészített </a:t>
            </a:r>
            <a:r>
              <a:rPr lang="hu-HU" sz="2400">
                <a:solidFill>
                  <a:schemeClr val="tx1"/>
                </a:solidFill>
                <a:latin typeface="Arial"/>
                <a:ea typeface="Arial"/>
                <a:cs typeface="Arial"/>
                <a:sym typeface="Arial"/>
              </a:rPr>
              <a:t>élelmiszert </a:t>
            </a:r>
            <a:r>
              <a:rPr lang="hu-HU" sz="2400" smtClean="0">
                <a:solidFill>
                  <a:schemeClr val="tx1"/>
                </a:solidFill>
                <a:latin typeface="Arial"/>
                <a:ea typeface="Arial"/>
                <a:cs typeface="Arial"/>
                <a:sym typeface="Arial"/>
              </a:rPr>
              <a:t>azonnal felhasználják, akkor minél előbb a </a:t>
            </a:r>
            <a:r>
              <a:rPr lang="hu-HU" sz="2400" dirty="0">
                <a:solidFill>
                  <a:schemeClr val="tx1"/>
                </a:solidFill>
                <a:latin typeface="Arial"/>
                <a:ea typeface="Arial"/>
                <a:cs typeface="Arial"/>
                <a:sym typeface="Arial"/>
              </a:rPr>
              <a:t>főzőkonyhába kell szállítani!</a:t>
            </a:r>
          </a:p>
          <a:p>
            <a:pPr marL="355600" indent="-355600">
              <a:spcAft>
                <a:spcPts val="2000"/>
              </a:spcAft>
              <a:buSzPts val="1920"/>
            </a:pPr>
            <a:r>
              <a:rPr lang="hu-HU" sz="2400" b="1" dirty="0">
                <a:solidFill>
                  <a:srgbClr val="C00000"/>
                </a:solidFill>
                <a:latin typeface="Arial"/>
                <a:ea typeface="Arial"/>
                <a:cs typeface="Arial"/>
                <a:sym typeface="Arial"/>
              </a:rPr>
              <a:t>Veszélyt jelent: </a:t>
            </a:r>
            <a:r>
              <a:rPr lang="hu-HU" sz="2400" dirty="0">
                <a:solidFill>
                  <a:schemeClr val="dk1"/>
                </a:solidFill>
                <a:latin typeface="Arial"/>
                <a:ea typeface="Arial"/>
                <a:cs typeface="Arial"/>
                <a:sym typeface="Arial"/>
              </a:rPr>
              <a:t>Az elhúzódó szállítás, sérült, szennyezett, </a:t>
            </a:r>
            <a:r>
              <a:rPr lang="hu-HU" sz="2400">
                <a:solidFill>
                  <a:schemeClr val="dk1"/>
                </a:solidFill>
                <a:latin typeface="Arial"/>
                <a:ea typeface="Arial"/>
                <a:cs typeface="Arial"/>
                <a:sym typeface="Arial"/>
              </a:rPr>
              <a:t>nem </a:t>
            </a:r>
            <a:r>
              <a:rPr lang="hu-HU" sz="2400" smtClean="0">
                <a:solidFill>
                  <a:schemeClr val="dk1"/>
                </a:solidFill>
                <a:latin typeface="Arial"/>
                <a:ea typeface="Arial"/>
                <a:cs typeface="Arial"/>
                <a:sym typeface="Arial"/>
              </a:rPr>
              <a:t>szállításra való edény </a:t>
            </a:r>
            <a:r>
              <a:rPr lang="hu-HU" sz="2400" dirty="0">
                <a:solidFill>
                  <a:schemeClr val="dk1"/>
                </a:solidFill>
                <a:latin typeface="Arial"/>
                <a:ea typeface="Arial"/>
                <a:cs typeface="Arial"/>
                <a:sym typeface="Arial"/>
              </a:rPr>
              <a:t>használata.</a:t>
            </a:r>
          </a:p>
          <a:p>
            <a:pPr marL="355600" indent="-355600">
              <a:spcAft>
                <a:spcPts val="2000"/>
              </a:spcAft>
              <a:buSzPts val="1920"/>
            </a:pPr>
            <a:r>
              <a:rPr lang="hu-HU" sz="2400" b="1" dirty="0">
                <a:solidFill>
                  <a:srgbClr val="0070C0"/>
                </a:solidFill>
                <a:latin typeface="Arial"/>
                <a:ea typeface="Arial"/>
                <a:cs typeface="Arial"/>
                <a:sym typeface="Arial"/>
              </a:rPr>
              <a:t>Kockázat</a:t>
            </a:r>
            <a:r>
              <a:rPr lang="hu-HU" sz="2400" dirty="0">
                <a:solidFill>
                  <a:schemeClr val="dk1"/>
                </a:solidFill>
                <a:latin typeface="Arial"/>
                <a:ea typeface="Arial"/>
                <a:cs typeface="Arial"/>
                <a:sym typeface="Arial"/>
              </a:rPr>
              <a:t>: Elszaporodnak a fertőző mikrobák az élelmiszerben. Az </a:t>
            </a:r>
            <a:r>
              <a:rPr lang="hu-HU" sz="2400">
                <a:solidFill>
                  <a:schemeClr val="dk1"/>
                </a:solidFill>
                <a:latin typeface="Arial"/>
                <a:ea typeface="Arial"/>
                <a:cs typeface="Arial"/>
                <a:sym typeface="Arial"/>
              </a:rPr>
              <a:t>emberek </a:t>
            </a:r>
            <a:r>
              <a:rPr lang="hu-HU" sz="2400" smtClean="0">
                <a:solidFill>
                  <a:schemeClr val="dk1"/>
                </a:solidFill>
                <a:latin typeface="Arial"/>
                <a:ea typeface="Arial"/>
                <a:cs typeface="Arial"/>
                <a:sym typeface="Arial"/>
              </a:rPr>
              <a:t>megbetegszenek az ételtől. </a:t>
            </a:r>
            <a:endParaRPr lang="hu-HU" sz="2400" dirty="0">
              <a:solidFill>
                <a:schemeClr val="dk1"/>
              </a:solidFill>
              <a:latin typeface="Arial"/>
              <a:ea typeface="Arial"/>
              <a:cs typeface="Arial"/>
              <a:sym typeface="Arial"/>
            </a:endParaRPr>
          </a:p>
          <a:p>
            <a:pPr marL="355600" indent="-355600">
              <a:spcAft>
                <a:spcPts val="2000"/>
              </a:spcAft>
              <a:buSzPts val="1920"/>
            </a:pPr>
            <a:r>
              <a:rPr kumimoji="0" lang="hu-HU" sz="2400" b="1" i="0" u="none" strike="noStrike" kern="0" cap="none" spc="0" normalizeH="0" baseline="0" noProof="0" dirty="0">
                <a:ln>
                  <a:noFill/>
                </a:ln>
                <a:solidFill>
                  <a:srgbClr val="4D8556"/>
                </a:solidFill>
                <a:effectLst/>
                <a:uLnTx/>
                <a:uFillTx/>
                <a:latin typeface="Arial"/>
                <a:ea typeface="Arial"/>
                <a:cs typeface="Arial"/>
                <a:sym typeface="Arial"/>
              </a:rPr>
              <a:t>Védekezés</a:t>
            </a:r>
            <a:r>
              <a:rPr kumimoji="0" lang="hu-HU" sz="2400" i="0" u="none" strike="noStrike" kern="0" cap="none" spc="0" normalizeH="0" baseline="0" noProof="0" dirty="0">
                <a:ln>
                  <a:noFill/>
                </a:ln>
                <a:solidFill>
                  <a:srgbClr val="4D8556"/>
                </a:solidFill>
                <a:effectLst/>
                <a:uLnTx/>
                <a:uFillTx/>
                <a:latin typeface="Arial"/>
                <a:ea typeface="Arial"/>
                <a:cs typeface="Arial"/>
                <a:sym typeface="Arial"/>
              </a:rPr>
              <a:t>:</a:t>
            </a:r>
            <a:r>
              <a:rPr lang="hu-HU" sz="2400" dirty="0">
                <a:solidFill>
                  <a:schemeClr val="dk1"/>
                </a:solidFill>
                <a:latin typeface="Arial"/>
                <a:ea typeface="Arial"/>
                <a:cs typeface="Arial"/>
                <a:sym typeface="Arial"/>
              </a:rPr>
              <a:t> Az előkészített élelmiszert minél gyorsabban, megfelelő tárolóban, tiszta körülmények között a főzőkonyhába kell szállítani!</a:t>
            </a: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1"/>
              </a:solidFill>
              <a:latin typeface="Arial"/>
              <a:ea typeface="Arial"/>
              <a:cs typeface="Arial"/>
              <a:sym typeface="Arial"/>
            </a:endParaRPr>
          </a:p>
          <a:p>
            <a:pPr marL="355600" lvl="0" indent="-355600" algn="l" rtl="0">
              <a:spcBef>
                <a:spcPts val="1000"/>
              </a:spcBef>
              <a:spcAft>
                <a:spcPts val="0"/>
              </a:spcAft>
              <a:buSzPts val="1920"/>
              <a:buChar char="►"/>
            </a:pPr>
            <a:endParaRPr lang="hu-HU" sz="2400" dirty="0">
              <a:solidFill>
                <a:schemeClr val="dk2"/>
              </a:solidFill>
              <a:latin typeface="Arial"/>
              <a:ea typeface="Arial"/>
              <a:cs typeface="Arial"/>
              <a:sym typeface="Arial"/>
            </a:endParaRPr>
          </a:p>
          <a:p>
            <a:pPr marL="342900" lvl="0" indent="-220980" algn="l" rtl="0">
              <a:spcBef>
                <a:spcPts val="1000"/>
              </a:spcBef>
              <a:spcAft>
                <a:spcPts val="0"/>
              </a:spcAft>
              <a:buSzPts val="1920"/>
              <a:buNone/>
            </a:pPr>
            <a:endParaRPr sz="2400" dirty="0">
              <a:solidFill>
                <a:schemeClr val="dk2"/>
              </a:solidFill>
              <a:latin typeface="Arial"/>
              <a:ea typeface="Arial"/>
              <a:cs typeface="Arial"/>
              <a:sym typeface="Arial"/>
            </a:endParaRPr>
          </a:p>
        </p:txBody>
      </p:sp>
      <p:pic>
        <p:nvPicPr>
          <p:cNvPr id="207" name="Google Shape;207;p26" descr="A képen rajz látható&#10;&#10;Automatikusan generált leírás"/>
          <p:cNvPicPr preferRelativeResize="0"/>
          <p:nvPr/>
        </p:nvPicPr>
        <p:blipFill rotWithShape="1">
          <a:blip r:embed="rId3" cstate="print">
            <a:alphaModFix/>
          </a:blip>
          <a:srcRect/>
          <a:stretch/>
        </p:blipFill>
        <p:spPr>
          <a:xfrm>
            <a:off x="10805020" y="0"/>
            <a:ext cx="1386980" cy="1301020"/>
          </a:xfrm>
          <a:prstGeom prst="rect">
            <a:avLst/>
          </a:prstGeom>
          <a:noFill/>
          <a:ln>
            <a:noFill/>
          </a:ln>
        </p:spPr>
      </p:pic>
      <p:pic>
        <p:nvPicPr>
          <p:cNvPr id="2" name="Picture 12">
            <a:extLst>
              <a:ext uri="{FF2B5EF4-FFF2-40B4-BE49-F238E27FC236}">
                <a16:creationId xmlns:a16="http://schemas.microsoft.com/office/drawing/2014/main" xmlns="" id="{7CE93773-63C6-452A-818F-F9A67AD2A8EF}"/>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523744" y="2625042"/>
            <a:ext cx="2225224" cy="208933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331513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Shape 730"/>
        <p:cNvGrpSpPr/>
        <p:nvPr/>
      </p:nvGrpSpPr>
      <p:grpSpPr>
        <a:xfrm>
          <a:off x="0" y="0"/>
          <a:ext cx="0" cy="0"/>
          <a:chOff x="0" y="0"/>
          <a:chExt cx="0" cy="0"/>
        </a:xfrm>
      </p:grpSpPr>
      <p:sp>
        <p:nvSpPr>
          <p:cNvPr id="731" name="Google Shape;731;p65"/>
          <p:cNvSpPr txBox="1">
            <a:spLocks noGrp="1"/>
          </p:cNvSpPr>
          <p:nvPr>
            <p:ph type="title"/>
          </p:nvPr>
        </p:nvSpPr>
        <p:spPr>
          <a:xfrm>
            <a:off x="1157687" y="2178809"/>
            <a:ext cx="9767444" cy="191564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chemeClr val="dk1"/>
              </a:buClr>
              <a:buSzPts val="4000"/>
              <a:buFont typeface="Arial"/>
              <a:buNone/>
            </a:pPr>
            <a:r>
              <a:rPr lang="hu-HU" b="1" dirty="0">
                <a:solidFill>
                  <a:schemeClr val="dk1"/>
                </a:solidFill>
                <a:latin typeface="Arial"/>
                <a:ea typeface="Arial"/>
                <a:cs typeface="Arial"/>
                <a:sym typeface="Arial"/>
              </a:rPr>
              <a:t>Biztonságos munkavégzést kívánunk!</a:t>
            </a:r>
            <a:endParaRPr dirty="0"/>
          </a:p>
        </p:txBody>
      </p:sp>
      <p:pic>
        <p:nvPicPr>
          <p:cNvPr id="732" name="Google Shape;732;p65" descr="A képen rajz látható&#10;&#10;Automatikusan generált leírás"/>
          <p:cNvPicPr preferRelativeResize="0"/>
          <p:nvPr/>
        </p:nvPicPr>
        <p:blipFill rotWithShape="1">
          <a:blip r:embed="rId3" cstate="print">
            <a:alphaModFix/>
          </a:blip>
          <a:srcRect/>
          <a:stretch/>
        </p:blipFill>
        <p:spPr>
          <a:xfrm>
            <a:off x="10489710" y="0"/>
            <a:ext cx="1702290" cy="1596788"/>
          </a:xfrm>
          <a:prstGeom prst="rect">
            <a:avLst/>
          </a:prstGeom>
          <a:noFill/>
          <a:ln>
            <a:noFill/>
          </a:ln>
        </p:spPr>
      </p:pic>
    </p:spTree>
  </p:cSld>
  <p:clrMapOvr>
    <a:masterClrMapping/>
  </p:clrMapOvr>
</p:sld>
</file>

<file path=ppt/theme/theme1.xml><?xml version="1.0" encoding="utf-8"?>
<a:theme xmlns:a="http://schemas.openxmlformats.org/drawingml/2006/main" name="Ion">
  <a:themeElements>
    <a:clrScheme name="Ion">
      <a:dk1>
        <a:srgbClr val="000000"/>
      </a:dk1>
      <a:lt1>
        <a:srgbClr val="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2374</TotalTime>
  <Words>7852</Words>
  <Application>Microsoft Office PowerPoint</Application>
  <PresentationFormat>Egyéni</PresentationFormat>
  <Paragraphs>715</Paragraphs>
  <Slides>55</Slides>
  <Notes>55</Notes>
  <HiddenSlides>0</HiddenSlides>
  <MMClips>0</MMClips>
  <ScaleCrop>false</ScaleCrop>
  <HeadingPairs>
    <vt:vector size="6" baseType="variant">
      <vt:variant>
        <vt:lpstr>Használt betűtípusok</vt:lpstr>
      </vt:variant>
      <vt:variant>
        <vt:i4>7</vt:i4>
      </vt:variant>
      <vt:variant>
        <vt:lpstr>Téma</vt:lpstr>
      </vt:variant>
      <vt:variant>
        <vt:i4>1</vt:i4>
      </vt:variant>
      <vt:variant>
        <vt:lpstr>Diacímek</vt:lpstr>
      </vt:variant>
      <vt:variant>
        <vt:i4>55</vt:i4>
      </vt:variant>
    </vt:vector>
  </HeadingPairs>
  <TitlesOfParts>
    <vt:vector size="63" baseType="lpstr">
      <vt:lpstr>Arial</vt:lpstr>
      <vt:lpstr>Century Gothic</vt:lpstr>
      <vt:lpstr>Noto Sans Symbols</vt:lpstr>
      <vt:lpstr>Wingdings</vt:lpstr>
      <vt:lpstr>Times New Roman</vt:lpstr>
      <vt:lpstr>Calibri</vt:lpstr>
      <vt:lpstr>Symbol</vt:lpstr>
      <vt:lpstr>Ion</vt:lpstr>
      <vt:lpstr>ÉTELKÉSZÍTÉS A zöldségek és húsok előkészítése</vt:lpstr>
      <vt:lpstr>2. dia</vt:lpstr>
      <vt:lpstr>1. Bevezetés</vt:lpstr>
      <vt:lpstr>4. dia</vt:lpstr>
      <vt:lpstr>5. dia</vt:lpstr>
      <vt:lpstr>6. dia</vt:lpstr>
      <vt:lpstr>2. Az előkészítés szerepe az ételkészítés folyamatában</vt:lpstr>
      <vt:lpstr>8. dia</vt:lpstr>
      <vt:lpstr>9. dia</vt:lpstr>
      <vt:lpstr>10. dia</vt:lpstr>
      <vt:lpstr>11. dia</vt:lpstr>
      <vt:lpstr>12. dia</vt:lpstr>
      <vt:lpstr>3. Előkészítés általában</vt:lpstr>
      <vt:lpstr>14. dia</vt:lpstr>
      <vt:lpstr>15. dia</vt:lpstr>
      <vt:lpstr>16. dia</vt:lpstr>
      <vt:lpstr>17. dia</vt:lpstr>
      <vt:lpstr>18. dia</vt:lpstr>
      <vt:lpstr>19. dia</vt:lpstr>
      <vt:lpstr>20. dia</vt:lpstr>
      <vt:lpstr>21. dia</vt:lpstr>
      <vt:lpstr>22. dia</vt:lpstr>
      <vt:lpstr>23. dia</vt:lpstr>
      <vt:lpstr>24. dia</vt:lpstr>
      <vt:lpstr>25. dia</vt:lpstr>
      <vt:lpstr>4. Zöldség és gyümölcs előkészítése</vt:lpstr>
      <vt:lpstr>27. dia</vt:lpstr>
      <vt:lpstr>28. dia</vt:lpstr>
      <vt:lpstr>29. dia</vt:lpstr>
      <vt:lpstr>30. dia</vt:lpstr>
      <vt:lpstr>31. dia</vt:lpstr>
      <vt:lpstr>32. dia</vt:lpstr>
      <vt:lpstr>33. dia</vt:lpstr>
      <vt:lpstr>34. dia</vt:lpstr>
      <vt:lpstr>35. dia</vt:lpstr>
      <vt:lpstr>36. dia</vt:lpstr>
      <vt:lpstr>37. dia</vt:lpstr>
      <vt:lpstr>38. dia</vt:lpstr>
      <vt:lpstr>5. Tojás előkészítése</vt:lpstr>
      <vt:lpstr>40. dia</vt:lpstr>
      <vt:lpstr>41. dia</vt:lpstr>
      <vt:lpstr>6. Hús és hal előkészítése</vt:lpstr>
      <vt:lpstr>43. dia</vt:lpstr>
      <vt:lpstr>44. dia</vt:lpstr>
      <vt:lpstr>45. dia</vt:lpstr>
      <vt:lpstr>46. dia</vt:lpstr>
      <vt:lpstr>47. dia</vt:lpstr>
      <vt:lpstr>7. Az előkészített termék tárolása</vt:lpstr>
      <vt:lpstr>49. dia</vt:lpstr>
      <vt:lpstr>50. dia</vt:lpstr>
      <vt:lpstr>51. dia</vt:lpstr>
      <vt:lpstr>52. dia</vt:lpstr>
      <vt:lpstr>8. Főzőkonyhába átadás</vt:lpstr>
      <vt:lpstr>54. dia</vt:lpstr>
      <vt:lpstr>Biztonságos munkavégzést kívánunk!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Személyi higiénia, azaz  a vendéglátóiparban dolgozók egészségessége és tisztasága</dc:title>
  <dc:creator>Gruiz Katalin</dc:creator>
  <cp:lastModifiedBy>Gruiz Katalin</cp:lastModifiedBy>
  <cp:revision>165</cp:revision>
  <dcterms:modified xsi:type="dcterms:W3CDTF">2022-04-19T08:43:29Z</dcterms:modified>
</cp:coreProperties>
</file>