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notesSlides/notesSlide2.xml" ContentType="application/vnd.openxmlformats-officedocument.presentationml.notesSlide+xml"/>
  <Override PartName="/ppt/diagrams/drawing2.xml" ContentType="application/vnd.ms-office.drawingml.diagramDrawing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diagrams/layout5.xml" ContentType="application/vnd.openxmlformats-officedocument.drawingml.diagramLayout+xml"/>
  <Override PartName="/ppt/comments/comment4.xml" ContentType="application/vnd.openxmlformats-officedocument.presentationml.comments+xml"/>
  <Override PartName="/ppt/diagrams/data6.xml" ContentType="application/vnd.openxmlformats-officedocument.drawingml.diagramData+xml"/>
  <Override PartName="/ppt/notesSlides/notesSlide23.xml" ContentType="application/vnd.openxmlformats-officedocument.presentationml.notesSlide+xml"/>
  <Override PartName="/ppt/notesSlides/notesSlide12.xml" ContentType="application/vnd.openxmlformats-officedocument.presentationml.notesSlide+xml"/>
  <Override PartName="/ppt/diagrams/colors8.xml" ContentType="application/vnd.openxmlformats-officedocument.drawingml.diagramColors+xml"/>
  <Override PartName="/ppt/notesSlides/notesSlide7.xml" ContentType="application/vnd.openxmlformats-officedocument.presentationml.notesSlide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rawing7.xml" ContentType="application/vnd.ms-office.drawingml.diagramDrawing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diagrams/colors4.xml" ContentType="application/vnd.openxmlformats-officedocument.drawingml.diagramColors+xml"/>
  <Override PartName="/ppt/diagrams/quickStyle7.xml" ContentType="application/vnd.openxmlformats-officedocument.drawingml.diagramStyl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3.xml" ContentType="application/vnd.openxmlformats-officedocument.presentationml.notesSlide+xml"/>
  <Override PartName="/ppt/diagrams/drawing3.xml" ContentType="application/vnd.ms-office.drawingml.diagramDrawing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diagrams/quickStyle1.xml" ContentType="application/vnd.openxmlformats-officedocument.drawingml.diagramStyle+xml"/>
  <Override PartName="/ppt/notesSlides/notesSlide17.xml" ContentType="application/vnd.openxmlformats-officedocument.presentationml.notesSlide+xml"/>
  <Override PartName="/ppt/diagrams/layout8.xml" ContentType="application/vnd.openxmlformats-officedocument.drawingml.diagramLayout+xml"/>
  <Override PartName="/ppt/notesSlides/notesSlide28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notesSlides/notesSlide15.xml" ContentType="application/vnd.openxmlformats-officedocument.presentationml.notesSlide+xml"/>
  <Override PartName="/ppt/diagrams/layout6.xml" ContentType="application/vnd.openxmlformats-officedocument.drawingml.diagramLayout+xml"/>
  <Override PartName="/ppt/comments/comment5.xml" ContentType="application/vnd.openxmlformats-officedocument.presentationml.comments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diagrams/layout4.xml" ContentType="application/vnd.openxmlformats-officedocument.drawingml.diagramLayout+xml"/>
  <Override PartName="/ppt/notesSlides/notesSlide13.xml" ContentType="application/vnd.openxmlformats-officedocument.presentationml.notesSlide+xml"/>
  <Override PartName="/ppt/comments/comment3.xml" ContentType="application/vnd.openxmlformats-officedocument.presentationml.comments+xml"/>
  <Override PartName="/ppt/notesSlides/notesSlide22.xml" ContentType="application/vnd.openxmlformats-officedocument.presentationml.notesSlide+xml"/>
  <Override PartName="/ppt/diagrams/data7.xml" ContentType="application/vnd.openxmlformats-officedocument.drawingml.diagramData+xml"/>
  <Override PartName="/ppt/slideLayouts/slideLayout10.xml" ContentType="application/vnd.openxmlformats-officedocument.presentationml.slideLayout+xml"/>
  <Override PartName="/ppt/comments/comment1.xml" ContentType="application/vnd.openxmlformats-officedocument.presentationml.comments+xml"/>
  <Override PartName="/ppt/notesSlides/notesSlide8.xml" ContentType="application/vnd.openxmlformats-officedocument.presentationml.notesSlide+xml"/>
  <Override PartName="/ppt/diagrams/layout2.xml" ContentType="application/vnd.openxmlformats-officedocument.drawingml.diagramLayout+xml"/>
  <Override PartName="/ppt/notesSlides/notesSlide11.xml" ContentType="application/vnd.openxmlformats-officedocument.presentationml.notesSlide+xml"/>
  <Default Extension="gif" ContentType="image/gif"/>
  <Override PartName="/ppt/diagrams/data5.xml" ContentType="application/vnd.openxmlformats-officedocument.drawingml.diagramData+xml"/>
  <Override PartName="/ppt/notesSlides/notesSlide20.xml" ContentType="application/vnd.openxmlformats-officedocument.presentationml.notesSlide+xml"/>
  <Override PartName="/ppt/diagrams/colors7.xml" ContentType="application/vnd.openxmlformats-officedocument.drawingml.diagramColors+xml"/>
  <Override PartName="/ppt/diagrams/drawing8.xml" ContentType="application/vnd.ms-office.drawingml.diagramDrawing+xml"/>
  <Override PartName="/ppt/notesSlides/notesSlide6.xml" ContentType="application/vnd.openxmlformats-officedocument.presentationml.notesSlide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drawing6.xml" ContentType="application/vnd.ms-office.drawingml.diagramDrawing+xml"/>
  <Override PartName="/ppt/diagrams/quickStyle8.xml" ContentType="application/vnd.openxmlformats-officedocument.drawingml.diagramStyl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drawing4.xml" ContentType="application/vnd.ms-office.drawingml.diagramDrawing+xml"/>
  <Override PartName="/ppt/diagrams/quickStyle6.xml" ContentType="application/vnd.openxmlformats-officedocument.drawingml.diagramStyl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Layouts/slideLayout15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diagrams/layout7.xml" ContentType="application/vnd.openxmlformats-officedocument.drawingml.diagramLayout+xml"/>
  <Override PartName="/ppt/notesSlides/notesSlide25.xml" ContentType="application/vnd.openxmlformats-officedocument.presentationml.notesSlide+xml"/>
  <Override PartName="/ppt/diagrams/data8.xml" ContentType="application/vnd.openxmlformats-officedocument.drawingml.diagramData+xml"/>
  <Override PartName="/ppt/comments/comment6.xml" ContentType="application/vnd.openxmlformats-officedocument.presentationml.comments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commentAuthors.xml" ContentType="application/vnd.openxmlformats-officedocument.presentationml.commentAuthors+xml"/>
  <Override PartName="/ppt/notesSlides/notesSlide9.xml" ContentType="application/vnd.openxmlformats-officedocument.presentationml.notesSlide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comments/comment2.xml" ContentType="application/vnd.openxmlformats-officedocument.presentationml.comments+xml"/>
  <Override PartName="/ppt/notesSlides/notesSlide21.xml" ContentType="application/vnd.openxmlformats-officedocument.presentationml.notesSlide+xml"/>
  <Override PartName="/ppt/notesSlides/notesSlide10.xml" ContentType="application/vnd.openxmlformats-officedocument.presentationml.notesSlide+xml"/>
  <Override PartName="/ppt/diagrams/colors6.xml" ContentType="application/vnd.openxmlformats-officedocument.drawingml.diagramColors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diagrams/drawing5.xml" ContentType="application/vnd.ms-office.drawingml.diagramDrawing+xml"/>
  <Override PartName="/ppt/slides/slide28.xml" ContentType="application/vnd.openxmlformats-officedocument.presentationml.slide+xml"/>
  <Override PartName="/ppt/notesSlides/notesSlide1.xml" ContentType="application/vnd.openxmlformats-officedocument.presentationml.notesSlide+xml"/>
  <Override PartName="/ppt/diagrams/colors2.xml" ContentType="application/vnd.openxmlformats-officedocument.drawingml.diagramColors+xml"/>
  <Override PartName="/ppt/diagrams/quickStyle5.xml" ContentType="application/vnd.openxmlformats-officedocument.drawingml.diagram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39"/>
  </p:notesMasterIdLst>
  <p:handoutMasterIdLst>
    <p:handoutMasterId r:id="rId40"/>
  </p:handoutMasterIdLst>
  <p:sldIdLst>
    <p:sldId id="256" r:id="rId2"/>
    <p:sldId id="302" r:id="rId3"/>
    <p:sldId id="470" r:id="rId4"/>
    <p:sldId id="471" r:id="rId5"/>
    <p:sldId id="473" r:id="rId6"/>
    <p:sldId id="474" r:id="rId7"/>
    <p:sldId id="475" r:id="rId8"/>
    <p:sldId id="476" r:id="rId9"/>
    <p:sldId id="271" r:id="rId10"/>
    <p:sldId id="477" r:id="rId11"/>
    <p:sldId id="478" r:id="rId12"/>
    <p:sldId id="479" r:id="rId13"/>
    <p:sldId id="455" r:id="rId14"/>
    <p:sldId id="480" r:id="rId15"/>
    <p:sldId id="481" r:id="rId16"/>
    <p:sldId id="482" r:id="rId17"/>
    <p:sldId id="396" r:id="rId18"/>
    <p:sldId id="483" r:id="rId19"/>
    <p:sldId id="451" r:id="rId20"/>
    <p:sldId id="486" r:id="rId21"/>
    <p:sldId id="485" r:id="rId22"/>
    <p:sldId id="487" r:id="rId23"/>
    <p:sldId id="488" r:id="rId24"/>
    <p:sldId id="489" r:id="rId25"/>
    <p:sldId id="490" r:id="rId26"/>
    <p:sldId id="492" r:id="rId27"/>
    <p:sldId id="491" r:id="rId28"/>
    <p:sldId id="493" r:id="rId29"/>
    <p:sldId id="495" r:id="rId30"/>
    <p:sldId id="496" r:id="rId31"/>
    <p:sldId id="494" r:id="rId32"/>
    <p:sldId id="497" r:id="rId33"/>
    <p:sldId id="498" r:id="rId34"/>
    <p:sldId id="499" r:id="rId35"/>
    <p:sldId id="501" r:id="rId36"/>
    <p:sldId id="502" r:id="rId37"/>
    <p:sldId id="300" r:id="rId3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Gruiz Katalin" initials="GK" lastIdx="109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EA3E3A"/>
    <a:srgbClr val="FFCC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84E427A-3D55-4303-BF80-6455036E1DE7}" styleName="Téma alapján készült stílus 1 – 2. jelölőszín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5DA37D80-6434-44D0-A028-1B22A696006F}" styleName="Világos stílus 3 – 2. jelölőszín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ED083AE6-46FA-4A59-8FB0-9F97EB10719F}" styleName="Világos stílus 3 – 4. jelölőszín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17292A2E-F333-43FB-9621-5CBBE7FDCDCB}" styleName="Világos stílus 2 – 4. jelölőszín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BDBED569-4797-4DF1-A0F4-6AAB3CD982D8}" styleName="Világos stílus 3 – 5. jelölőszín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175" autoAdjust="0"/>
    <p:restoredTop sz="93612" autoAdjust="0"/>
  </p:normalViewPr>
  <p:slideViewPr>
    <p:cSldViewPr snapToGrid="0">
      <p:cViewPr varScale="1">
        <p:scale>
          <a:sx n="79" d="100"/>
          <a:sy n="79" d="100"/>
        </p:scale>
        <p:origin x="-114" y="-144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762"/>
    </p:cViewPr>
  </p:sorterViewPr>
  <p:notesViewPr>
    <p:cSldViewPr snapToGrid="0">
      <p:cViewPr varScale="1">
        <p:scale>
          <a:sx n="52" d="100"/>
          <a:sy n="52" d="100"/>
        </p:scale>
        <p:origin x="2680" y="60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handoutMaster" Target="handoutMasters/handoutMaster1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0" dt="2021-01-13T12:49:12.107" idx="105">
    <p:pos x="6887" y="1005"/>
    <p:text>A MAGYAR NYELV SZABÁLYA, HOGY ÁLTALÁNOS FOGALMAZÁS ÉS CSOPORTNEVEK ESETÉN NEM HASZNÁLUNK TÖBBESSZÁMOT, TEHÁT HELYESEN A PINCÉR FELSZOLGÁLJA AZ ÉTELT (NEM AZ ÉTELEKET, STB.  A TÖBBESSZÁM AKKOR HASZNÁLHATÓ, HA AHELYETT HASZNÁLOD, HOGY PL AZ ÖSSZES FOGÁST FELSZOLGÁLJA, EGYZERRE SZOLGÁLJA FEL A FOGÁSOKAT,  VAGY A KÜLÖNFÉLE ÉTELEKET ELTÉRŐ EDÉNYBEN FŐZIK. 
DE ÁLTALÁBAN AZ ÉTELT FŐZIK, FELSZOLGÁLJÁK, KITÁLALAJÁK, STB.)
ÉS ANGOLUL IS ÍGY VAN.</p:text>
  </p:cm>
</p:cmLst>
</file>

<file path=ppt/comments/comment2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0" dt="2021-01-13T12:26:27.913" idx="103">
    <p:pos x="3979" y="3653"/>
    <p:text>Szerintem volna értelme minden előadásban megadni néhány feladatot! </p:text>
  </p:cm>
</p:cmLst>
</file>

<file path=ppt/comments/comment3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0" dt="2021-01-13T12:43:32.330" idx="104">
    <p:pos x="7388" y="538"/>
    <p:text>eZT A FORMÁTUMOT KI KELL DOBNI, NEM LEHET RENDESEN SZERKESZTENI. A PARTNEREIMNK, AMIKOR FORDÍTJÁK A SAJÁT NYELVÜKRE A HAJUKAT FOGJÁK TÉPNI. ÉS RONDA IS, NINCS ÖSSHANGBAN A TARTALOMMAL.</p:text>
  </p:cm>
</p:cmLst>
</file>

<file path=ppt/comments/comment4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0" dt="2021-01-13T13:02:56.019" idx="106">
    <p:pos x="7388" y="538"/>
    <p:text>Nálam ez a formátum nem is szerepel az alakzatok között, már többször kértem a kiiktataását. 
kidobtam innen, mert nem lehet szerkeszteni</p:text>
  </p:cm>
</p:cmLst>
</file>

<file path=ppt/comments/comment5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0" dt="2021-01-13T15:44:53.317" idx="107">
    <p:pos x="5025" y="1849"/>
    <p:text>Egy ilyen móndatnak semmi érteleme, mert nincs benne konkrétum.   És ilyen szabály sem ltezik? 5 perc, 1 óra, 1 nap? Mi a sok??
És amit nem frissen készítenek, azzal mi van? azt az önkiszolgálóban azonnal el kell vinni</p:text>
  </p:cm>
  <p:cm authorId="0" dt="2021-01-13T15:46:55.160" idx="108">
    <p:pos x="6662" y="192"/>
    <p:text>Ez nem túl jó, hogy egy kategóriában van, eddig sem volt.
Az önkiszolgálóban azonnal elviszi a vendég, a gyorsétteremben nem  </p:text>
  </p:cm>
</p:cmLst>
</file>

<file path=ppt/comments/comment6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0" dt="2021-01-13T16:21:30.217" idx="109">
    <p:pos x="6904" y="2531"/>
    <p:text>Ez külön pont, nem tisztasgi kérdés</p:text>
  </p:cm>
</p:cmLst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image" Target="../media/image23.jpeg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image" Target="../media/image27.png"/></Relationships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image" Target="../media/image30.jpeg"/></Relationships>
</file>

<file path=ppt/diagrams/_rels/data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image" Target="../media/image33.pn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image" Target="../media/image23.jpe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image" Target="../media/image27.png"/></Relationships>
</file>

<file path=ppt/diagrams/_rels/drawing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image" Target="../media/image30.jpeg"/></Relationships>
</file>

<file path=ppt/diagrams/_rels/drawing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image" Target="../media/image33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5_1">
  <dgm:title val=""/>
  <dgm:desc val=""/>
  <dgm:catLst>
    <dgm:cat type="accent5" pri="11100"/>
  </dgm:catLst>
  <dgm:styleLbl name="node0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5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5">
        <a:alpha val="4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5_1">
  <dgm:title val=""/>
  <dgm:desc val=""/>
  <dgm:catLst>
    <dgm:cat type="accent5" pri="11100"/>
  </dgm:catLst>
  <dgm:styleLbl name="node0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5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5">
        <a:alpha val="4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5_1">
  <dgm:title val=""/>
  <dgm:desc val=""/>
  <dgm:catLst>
    <dgm:cat type="accent5" pri="11100"/>
  </dgm:catLst>
  <dgm:styleLbl name="node0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5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5">
        <a:alpha val="4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5_1">
  <dgm:title val=""/>
  <dgm:desc val=""/>
  <dgm:catLst>
    <dgm:cat type="accent5" pri="11100"/>
  </dgm:catLst>
  <dgm:styleLbl name="node0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5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5">
        <a:alpha val="4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5_1">
  <dgm:title val=""/>
  <dgm:desc val=""/>
  <dgm:catLst>
    <dgm:cat type="accent5" pri="11100"/>
  </dgm:catLst>
  <dgm:styleLbl name="node0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5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5">
        <a:alpha val="4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4_1">
  <dgm:title val=""/>
  <dgm:desc val=""/>
  <dgm:catLst>
    <dgm:cat type="accent4" pri="11100"/>
  </dgm:catLst>
  <dgm:styleLbl name="node0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4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4">
        <a:tint val="4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4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4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4">
        <a:alpha val="4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4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4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4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6_1">
  <dgm:title val=""/>
  <dgm:desc val=""/>
  <dgm:catLst>
    <dgm:cat type="accent6" pri="11100"/>
  </dgm:catLst>
  <dgm:styleLbl name="node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6">
        <a:alpha val="4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C3D6109-EE59-4A68-A53A-EC68B39D6AB6}" type="doc">
      <dgm:prSet loTypeId="urn:microsoft.com/office/officeart/2005/8/layout/vList4#1" loCatId="list" qsTypeId="urn:microsoft.com/office/officeart/2005/8/quickstyle/simple1" qsCatId="simple" csTypeId="urn:microsoft.com/office/officeart/2005/8/colors/accent5_1" csCatId="accent5" phldr="1"/>
      <dgm:spPr/>
      <dgm:t>
        <a:bodyPr/>
        <a:lstStyle/>
        <a:p>
          <a:endParaRPr lang="hu-HU"/>
        </a:p>
      </dgm:t>
    </dgm:pt>
    <dgm:pt modelId="{F0CBFA81-AC4E-4118-9449-543284BD2A5E}">
      <dgm:prSet phldrT="[Szöveg]" custT="1"/>
      <dgm:spPr>
        <a:ln>
          <a:noFill/>
        </a:ln>
      </dgm:spPr>
      <dgm:t>
        <a:bodyPr/>
        <a:lstStyle/>
        <a:p>
          <a:r>
            <a:rPr lang="hu-HU" sz="2400" b="1" dirty="0">
              <a:solidFill>
                <a:schemeClr val="bg2"/>
              </a:solidFill>
              <a:latin typeface="Arial" pitchFamily="34" charset="0"/>
              <a:cs typeface="Arial" pitchFamily="34" charset="0"/>
            </a:rPr>
            <a:t>1. Az ételt tálaljuk megfelelő hőmérsékleten!</a:t>
          </a:r>
        </a:p>
        <a:p>
          <a: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  <a:t>Az ételt a megfelelő hőmérsékleten kell tálalni. </a:t>
          </a:r>
          <a:b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  <a:t>Például a húslevest forrón, a pudingot szobahőmérsékleten, a fagylaltot jéghidegen.</a:t>
          </a:r>
        </a:p>
      </dgm:t>
    </dgm:pt>
    <dgm:pt modelId="{7A07B1EC-3AA6-40D8-A814-A8D2CF6011A9}" type="parTrans" cxnId="{9BD2BD02-FD50-41F5-BF53-E0E94F9F385D}">
      <dgm:prSet/>
      <dgm:spPr/>
      <dgm:t>
        <a:bodyPr/>
        <a:lstStyle/>
        <a:p>
          <a:endParaRPr lang="hu-HU" sz="1600">
            <a:latin typeface="Arial" pitchFamily="34" charset="0"/>
            <a:cs typeface="Arial" pitchFamily="34" charset="0"/>
          </a:endParaRPr>
        </a:p>
      </dgm:t>
    </dgm:pt>
    <dgm:pt modelId="{D937BD71-4B8F-4039-B2D9-F4DA41D762E2}" type="sibTrans" cxnId="{9BD2BD02-FD50-41F5-BF53-E0E94F9F385D}">
      <dgm:prSet/>
      <dgm:spPr/>
      <dgm:t>
        <a:bodyPr/>
        <a:lstStyle/>
        <a:p>
          <a:endParaRPr lang="hu-HU" sz="1600">
            <a:latin typeface="Arial" pitchFamily="34" charset="0"/>
            <a:cs typeface="Arial" pitchFamily="34" charset="0"/>
          </a:endParaRPr>
        </a:p>
      </dgm:t>
    </dgm:pt>
    <dgm:pt modelId="{CE89CC9B-1DCA-4915-95BB-DBC75A9DEE03}">
      <dgm:prSet phldrT="[Szöveg]" custT="1"/>
      <dgm:spPr>
        <a:ln>
          <a:noFill/>
        </a:ln>
      </dgm:spPr>
      <dgm:t>
        <a:bodyPr/>
        <a:lstStyle/>
        <a:p>
          <a:r>
            <a:rPr lang="hu-HU" sz="2400" b="1" dirty="0">
              <a:solidFill>
                <a:schemeClr val="bg2"/>
              </a:solidFill>
              <a:latin typeface="Arial" pitchFamily="34" charset="0"/>
              <a:cs typeface="Arial" pitchFamily="34" charset="0"/>
            </a:rPr>
            <a:t>2. Mindig legyen tiszta az edény!</a:t>
          </a:r>
        </a:p>
        <a:p>
          <a: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  <a:t>Az ételt tiszta edényben kell szállítani, tárolni, </a:t>
          </a:r>
          <a:b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  <a:t>tálalni és kiszolgálni!</a:t>
          </a:r>
        </a:p>
      </dgm:t>
    </dgm:pt>
    <dgm:pt modelId="{BFDBC443-A5C9-47E2-BCEF-B4672751CF26}" type="parTrans" cxnId="{E2B66AD0-1417-4EBA-B692-56FC1202DADF}">
      <dgm:prSet/>
      <dgm:spPr/>
      <dgm:t>
        <a:bodyPr/>
        <a:lstStyle/>
        <a:p>
          <a:endParaRPr lang="hu-HU" sz="1600">
            <a:latin typeface="Arial" pitchFamily="34" charset="0"/>
            <a:cs typeface="Arial" pitchFamily="34" charset="0"/>
          </a:endParaRPr>
        </a:p>
      </dgm:t>
    </dgm:pt>
    <dgm:pt modelId="{7DD04A69-D637-4729-B548-191C879CF9AE}" type="sibTrans" cxnId="{E2B66AD0-1417-4EBA-B692-56FC1202DADF}">
      <dgm:prSet/>
      <dgm:spPr/>
      <dgm:t>
        <a:bodyPr/>
        <a:lstStyle/>
        <a:p>
          <a:endParaRPr lang="hu-HU" sz="1600">
            <a:latin typeface="Arial" pitchFamily="34" charset="0"/>
            <a:cs typeface="Arial" pitchFamily="34" charset="0"/>
          </a:endParaRPr>
        </a:p>
      </dgm:t>
    </dgm:pt>
    <dgm:pt modelId="{B9511077-89A5-4EB7-970B-BEC54F313653}">
      <dgm:prSet phldrT="[Szöveg]" custT="1"/>
      <dgm:spPr>
        <a:ln>
          <a:noFill/>
        </a:ln>
      </dgm:spPr>
      <dgm:t>
        <a:bodyPr/>
        <a:lstStyle/>
        <a:p>
          <a:r>
            <a:rPr lang="hu-HU" sz="2400" b="1" dirty="0">
              <a:solidFill>
                <a:schemeClr val="bg2"/>
              </a:solidFill>
              <a:latin typeface="Arial" pitchFamily="34" charset="0"/>
              <a:cs typeface="Arial" pitchFamily="34" charset="0"/>
            </a:rPr>
            <a:t>3. Csomagoljuk az edényt szállításkor! </a:t>
          </a:r>
        </a:p>
        <a:p>
          <a: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  <a:t>A szállításhoz használt zárt termoszedényből </a:t>
          </a:r>
          <a:b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  <a:t>vagy GN edényből tálalni is lehet. </a:t>
          </a:r>
          <a:b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  <a:t>Szállítás közben csomagolással kell védeni.</a:t>
          </a:r>
        </a:p>
      </dgm:t>
    </dgm:pt>
    <dgm:pt modelId="{62031892-ECC3-462F-AD8F-BFF1A9B3291E}" type="parTrans" cxnId="{C597630E-33D8-41E4-815B-DF273D84C9F1}">
      <dgm:prSet/>
      <dgm:spPr/>
      <dgm:t>
        <a:bodyPr/>
        <a:lstStyle/>
        <a:p>
          <a:endParaRPr lang="hu-HU" sz="1600">
            <a:latin typeface="Arial" pitchFamily="34" charset="0"/>
            <a:cs typeface="Arial" pitchFamily="34" charset="0"/>
          </a:endParaRPr>
        </a:p>
      </dgm:t>
    </dgm:pt>
    <dgm:pt modelId="{2A590679-042B-4A6C-9DC4-04CB2689BE4F}" type="sibTrans" cxnId="{C597630E-33D8-41E4-815B-DF273D84C9F1}">
      <dgm:prSet/>
      <dgm:spPr/>
      <dgm:t>
        <a:bodyPr/>
        <a:lstStyle/>
        <a:p>
          <a:endParaRPr lang="hu-HU" sz="1600">
            <a:latin typeface="Arial" pitchFamily="34" charset="0"/>
            <a:cs typeface="Arial" pitchFamily="34" charset="0"/>
          </a:endParaRPr>
        </a:p>
      </dgm:t>
    </dgm:pt>
    <dgm:pt modelId="{5EA46D1E-A29F-42EA-80DF-B45822F1D34D}" type="pres">
      <dgm:prSet presAssocID="{BC3D6109-EE59-4A68-A53A-EC68B39D6AB6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A7781601-8380-40BE-B59D-E75F3D833CE4}" type="pres">
      <dgm:prSet presAssocID="{F0CBFA81-AC4E-4118-9449-543284BD2A5E}" presName="comp" presStyleCnt="0"/>
      <dgm:spPr/>
    </dgm:pt>
    <dgm:pt modelId="{1556137C-B54C-4217-B2F9-C311D0FF3A26}" type="pres">
      <dgm:prSet presAssocID="{F0CBFA81-AC4E-4118-9449-543284BD2A5E}" presName="box" presStyleLbl="node1" presStyleIdx="0" presStyleCnt="3"/>
      <dgm:spPr/>
      <dgm:t>
        <a:bodyPr/>
        <a:lstStyle/>
        <a:p>
          <a:endParaRPr lang="en-US"/>
        </a:p>
      </dgm:t>
    </dgm:pt>
    <dgm:pt modelId="{E1DBA404-106F-41F3-B033-68B483D55C70}" type="pres">
      <dgm:prSet presAssocID="{F0CBFA81-AC4E-4118-9449-543284BD2A5E}" presName="img" presStyleLbl="fgImgPlace1" presStyleIdx="0" presStyleCnt="3"/>
      <dgm:spPr>
        <a:blipFill dpi="0" rotWithShape="1"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 l="-4000" t="6000" b="-16000"/>
          </a:stretch>
        </a:blipFill>
      </dgm:spPr>
    </dgm:pt>
    <dgm:pt modelId="{AFB54F40-4DD2-4F91-8BD6-745AAAD83EC1}" type="pres">
      <dgm:prSet presAssocID="{F0CBFA81-AC4E-4118-9449-543284BD2A5E}" presName="text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3086887-19C8-4DCD-9C07-1FF068A2562E}" type="pres">
      <dgm:prSet presAssocID="{D937BD71-4B8F-4039-B2D9-F4DA41D762E2}" presName="spacer" presStyleCnt="0"/>
      <dgm:spPr/>
    </dgm:pt>
    <dgm:pt modelId="{CAAAB01A-4BE4-4135-835D-C4CB78D67F77}" type="pres">
      <dgm:prSet presAssocID="{CE89CC9B-1DCA-4915-95BB-DBC75A9DEE03}" presName="comp" presStyleCnt="0"/>
      <dgm:spPr/>
    </dgm:pt>
    <dgm:pt modelId="{F36ED790-8BE4-4235-B703-C0C551B0A75B}" type="pres">
      <dgm:prSet presAssocID="{CE89CC9B-1DCA-4915-95BB-DBC75A9DEE03}" presName="box" presStyleLbl="node1" presStyleIdx="1" presStyleCnt="3"/>
      <dgm:spPr/>
      <dgm:t>
        <a:bodyPr/>
        <a:lstStyle/>
        <a:p>
          <a:endParaRPr lang="en-US"/>
        </a:p>
      </dgm:t>
    </dgm:pt>
    <dgm:pt modelId="{B89332DE-E153-4C20-B8FE-390F58E1DA9F}" type="pres">
      <dgm:prSet presAssocID="{CE89CC9B-1DCA-4915-95BB-DBC75A9DEE03}" presName="img" presStyleLbl="fgImgPlace1" presStyleIdx="1" presStyleCnt="3"/>
      <dgm:spPr>
        <a:blipFill dpi="0" rotWithShape="1"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 l="1000" t="-13000" r="7000" b="-10000"/>
          </a:stretch>
        </a:blipFill>
      </dgm:spPr>
    </dgm:pt>
    <dgm:pt modelId="{45DAA959-BE45-49EF-94D3-55CD67C17546}" type="pres">
      <dgm:prSet presAssocID="{CE89CC9B-1DCA-4915-95BB-DBC75A9DEE03}" presName="text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B88E37D-05C3-4B67-BE8C-79E47E27E1C7}" type="pres">
      <dgm:prSet presAssocID="{7DD04A69-D637-4729-B548-191C879CF9AE}" presName="spacer" presStyleCnt="0"/>
      <dgm:spPr/>
    </dgm:pt>
    <dgm:pt modelId="{ABBD95FD-5ACD-4F19-ACE2-CC59EFBD624B}" type="pres">
      <dgm:prSet presAssocID="{B9511077-89A5-4EB7-970B-BEC54F313653}" presName="comp" presStyleCnt="0"/>
      <dgm:spPr/>
    </dgm:pt>
    <dgm:pt modelId="{C94CB3CD-E711-4761-B135-65B82B031D85}" type="pres">
      <dgm:prSet presAssocID="{B9511077-89A5-4EB7-970B-BEC54F313653}" presName="box" presStyleLbl="node1" presStyleIdx="2" presStyleCnt="3"/>
      <dgm:spPr/>
      <dgm:t>
        <a:bodyPr/>
        <a:lstStyle/>
        <a:p>
          <a:endParaRPr lang="en-US"/>
        </a:p>
      </dgm:t>
    </dgm:pt>
    <dgm:pt modelId="{92802117-920E-42D7-8FEC-BEA2DDA89C3E}" type="pres">
      <dgm:prSet presAssocID="{B9511077-89A5-4EB7-970B-BEC54F313653}" presName="img" presStyleLbl="fgImgPlace1" presStyleIdx="2" presStyleCnt="3"/>
      <dgm:spPr>
        <a:blipFill rotWithShape="1">
          <a:blip xmlns:r="http://schemas.openxmlformats.org/officeDocument/2006/relationships" r:embed="rId3"/>
          <a:stretch>
            <a:fillRect/>
          </a:stretch>
        </a:blipFill>
      </dgm:spPr>
    </dgm:pt>
    <dgm:pt modelId="{70F1CEDC-F147-4306-9398-051F30747F5C}" type="pres">
      <dgm:prSet presAssocID="{B9511077-89A5-4EB7-970B-BEC54F313653}" presName="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C88FFC68-2FEA-4446-94AD-9FAA0FAE4562}" type="presOf" srcId="{BC3D6109-EE59-4A68-A53A-EC68B39D6AB6}" destId="{5EA46D1E-A29F-42EA-80DF-B45822F1D34D}" srcOrd="0" destOrd="0" presId="urn:microsoft.com/office/officeart/2005/8/layout/vList4#1"/>
    <dgm:cxn modelId="{279E0295-E0EF-4834-A796-31B6668F9CDF}" type="presOf" srcId="{F0CBFA81-AC4E-4118-9449-543284BD2A5E}" destId="{1556137C-B54C-4217-B2F9-C311D0FF3A26}" srcOrd="0" destOrd="0" presId="urn:microsoft.com/office/officeart/2005/8/layout/vList4#1"/>
    <dgm:cxn modelId="{E2B66AD0-1417-4EBA-B692-56FC1202DADF}" srcId="{BC3D6109-EE59-4A68-A53A-EC68B39D6AB6}" destId="{CE89CC9B-1DCA-4915-95BB-DBC75A9DEE03}" srcOrd="1" destOrd="0" parTransId="{BFDBC443-A5C9-47E2-BCEF-B4672751CF26}" sibTransId="{7DD04A69-D637-4729-B548-191C879CF9AE}"/>
    <dgm:cxn modelId="{E0941DE3-DA45-4F7B-A6E4-50800BEA6E77}" type="presOf" srcId="{B9511077-89A5-4EB7-970B-BEC54F313653}" destId="{70F1CEDC-F147-4306-9398-051F30747F5C}" srcOrd="1" destOrd="0" presId="urn:microsoft.com/office/officeart/2005/8/layout/vList4#1"/>
    <dgm:cxn modelId="{ABBBD8C6-170F-4545-A7F0-5BB83600E03D}" type="presOf" srcId="{CE89CC9B-1DCA-4915-95BB-DBC75A9DEE03}" destId="{F36ED790-8BE4-4235-B703-C0C551B0A75B}" srcOrd="0" destOrd="0" presId="urn:microsoft.com/office/officeart/2005/8/layout/vList4#1"/>
    <dgm:cxn modelId="{AD196B44-32AA-46AF-804E-EB96113E85DD}" type="presOf" srcId="{B9511077-89A5-4EB7-970B-BEC54F313653}" destId="{C94CB3CD-E711-4761-B135-65B82B031D85}" srcOrd="0" destOrd="0" presId="urn:microsoft.com/office/officeart/2005/8/layout/vList4#1"/>
    <dgm:cxn modelId="{9BD2BD02-FD50-41F5-BF53-E0E94F9F385D}" srcId="{BC3D6109-EE59-4A68-A53A-EC68B39D6AB6}" destId="{F0CBFA81-AC4E-4118-9449-543284BD2A5E}" srcOrd="0" destOrd="0" parTransId="{7A07B1EC-3AA6-40D8-A814-A8D2CF6011A9}" sibTransId="{D937BD71-4B8F-4039-B2D9-F4DA41D762E2}"/>
    <dgm:cxn modelId="{C597630E-33D8-41E4-815B-DF273D84C9F1}" srcId="{BC3D6109-EE59-4A68-A53A-EC68B39D6AB6}" destId="{B9511077-89A5-4EB7-970B-BEC54F313653}" srcOrd="2" destOrd="0" parTransId="{62031892-ECC3-462F-AD8F-BFF1A9B3291E}" sibTransId="{2A590679-042B-4A6C-9DC4-04CB2689BE4F}"/>
    <dgm:cxn modelId="{BE5EBDC3-E070-431D-BC2B-B6855EB7D65E}" type="presOf" srcId="{F0CBFA81-AC4E-4118-9449-543284BD2A5E}" destId="{AFB54F40-4DD2-4F91-8BD6-745AAAD83EC1}" srcOrd="1" destOrd="0" presId="urn:microsoft.com/office/officeart/2005/8/layout/vList4#1"/>
    <dgm:cxn modelId="{38C25D8E-6586-4E7E-8FA6-DB889E18E1AF}" type="presOf" srcId="{CE89CC9B-1DCA-4915-95BB-DBC75A9DEE03}" destId="{45DAA959-BE45-49EF-94D3-55CD67C17546}" srcOrd="1" destOrd="0" presId="urn:microsoft.com/office/officeart/2005/8/layout/vList4#1"/>
    <dgm:cxn modelId="{1D013D84-9B63-47BF-90F3-644341AA8837}" type="presParOf" srcId="{5EA46D1E-A29F-42EA-80DF-B45822F1D34D}" destId="{A7781601-8380-40BE-B59D-E75F3D833CE4}" srcOrd="0" destOrd="0" presId="urn:microsoft.com/office/officeart/2005/8/layout/vList4#1"/>
    <dgm:cxn modelId="{BDA0EC09-09B5-4C63-A014-6C4B93673B68}" type="presParOf" srcId="{A7781601-8380-40BE-B59D-E75F3D833CE4}" destId="{1556137C-B54C-4217-B2F9-C311D0FF3A26}" srcOrd="0" destOrd="0" presId="urn:microsoft.com/office/officeart/2005/8/layout/vList4#1"/>
    <dgm:cxn modelId="{ECD53401-DF2C-4606-8668-6CF9690DDBD8}" type="presParOf" srcId="{A7781601-8380-40BE-B59D-E75F3D833CE4}" destId="{E1DBA404-106F-41F3-B033-68B483D55C70}" srcOrd="1" destOrd="0" presId="urn:microsoft.com/office/officeart/2005/8/layout/vList4#1"/>
    <dgm:cxn modelId="{5C374F8B-AAD5-4A89-BD60-8CDA34BE2A24}" type="presParOf" srcId="{A7781601-8380-40BE-B59D-E75F3D833CE4}" destId="{AFB54F40-4DD2-4F91-8BD6-745AAAD83EC1}" srcOrd="2" destOrd="0" presId="urn:microsoft.com/office/officeart/2005/8/layout/vList4#1"/>
    <dgm:cxn modelId="{09CA6B19-BB55-410F-9C5D-7524773E9C46}" type="presParOf" srcId="{5EA46D1E-A29F-42EA-80DF-B45822F1D34D}" destId="{83086887-19C8-4DCD-9C07-1FF068A2562E}" srcOrd="1" destOrd="0" presId="urn:microsoft.com/office/officeart/2005/8/layout/vList4#1"/>
    <dgm:cxn modelId="{9473CD17-2BA5-4940-992A-CC277B3AD264}" type="presParOf" srcId="{5EA46D1E-A29F-42EA-80DF-B45822F1D34D}" destId="{CAAAB01A-4BE4-4135-835D-C4CB78D67F77}" srcOrd="2" destOrd="0" presId="urn:microsoft.com/office/officeart/2005/8/layout/vList4#1"/>
    <dgm:cxn modelId="{EB99578F-D1EA-4ED7-89FF-84EA5090B6E4}" type="presParOf" srcId="{CAAAB01A-4BE4-4135-835D-C4CB78D67F77}" destId="{F36ED790-8BE4-4235-B703-C0C551B0A75B}" srcOrd="0" destOrd="0" presId="urn:microsoft.com/office/officeart/2005/8/layout/vList4#1"/>
    <dgm:cxn modelId="{754002E2-6114-489F-9361-F54B3A8B81FF}" type="presParOf" srcId="{CAAAB01A-4BE4-4135-835D-C4CB78D67F77}" destId="{B89332DE-E153-4C20-B8FE-390F58E1DA9F}" srcOrd="1" destOrd="0" presId="urn:microsoft.com/office/officeart/2005/8/layout/vList4#1"/>
    <dgm:cxn modelId="{A4D7F66D-13B4-4162-A8F5-6AA9E35C9E48}" type="presParOf" srcId="{CAAAB01A-4BE4-4135-835D-C4CB78D67F77}" destId="{45DAA959-BE45-49EF-94D3-55CD67C17546}" srcOrd="2" destOrd="0" presId="urn:microsoft.com/office/officeart/2005/8/layout/vList4#1"/>
    <dgm:cxn modelId="{83EE856F-74D4-45E2-BBCD-D6F2D1B03758}" type="presParOf" srcId="{5EA46D1E-A29F-42EA-80DF-B45822F1D34D}" destId="{2B88E37D-05C3-4B67-BE8C-79E47E27E1C7}" srcOrd="3" destOrd="0" presId="urn:microsoft.com/office/officeart/2005/8/layout/vList4#1"/>
    <dgm:cxn modelId="{0A4011AE-6E72-453F-A90E-1F423D4FC7E0}" type="presParOf" srcId="{5EA46D1E-A29F-42EA-80DF-B45822F1D34D}" destId="{ABBD95FD-5ACD-4F19-ACE2-CC59EFBD624B}" srcOrd="4" destOrd="0" presId="urn:microsoft.com/office/officeart/2005/8/layout/vList4#1"/>
    <dgm:cxn modelId="{8E72FCD1-468F-447F-A67C-8B282862ABCA}" type="presParOf" srcId="{ABBD95FD-5ACD-4F19-ACE2-CC59EFBD624B}" destId="{C94CB3CD-E711-4761-B135-65B82B031D85}" srcOrd="0" destOrd="0" presId="urn:microsoft.com/office/officeart/2005/8/layout/vList4#1"/>
    <dgm:cxn modelId="{21433AA6-CDC6-4516-BD7A-B526FF220581}" type="presParOf" srcId="{ABBD95FD-5ACD-4F19-ACE2-CC59EFBD624B}" destId="{92802117-920E-42D7-8FEC-BEA2DDA89C3E}" srcOrd="1" destOrd="0" presId="urn:microsoft.com/office/officeart/2005/8/layout/vList4#1"/>
    <dgm:cxn modelId="{F3EBA309-C38D-4C2A-8828-6E3E86420E10}" type="presParOf" srcId="{ABBD95FD-5ACD-4F19-ACE2-CC59EFBD624B}" destId="{70F1CEDC-F147-4306-9398-051F30747F5C}" srcOrd="2" destOrd="0" presId="urn:microsoft.com/office/officeart/2005/8/layout/vList4#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C3D6109-EE59-4A68-A53A-EC68B39D6AB6}" type="doc">
      <dgm:prSet loTypeId="urn:microsoft.com/office/officeart/2005/8/layout/vList4#2" loCatId="list" qsTypeId="urn:microsoft.com/office/officeart/2005/8/quickstyle/simple1" qsCatId="simple" csTypeId="urn:microsoft.com/office/officeart/2005/8/colors/accent5_1" csCatId="accent5" phldr="1"/>
      <dgm:spPr/>
      <dgm:t>
        <a:bodyPr/>
        <a:lstStyle/>
        <a:p>
          <a:endParaRPr lang="hu-HU"/>
        </a:p>
      </dgm:t>
    </dgm:pt>
    <dgm:pt modelId="{F0CBFA81-AC4E-4118-9449-543284BD2A5E}">
      <dgm:prSet phldrT="[Szöveg]" custT="1"/>
      <dgm:spPr>
        <a:ln>
          <a:noFill/>
        </a:ln>
      </dgm:spPr>
      <dgm:t>
        <a:bodyPr/>
        <a:lstStyle/>
        <a:p>
          <a:r>
            <a:rPr lang="hu-HU" sz="2400" b="1" dirty="0">
              <a:solidFill>
                <a:schemeClr val="bg2"/>
              </a:solidFill>
              <a:latin typeface="Arial" pitchFamily="34" charset="0"/>
              <a:cs typeface="Arial" pitchFamily="34" charset="0"/>
            </a:rPr>
            <a:t>4. Az ételt tálalás előtt ellenőrizzük le!</a:t>
          </a:r>
        </a:p>
        <a:p>
          <a: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  <a:t>Az ételeket tálalás előtt ellenőrizni kell, hogy ízre,</a:t>
          </a:r>
          <a:b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  <a:t> látványra és </a:t>
          </a:r>
          <a:r>
            <a:rPr lang="hu-HU" sz="2400">
              <a:latin typeface="Arial" panose="020B0604020202020204" pitchFamily="34" charset="0"/>
              <a:cs typeface="Arial" panose="020B0604020202020204" pitchFamily="34" charset="0"/>
            </a:rPr>
            <a:t>illatra </a:t>
          </a:r>
          <a:r>
            <a:rPr lang="hu-HU" sz="2400" smtClean="0">
              <a:latin typeface="Arial" panose="020B0604020202020204" pitchFamily="34" charset="0"/>
              <a:cs typeface="Arial" panose="020B0604020202020204" pitchFamily="34" charset="0"/>
            </a:rPr>
            <a:t>megfelelőek-e</a:t>
          </a:r>
          <a: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  <a:t>.</a:t>
          </a:r>
        </a:p>
      </dgm:t>
    </dgm:pt>
    <dgm:pt modelId="{7A07B1EC-3AA6-40D8-A814-A8D2CF6011A9}" type="parTrans" cxnId="{9BD2BD02-FD50-41F5-BF53-E0E94F9F385D}">
      <dgm:prSet/>
      <dgm:spPr/>
      <dgm:t>
        <a:bodyPr/>
        <a:lstStyle/>
        <a:p>
          <a:endParaRPr lang="hu-HU" sz="1600">
            <a:latin typeface="Arial" pitchFamily="34" charset="0"/>
            <a:cs typeface="Arial" pitchFamily="34" charset="0"/>
          </a:endParaRPr>
        </a:p>
      </dgm:t>
    </dgm:pt>
    <dgm:pt modelId="{D937BD71-4B8F-4039-B2D9-F4DA41D762E2}" type="sibTrans" cxnId="{9BD2BD02-FD50-41F5-BF53-E0E94F9F385D}">
      <dgm:prSet/>
      <dgm:spPr/>
      <dgm:t>
        <a:bodyPr/>
        <a:lstStyle/>
        <a:p>
          <a:endParaRPr lang="hu-HU" sz="1600">
            <a:latin typeface="Arial" pitchFamily="34" charset="0"/>
            <a:cs typeface="Arial" pitchFamily="34" charset="0"/>
          </a:endParaRPr>
        </a:p>
      </dgm:t>
    </dgm:pt>
    <dgm:pt modelId="{CE89CC9B-1DCA-4915-95BB-DBC75A9DEE03}">
      <dgm:prSet phldrT="[Szöveg]" custT="1"/>
      <dgm:spPr>
        <a:ln>
          <a:noFill/>
        </a:ln>
      </dgm:spPr>
      <dgm:t>
        <a:bodyPr/>
        <a:lstStyle/>
        <a:p>
          <a:r>
            <a:rPr lang="hu-HU" sz="2400" b="1" dirty="0">
              <a:solidFill>
                <a:schemeClr val="bg2"/>
              </a:solidFill>
              <a:latin typeface="Arial" pitchFamily="34" charset="0"/>
              <a:cs typeface="Arial" pitchFamily="34" charset="0"/>
            </a:rPr>
            <a:t>5. Tartsuk be a személyi higiéniás szabályokat!</a:t>
          </a:r>
        </a:p>
        <a:p>
          <a: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  <a:t>Rendszeres kézmosás szükséges! </a:t>
          </a:r>
          <a:b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  <a:t>Köhögés, tüsszentés, beszéd az étel felett tilos!</a:t>
          </a:r>
          <a:b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  <a:t>Tiszta munkaruhát kell viselni. </a:t>
          </a:r>
        </a:p>
      </dgm:t>
    </dgm:pt>
    <dgm:pt modelId="{BFDBC443-A5C9-47E2-BCEF-B4672751CF26}" type="parTrans" cxnId="{E2B66AD0-1417-4EBA-B692-56FC1202DADF}">
      <dgm:prSet/>
      <dgm:spPr/>
      <dgm:t>
        <a:bodyPr/>
        <a:lstStyle/>
        <a:p>
          <a:endParaRPr lang="hu-HU" sz="1600">
            <a:latin typeface="Arial" pitchFamily="34" charset="0"/>
            <a:cs typeface="Arial" pitchFamily="34" charset="0"/>
          </a:endParaRPr>
        </a:p>
      </dgm:t>
    </dgm:pt>
    <dgm:pt modelId="{7DD04A69-D637-4729-B548-191C879CF9AE}" type="sibTrans" cxnId="{E2B66AD0-1417-4EBA-B692-56FC1202DADF}">
      <dgm:prSet/>
      <dgm:spPr/>
      <dgm:t>
        <a:bodyPr/>
        <a:lstStyle/>
        <a:p>
          <a:endParaRPr lang="hu-HU" sz="1600">
            <a:latin typeface="Arial" pitchFamily="34" charset="0"/>
            <a:cs typeface="Arial" pitchFamily="34" charset="0"/>
          </a:endParaRPr>
        </a:p>
      </dgm:t>
    </dgm:pt>
    <dgm:pt modelId="{B9511077-89A5-4EB7-970B-BEC54F313653}">
      <dgm:prSet phldrT="[Szöveg]" custT="1"/>
      <dgm:spPr>
        <a:noFill/>
        <a:ln>
          <a:noFill/>
        </a:ln>
      </dgm:spPr>
      <dgm:t>
        <a:bodyPr/>
        <a:lstStyle/>
        <a:p>
          <a:r>
            <a:rPr lang="hu-HU" sz="2400" b="1" dirty="0">
              <a:solidFill>
                <a:schemeClr val="bg2"/>
              </a:solidFill>
              <a:latin typeface="Arial" pitchFamily="34" charset="0"/>
              <a:cs typeface="Arial" pitchFamily="34" charset="0"/>
            </a:rPr>
            <a:t>6. Az étel nem érintkezhet semmivel! </a:t>
          </a:r>
        </a:p>
        <a:p>
          <a: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  <a:t>Tálaláskor nem kerülhet az ételbe idegen anyag!</a:t>
          </a:r>
          <a:b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hu-HU" sz="2400">
              <a:latin typeface="Arial" panose="020B0604020202020204" pitchFamily="34" charset="0"/>
              <a:cs typeface="Arial" panose="020B0604020202020204" pitchFamily="34" charset="0"/>
            </a:rPr>
            <a:t>Csak </a:t>
          </a:r>
          <a:r>
            <a:rPr lang="hu-HU" sz="2400" smtClean="0">
              <a:latin typeface="Arial" panose="020B0604020202020204" pitchFamily="34" charset="0"/>
              <a:cs typeface="Arial" panose="020B0604020202020204" pitchFamily="34" charset="0"/>
            </a:rPr>
            <a:t>a tálaláshoz </a:t>
          </a:r>
          <a: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  <a:t>használt eszközöket használjunk!</a:t>
          </a:r>
          <a:b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  <a:t>Az eszközöket tisztán kell tartani</a:t>
          </a:r>
          <a:r>
            <a:rPr lang="hu-HU" sz="2400">
              <a:latin typeface="Arial" panose="020B0604020202020204" pitchFamily="34" charset="0"/>
              <a:cs typeface="Arial" panose="020B0604020202020204" pitchFamily="34" charset="0"/>
            </a:rPr>
            <a:t>: </a:t>
          </a:r>
          <a:r>
            <a:rPr lang="hu-HU" sz="2400" smtClean="0">
              <a:latin typeface="Arial" panose="020B0604020202020204" pitchFamily="34" charset="0"/>
              <a:cs typeface="Arial" panose="020B0604020202020204" pitchFamily="34" charset="0"/>
            </a:rPr>
            <a:t>tálalás </a:t>
          </a:r>
          <a:r>
            <a:rPr lang="hu-HU" sz="2400">
              <a:latin typeface="Arial" panose="020B0604020202020204" pitchFamily="34" charset="0"/>
              <a:cs typeface="Arial" panose="020B0604020202020204" pitchFamily="34" charset="0"/>
            </a:rPr>
            <a:t>után </a:t>
          </a:r>
          <a:r>
            <a:rPr lang="hu-HU" sz="2400" smtClean="0">
              <a:latin typeface="Arial" panose="020B0604020202020204" pitchFamily="34" charset="0"/>
              <a:cs typeface="Arial" panose="020B0604020202020204" pitchFamily="34" charset="0"/>
            </a:rPr>
            <a:t/>
          </a:r>
          <a:br>
            <a:rPr lang="hu-HU" sz="2400" smtClean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hu-HU" sz="2400" smtClean="0">
              <a:latin typeface="Arial" panose="020B0604020202020204" pitchFamily="34" charset="0"/>
              <a:cs typeface="Arial" panose="020B0604020202020204" pitchFamily="34" charset="0"/>
            </a:rPr>
            <a:t>azonnal </a:t>
          </a:r>
          <a: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  <a:t>el kell mosogatni!</a:t>
          </a:r>
        </a:p>
      </dgm:t>
    </dgm:pt>
    <dgm:pt modelId="{62031892-ECC3-462F-AD8F-BFF1A9B3291E}" type="parTrans" cxnId="{C597630E-33D8-41E4-815B-DF273D84C9F1}">
      <dgm:prSet/>
      <dgm:spPr/>
      <dgm:t>
        <a:bodyPr/>
        <a:lstStyle/>
        <a:p>
          <a:endParaRPr lang="hu-HU" sz="1600">
            <a:latin typeface="Arial" pitchFamily="34" charset="0"/>
            <a:cs typeface="Arial" pitchFamily="34" charset="0"/>
          </a:endParaRPr>
        </a:p>
      </dgm:t>
    </dgm:pt>
    <dgm:pt modelId="{2A590679-042B-4A6C-9DC4-04CB2689BE4F}" type="sibTrans" cxnId="{C597630E-33D8-41E4-815B-DF273D84C9F1}">
      <dgm:prSet/>
      <dgm:spPr/>
      <dgm:t>
        <a:bodyPr/>
        <a:lstStyle/>
        <a:p>
          <a:endParaRPr lang="hu-HU" sz="1600">
            <a:latin typeface="Arial" pitchFamily="34" charset="0"/>
            <a:cs typeface="Arial" pitchFamily="34" charset="0"/>
          </a:endParaRPr>
        </a:p>
      </dgm:t>
    </dgm:pt>
    <dgm:pt modelId="{5EA46D1E-A29F-42EA-80DF-B45822F1D34D}" type="pres">
      <dgm:prSet presAssocID="{BC3D6109-EE59-4A68-A53A-EC68B39D6AB6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A7781601-8380-40BE-B59D-E75F3D833CE4}" type="pres">
      <dgm:prSet presAssocID="{F0CBFA81-AC4E-4118-9449-543284BD2A5E}" presName="comp" presStyleCnt="0"/>
      <dgm:spPr/>
    </dgm:pt>
    <dgm:pt modelId="{1556137C-B54C-4217-B2F9-C311D0FF3A26}" type="pres">
      <dgm:prSet presAssocID="{F0CBFA81-AC4E-4118-9449-543284BD2A5E}" presName="box" presStyleLbl="node1" presStyleIdx="0" presStyleCnt="3"/>
      <dgm:spPr/>
      <dgm:t>
        <a:bodyPr/>
        <a:lstStyle/>
        <a:p>
          <a:endParaRPr lang="en-US"/>
        </a:p>
      </dgm:t>
    </dgm:pt>
    <dgm:pt modelId="{E1DBA404-106F-41F3-B033-68B483D55C70}" type="pres">
      <dgm:prSet presAssocID="{F0CBFA81-AC4E-4118-9449-543284BD2A5E}" presName="img" presStyleLbl="fgImgPlace1" presStyleIdx="0" presStyleCnt="3"/>
      <dgm:spPr>
        <a:blipFill dpi="0" rotWithShape="1"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 l="5000" t="3000" r="3000" b="5000"/>
          </a:stretch>
        </a:blipFill>
      </dgm:spPr>
    </dgm:pt>
    <dgm:pt modelId="{AFB54F40-4DD2-4F91-8BD6-745AAAD83EC1}" type="pres">
      <dgm:prSet presAssocID="{F0CBFA81-AC4E-4118-9449-543284BD2A5E}" presName="text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3086887-19C8-4DCD-9C07-1FF068A2562E}" type="pres">
      <dgm:prSet presAssocID="{D937BD71-4B8F-4039-B2D9-F4DA41D762E2}" presName="spacer" presStyleCnt="0"/>
      <dgm:spPr/>
    </dgm:pt>
    <dgm:pt modelId="{CAAAB01A-4BE4-4135-835D-C4CB78D67F77}" type="pres">
      <dgm:prSet presAssocID="{CE89CC9B-1DCA-4915-95BB-DBC75A9DEE03}" presName="comp" presStyleCnt="0"/>
      <dgm:spPr/>
    </dgm:pt>
    <dgm:pt modelId="{F36ED790-8BE4-4235-B703-C0C551B0A75B}" type="pres">
      <dgm:prSet presAssocID="{CE89CC9B-1DCA-4915-95BB-DBC75A9DEE03}" presName="box" presStyleLbl="node1" presStyleIdx="1" presStyleCnt="3"/>
      <dgm:spPr/>
      <dgm:t>
        <a:bodyPr/>
        <a:lstStyle/>
        <a:p>
          <a:endParaRPr lang="en-US"/>
        </a:p>
      </dgm:t>
    </dgm:pt>
    <dgm:pt modelId="{B89332DE-E153-4C20-B8FE-390F58E1DA9F}" type="pres">
      <dgm:prSet presAssocID="{CE89CC9B-1DCA-4915-95BB-DBC75A9DEE03}" presName="img" presStyleLbl="fgImgPlace1" presStyleIdx="1" presStyleCnt="3"/>
      <dgm:spPr>
        <a:blipFill dpi="0" rotWithShape="1"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 l="11000" t="8000" r="14000" b="11000"/>
          </a:stretch>
        </a:blipFill>
      </dgm:spPr>
    </dgm:pt>
    <dgm:pt modelId="{45DAA959-BE45-49EF-94D3-55CD67C17546}" type="pres">
      <dgm:prSet presAssocID="{CE89CC9B-1DCA-4915-95BB-DBC75A9DEE03}" presName="text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B88E37D-05C3-4B67-BE8C-79E47E27E1C7}" type="pres">
      <dgm:prSet presAssocID="{7DD04A69-D637-4729-B548-191C879CF9AE}" presName="spacer" presStyleCnt="0"/>
      <dgm:spPr/>
    </dgm:pt>
    <dgm:pt modelId="{ABBD95FD-5ACD-4F19-ACE2-CC59EFBD624B}" type="pres">
      <dgm:prSet presAssocID="{B9511077-89A5-4EB7-970B-BEC54F313653}" presName="comp" presStyleCnt="0"/>
      <dgm:spPr/>
    </dgm:pt>
    <dgm:pt modelId="{C94CB3CD-E711-4761-B135-65B82B031D85}" type="pres">
      <dgm:prSet presAssocID="{B9511077-89A5-4EB7-970B-BEC54F313653}" presName="box" presStyleLbl="node1" presStyleIdx="2" presStyleCnt="3"/>
      <dgm:spPr/>
      <dgm:t>
        <a:bodyPr/>
        <a:lstStyle/>
        <a:p>
          <a:endParaRPr lang="en-US"/>
        </a:p>
      </dgm:t>
    </dgm:pt>
    <dgm:pt modelId="{92802117-920E-42D7-8FEC-BEA2DDA89C3E}" type="pres">
      <dgm:prSet presAssocID="{B9511077-89A5-4EB7-970B-BEC54F313653}" presName="img" presStyleLbl="fgImgPlace1" presStyleIdx="2" presStyleCnt="3"/>
      <dgm:spPr>
        <a:blipFill dpi="0" rotWithShape="1"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 l="15000" t="9000" r="15000" b="8000"/>
          </a:stretch>
        </a:blipFill>
      </dgm:spPr>
    </dgm:pt>
    <dgm:pt modelId="{70F1CEDC-F147-4306-9398-051F30747F5C}" type="pres">
      <dgm:prSet presAssocID="{B9511077-89A5-4EB7-970B-BEC54F313653}" presName="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C88FFC68-2FEA-4446-94AD-9FAA0FAE4562}" type="presOf" srcId="{BC3D6109-EE59-4A68-A53A-EC68B39D6AB6}" destId="{5EA46D1E-A29F-42EA-80DF-B45822F1D34D}" srcOrd="0" destOrd="0" presId="urn:microsoft.com/office/officeart/2005/8/layout/vList4#2"/>
    <dgm:cxn modelId="{279E0295-E0EF-4834-A796-31B6668F9CDF}" type="presOf" srcId="{F0CBFA81-AC4E-4118-9449-543284BD2A5E}" destId="{1556137C-B54C-4217-B2F9-C311D0FF3A26}" srcOrd="0" destOrd="0" presId="urn:microsoft.com/office/officeart/2005/8/layout/vList4#2"/>
    <dgm:cxn modelId="{E2B66AD0-1417-4EBA-B692-56FC1202DADF}" srcId="{BC3D6109-EE59-4A68-A53A-EC68B39D6AB6}" destId="{CE89CC9B-1DCA-4915-95BB-DBC75A9DEE03}" srcOrd="1" destOrd="0" parTransId="{BFDBC443-A5C9-47E2-BCEF-B4672751CF26}" sibTransId="{7DD04A69-D637-4729-B548-191C879CF9AE}"/>
    <dgm:cxn modelId="{E0941DE3-DA45-4F7B-A6E4-50800BEA6E77}" type="presOf" srcId="{B9511077-89A5-4EB7-970B-BEC54F313653}" destId="{70F1CEDC-F147-4306-9398-051F30747F5C}" srcOrd="1" destOrd="0" presId="urn:microsoft.com/office/officeart/2005/8/layout/vList4#2"/>
    <dgm:cxn modelId="{ABBBD8C6-170F-4545-A7F0-5BB83600E03D}" type="presOf" srcId="{CE89CC9B-1DCA-4915-95BB-DBC75A9DEE03}" destId="{F36ED790-8BE4-4235-B703-C0C551B0A75B}" srcOrd="0" destOrd="0" presId="urn:microsoft.com/office/officeart/2005/8/layout/vList4#2"/>
    <dgm:cxn modelId="{AD196B44-32AA-46AF-804E-EB96113E85DD}" type="presOf" srcId="{B9511077-89A5-4EB7-970B-BEC54F313653}" destId="{C94CB3CD-E711-4761-B135-65B82B031D85}" srcOrd="0" destOrd="0" presId="urn:microsoft.com/office/officeart/2005/8/layout/vList4#2"/>
    <dgm:cxn modelId="{9BD2BD02-FD50-41F5-BF53-E0E94F9F385D}" srcId="{BC3D6109-EE59-4A68-A53A-EC68B39D6AB6}" destId="{F0CBFA81-AC4E-4118-9449-543284BD2A5E}" srcOrd="0" destOrd="0" parTransId="{7A07B1EC-3AA6-40D8-A814-A8D2CF6011A9}" sibTransId="{D937BD71-4B8F-4039-B2D9-F4DA41D762E2}"/>
    <dgm:cxn modelId="{C597630E-33D8-41E4-815B-DF273D84C9F1}" srcId="{BC3D6109-EE59-4A68-A53A-EC68B39D6AB6}" destId="{B9511077-89A5-4EB7-970B-BEC54F313653}" srcOrd="2" destOrd="0" parTransId="{62031892-ECC3-462F-AD8F-BFF1A9B3291E}" sibTransId="{2A590679-042B-4A6C-9DC4-04CB2689BE4F}"/>
    <dgm:cxn modelId="{BE5EBDC3-E070-431D-BC2B-B6855EB7D65E}" type="presOf" srcId="{F0CBFA81-AC4E-4118-9449-543284BD2A5E}" destId="{AFB54F40-4DD2-4F91-8BD6-745AAAD83EC1}" srcOrd="1" destOrd="0" presId="urn:microsoft.com/office/officeart/2005/8/layout/vList4#2"/>
    <dgm:cxn modelId="{38C25D8E-6586-4E7E-8FA6-DB889E18E1AF}" type="presOf" srcId="{CE89CC9B-1DCA-4915-95BB-DBC75A9DEE03}" destId="{45DAA959-BE45-49EF-94D3-55CD67C17546}" srcOrd="1" destOrd="0" presId="urn:microsoft.com/office/officeart/2005/8/layout/vList4#2"/>
    <dgm:cxn modelId="{1D013D84-9B63-47BF-90F3-644341AA8837}" type="presParOf" srcId="{5EA46D1E-A29F-42EA-80DF-B45822F1D34D}" destId="{A7781601-8380-40BE-B59D-E75F3D833CE4}" srcOrd="0" destOrd="0" presId="urn:microsoft.com/office/officeart/2005/8/layout/vList4#2"/>
    <dgm:cxn modelId="{BDA0EC09-09B5-4C63-A014-6C4B93673B68}" type="presParOf" srcId="{A7781601-8380-40BE-B59D-E75F3D833CE4}" destId="{1556137C-B54C-4217-B2F9-C311D0FF3A26}" srcOrd="0" destOrd="0" presId="urn:microsoft.com/office/officeart/2005/8/layout/vList4#2"/>
    <dgm:cxn modelId="{ECD53401-DF2C-4606-8668-6CF9690DDBD8}" type="presParOf" srcId="{A7781601-8380-40BE-B59D-E75F3D833CE4}" destId="{E1DBA404-106F-41F3-B033-68B483D55C70}" srcOrd="1" destOrd="0" presId="urn:microsoft.com/office/officeart/2005/8/layout/vList4#2"/>
    <dgm:cxn modelId="{5C374F8B-AAD5-4A89-BD60-8CDA34BE2A24}" type="presParOf" srcId="{A7781601-8380-40BE-B59D-E75F3D833CE4}" destId="{AFB54F40-4DD2-4F91-8BD6-745AAAD83EC1}" srcOrd="2" destOrd="0" presId="urn:microsoft.com/office/officeart/2005/8/layout/vList4#2"/>
    <dgm:cxn modelId="{09CA6B19-BB55-410F-9C5D-7524773E9C46}" type="presParOf" srcId="{5EA46D1E-A29F-42EA-80DF-B45822F1D34D}" destId="{83086887-19C8-4DCD-9C07-1FF068A2562E}" srcOrd="1" destOrd="0" presId="urn:microsoft.com/office/officeart/2005/8/layout/vList4#2"/>
    <dgm:cxn modelId="{9473CD17-2BA5-4940-992A-CC277B3AD264}" type="presParOf" srcId="{5EA46D1E-A29F-42EA-80DF-B45822F1D34D}" destId="{CAAAB01A-4BE4-4135-835D-C4CB78D67F77}" srcOrd="2" destOrd="0" presId="urn:microsoft.com/office/officeart/2005/8/layout/vList4#2"/>
    <dgm:cxn modelId="{EB99578F-D1EA-4ED7-89FF-84EA5090B6E4}" type="presParOf" srcId="{CAAAB01A-4BE4-4135-835D-C4CB78D67F77}" destId="{F36ED790-8BE4-4235-B703-C0C551B0A75B}" srcOrd="0" destOrd="0" presId="urn:microsoft.com/office/officeart/2005/8/layout/vList4#2"/>
    <dgm:cxn modelId="{754002E2-6114-489F-9361-F54B3A8B81FF}" type="presParOf" srcId="{CAAAB01A-4BE4-4135-835D-C4CB78D67F77}" destId="{B89332DE-E153-4C20-B8FE-390F58E1DA9F}" srcOrd="1" destOrd="0" presId="urn:microsoft.com/office/officeart/2005/8/layout/vList4#2"/>
    <dgm:cxn modelId="{A4D7F66D-13B4-4162-A8F5-6AA9E35C9E48}" type="presParOf" srcId="{CAAAB01A-4BE4-4135-835D-C4CB78D67F77}" destId="{45DAA959-BE45-49EF-94D3-55CD67C17546}" srcOrd="2" destOrd="0" presId="urn:microsoft.com/office/officeart/2005/8/layout/vList4#2"/>
    <dgm:cxn modelId="{83EE856F-74D4-45E2-BBCD-D6F2D1B03758}" type="presParOf" srcId="{5EA46D1E-A29F-42EA-80DF-B45822F1D34D}" destId="{2B88E37D-05C3-4B67-BE8C-79E47E27E1C7}" srcOrd="3" destOrd="0" presId="urn:microsoft.com/office/officeart/2005/8/layout/vList4#2"/>
    <dgm:cxn modelId="{0A4011AE-6E72-453F-A90E-1F423D4FC7E0}" type="presParOf" srcId="{5EA46D1E-A29F-42EA-80DF-B45822F1D34D}" destId="{ABBD95FD-5ACD-4F19-ACE2-CC59EFBD624B}" srcOrd="4" destOrd="0" presId="urn:microsoft.com/office/officeart/2005/8/layout/vList4#2"/>
    <dgm:cxn modelId="{8E72FCD1-468F-447F-A67C-8B282862ABCA}" type="presParOf" srcId="{ABBD95FD-5ACD-4F19-ACE2-CC59EFBD624B}" destId="{C94CB3CD-E711-4761-B135-65B82B031D85}" srcOrd="0" destOrd="0" presId="urn:microsoft.com/office/officeart/2005/8/layout/vList4#2"/>
    <dgm:cxn modelId="{21433AA6-CDC6-4516-BD7A-B526FF220581}" type="presParOf" srcId="{ABBD95FD-5ACD-4F19-ACE2-CC59EFBD624B}" destId="{92802117-920E-42D7-8FEC-BEA2DDA89C3E}" srcOrd="1" destOrd="0" presId="urn:microsoft.com/office/officeart/2005/8/layout/vList4#2"/>
    <dgm:cxn modelId="{F3EBA309-C38D-4C2A-8828-6E3E86420E10}" type="presParOf" srcId="{ABBD95FD-5ACD-4F19-ACE2-CC59EFBD624B}" destId="{70F1CEDC-F147-4306-9398-051F30747F5C}" srcOrd="2" destOrd="0" presId="urn:microsoft.com/office/officeart/2005/8/layout/vList4#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C3D6109-EE59-4A68-A53A-EC68B39D6AB6}" type="doc">
      <dgm:prSet loTypeId="urn:microsoft.com/office/officeart/2005/8/layout/vList4#3" loCatId="list" qsTypeId="urn:microsoft.com/office/officeart/2005/8/quickstyle/simple1" qsCatId="simple" csTypeId="urn:microsoft.com/office/officeart/2005/8/colors/accent5_1" csCatId="accent5" phldr="1"/>
      <dgm:spPr/>
      <dgm:t>
        <a:bodyPr/>
        <a:lstStyle/>
        <a:p>
          <a:endParaRPr lang="hu-HU"/>
        </a:p>
      </dgm:t>
    </dgm:pt>
    <dgm:pt modelId="{F0CBFA81-AC4E-4118-9449-543284BD2A5E}">
      <dgm:prSet phldrT="[Szöveg]" custT="1"/>
      <dgm:spPr>
        <a:ln>
          <a:noFill/>
        </a:ln>
      </dgm:spPr>
      <dgm:t>
        <a:bodyPr/>
        <a:lstStyle/>
        <a:p>
          <a:r>
            <a:rPr lang="hu-HU" sz="2400" b="1" dirty="0">
              <a:solidFill>
                <a:schemeClr val="bg2"/>
              </a:solidFill>
              <a:latin typeface="Arial" pitchFamily="34" charset="0"/>
              <a:cs typeface="Arial" pitchFamily="34" charset="0"/>
            </a:rPr>
            <a:t>7. A </a:t>
          </a:r>
          <a:r>
            <a:rPr lang="hu-HU" sz="2400" b="1">
              <a:solidFill>
                <a:schemeClr val="bg2"/>
              </a:solidFill>
              <a:latin typeface="Arial" pitchFamily="34" charset="0"/>
              <a:cs typeface="Arial" pitchFamily="34" charset="0"/>
            </a:rPr>
            <a:t>meleg </a:t>
          </a:r>
          <a:r>
            <a:rPr lang="hu-HU" sz="2400" b="1" smtClean="0">
              <a:solidFill>
                <a:schemeClr val="bg2"/>
              </a:solidFill>
              <a:latin typeface="Arial" pitchFamily="34" charset="0"/>
              <a:cs typeface="Arial" pitchFamily="34" charset="0"/>
            </a:rPr>
            <a:t>ételet </a:t>
          </a:r>
          <a:r>
            <a:rPr lang="hu-HU" sz="2400" b="1">
              <a:solidFill>
                <a:schemeClr val="bg2"/>
              </a:solidFill>
              <a:latin typeface="Arial" pitchFamily="34" charset="0"/>
              <a:cs typeface="Arial" pitchFamily="34" charset="0"/>
            </a:rPr>
            <a:t>melegen </a:t>
          </a:r>
          <a:r>
            <a:rPr lang="hu-HU" sz="2400" b="1" smtClean="0">
              <a:solidFill>
                <a:schemeClr val="bg2"/>
              </a:solidFill>
              <a:latin typeface="Arial" pitchFamily="34" charset="0"/>
              <a:cs typeface="Arial" pitchFamily="34" charset="0"/>
            </a:rPr>
            <a:t>kell tartani!</a:t>
          </a:r>
          <a:endParaRPr lang="hu-HU" sz="2400" b="1" dirty="0">
            <a:solidFill>
              <a:schemeClr val="bg2"/>
            </a:solidFill>
            <a:latin typeface="Arial" pitchFamily="34" charset="0"/>
            <a:cs typeface="Arial" pitchFamily="34" charset="0"/>
          </a:endParaRPr>
        </a:p>
        <a:p>
          <a: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  <a:t>A </a:t>
          </a:r>
          <a:r>
            <a:rPr lang="hu-HU" sz="2400">
              <a:latin typeface="Arial" panose="020B0604020202020204" pitchFamily="34" charset="0"/>
              <a:cs typeface="Arial" panose="020B0604020202020204" pitchFamily="34" charset="0"/>
            </a:rPr>
            <a:t>meleg </a:t>
          </a:r>
          <a:r>
            <a:rPr lang="hu-HU" sz="2400" smtClean="0">
              <a:latin typeface="Arial" panose="020B0604020202020204" pitchFamily="34" charset="0"/>
              <a:cs typeface="Arial" panose="020B0604020202020204" pitchFamily="34" charset="0"/>
            </a:rPr>
            <a:t>ételt </a:t>
          </a:r>
          <a: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  <a:t>melegen kell tartani a tálalásig, felszolgálásig</a:t>
          </a:r>
          <a:r>
            <a:rPr lang="hu-HU" sz="2400">
              <a:latin typeface="Arial" panose="020B0604020202020204" pitchFamily="34" charset="0"/>
              <a:cs typeface="Arial" panose="020B0604020202020204" pitchFamily="34" charset="0"/>
            </a:rPr>
            <a:t>. </a:t>
          </a:r>
          <a:r>
            <a:rPr lang="hu-HU" sz="2400" smtClean="0">
              <a:latin typeface="Arial" panose="020B0604020202020204" pitchFamily="34" charset="0"/>
              <a:cs typeface="Arial" panose="020B0604020202020204" pitchFamily="34" charset="0"/>
            </a:rPr>
            <a:t>Legalább 63</a:t>
          </a:r>
          <a:r>
            <a:rPr lang="hu-HU" sz="2400" baseline="30000" smtClean="0">
              <a:latin typeface="Arial" panose="020B0604020202020204" pitchFamily="34" charset="0"/>
              <a:cs typeface="Arial" panose="020B0604020202020204" pitchFamily="34" charset="0"/>
            </a:rPr>
            <a:t>o</a:t>
          </a:r>
          <a:r>
            <a:rPr lang="hu-HU" sz="2400" smtClean="0">
              <a:latin typeface="Arial" panose="020B0604020202020204" pitchFamily="34" charset="0"/>
              <a:cs typeface="Arial" panose="020B0604020202020204" pitchFamily="34" charset="0"/>
            </a:rPr>
            <a:t>C-on.</a:t>
          </a:r>
          <a: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  <a:t/>
          </a:r>
          <a:b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  <a:t>Legfeljebb 3 órán át szabad </a:t>
          </a:r>
          <a:r>
            <a:rPr lang="hu-HU" sz="2400">
              <a:latin typeface="Arial" panose="020B0604020202020204" pitchFamily="34" charset="0"/>
              <a:cs typeface="Arial" panose="020B0604020202020204" pitchFamily="34" charset="0"/>
            </a:rPr>
            <a:t>csak </a:t>
          </a:r>
          <a:r>
            <a:rPr lang="hu-HU" sz="2400" smtClean="0">
              <a:latin typeface="Arial" panose="020B0604020202020204" pitchFamily="34" charset="0"/>
              <a:cs typeface="Arial" panose="020B0604020202020204" pitchFamily="34" charset="0"/>
            </a:rPr>
            <a:t>feszolgálni a melegen tartott ételt! </a:t>
          </a:r>
          <a:endParaRPr lang="hu-HU" sz="2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A07B1EC-3AA6-40D8-A814-A8D2CF6011A9}" type="parTrans" cxnId="{9BD2BD02-FD50-41F5-BF53-E0E94F9F385D}">
      <dgm:prSet/>
      <dgm:spPr/>
      <dgm:t>
        <a:bodyPr/>
        <a:lstStyle/>
        <a:p>
          <a:endParaRPr lang="hu-HU" sz="1600">
            <a:latin typeface="Arial" pitchFamily="34" charset="0"/>
            <a:cs typeface="Arial" pitchFamily="34" charset="0"/>
          </a:endParaRPr>
        </a:p>
      </dgm:t>
    </dgm:pt>
    <dgm:pt modelId="{D937BD71-4B8F-4039-B2D9-F4DA41D762E2}" type="sibTrans" cxnId="{9BD2BD02-FD50-41F5-BF53-E0E94F9F385D}">
      <dgm:prSet/>
      <dgm:spPr/>
      <dgm:t>
        <a:bodyPr/>
        <a:lstStyle/>
        <a:p>
          <a:endParaRPr lang="hu-HU" sz="1600">
            <a:latin typeface="Arial" pitchFamily="34" charset="0"/>
            <a:cs typeface="Arial" pitchFamily="34" charset="0"/>
          </a:endParaRPr>
        </a:p>
      </dgm:t>
    </dgm:pt>
    <dgm:pt modelId="{CE89CC9B-1DCA-4915-95BB-DBC75A9DEE03}">
      <dgm:prSet phldrT="[Szöveg]" custT="1"/>
      <dgm:spPr>
        <a:ln>
          <a:noFill/>
        </a:ln>
      </dgm:spPr>
      <dgm:t>
        <a:bodyPr/>
        <a:lstStyle/>
        <a:p>
          <a:r>
            <a:rPr lang="hu-HU" sz="2400" b="1" dirty="0">
              <a:solidFill>
                <a:schemeClr val="bg2"/>
              </a:solidFill>
              <a:latin typeface="Arial" pitchFamily="34" charset="0"/>
              <a:cs typeface="Arial" pitchFamily="34" charset="0"/>
            </a:rPr>
            <a:t>8. A hidegkonyhai ételeket </a:t>
          </a:r>
          <a:r>
            <a:rPr lang="hu-HU" sz="2400" b="1">
              <a:solidFill>
                <a:schemeClr val="bg2"/>
              </a:solidFill>
              <a:latin typeface="Arial" pitchFamily="34" charset="0"/>
              <a:cs typeface="Arial" pitchFamily="34" charset="0"/>
            </a:rPr>
            <a:t>hidegen </a:t>
          </a:r>
          <a:r>
            <a:rPr lang="hu-HU" sz="2400" b="1" smtClean="0">
              <a:solidFill>
                <a:schemeClr val="bg2"/>
              </a:solidFill>
              <a:latin typeface="Arial" pitchFamily="34" charset="0"/>
              <a:cs typeface="Arial" pitchFamily="34" charset="0"/>
            </a:rPr>
            <a:t>kell tartani!</a:t>
          </a:r>
          <a:endParaRPr lang="hu-HU" sz="2400" b="1" dirty="0">
            <a:solidFill>
              <a:schemeClr val="bg2"/>
            </a:solidFill>
            <a:latin typeface="Arial" pitchFamily="34" charset="0"/>
            <a:cs typeface="Arial" pitchFamily="34" charset="0"/>
          </a:endParaRPr>
        </a:p>
        <a:p>
          <a: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  <a:t>A hidegkonyhai ételeket és a süteményeket </a:t>
          </a:r>
          <a:b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  <a:t>a tálalás megkezdéséig hűteni kell. </a:t>
          </a:r>
        </a:p>
      </dgm:t>
    </dgm:pt>
    <dgm:pt modelId="{BFDBC443-A5C9-47E2-BCEF-B4672751CF26}" type="parTrans" cxnId="{E2B66AD0-1417-4EBA-B692-56FC1202DADF}">
      <dgm:prSet/>
      <dgm:spPr/>
      <dgm:t>
        <a:bodyPr/>
        <a:lstStyle/>
        <a:p>
          <a:endParaRPr lang="hu-HU" sz="1600">
            <a:latin typeface="Arial" pitchFamily="34" charset="0"/>
            <a:cs typeface="Arial" pitchFamily="34" charset="0"/>
          </a:endParaRPr>
        </a:p>
      </dgm:t>
    </dgm:pt>
    <dgm:pt modelId="{7DD04A69-D637-4729-B548-191C879CF9AE}" type="sibTrans" cxnId="{E2B66AD0-1417-4EBA-B692-56FC1202DADF}">
      <dgm:prSet/>
      <dgm:spPr/>
      <dgm:t>
        <a:bodyPr/>
        <a:lstStyle/>
        <a:p>
          <a:endParaRPr lang="hu-HU" sz="1600">
            <a:latin typeface="Arial" pitchFamily="34" charset="0"/>
            <a:cs typeface="Arial" pitchFamily="34" charset="0"/>
          </a:endParaRPr>
        </a:p>
      </dgm:t>
    </dgm:pt>
    <dgm:pt modelId="{B9511077-89A5-4EB7-970B-BEC54F313653}">
      <dgm:prSet phldrT="[Szöveg]" custT="1"/>
      <dgm:spPr>
        <a:noFill/>
        <a:ln>
          <a:noFill/>
        </a:ln>
      </dgm:spPr>
      <dgm:t>
        <a:bodyPr/>
        <a:lstStyle/>
        <a:p>
          <a:r>
            <a:rPr lang="hu-HU" sz="2400" b="1" dirty="0">
              <a:solidFill>
                <a:schemeClr val="bg2"/>
              </a:solidFill>
              <a:latin typeface="Arial" pitchFamily="34" charset="0"/>
              <a:cs typeface="Arial" pitchFamily="34" charset="0"/>
            </a:rPr>
            <a:t>9. A tálalásból maradt </a:t>
          </a:r>
          <a:r>
            <a:rPr lang="hu-HU" sz="2400" b="1">
              <a:solidFill>
                <a:schemeClr val="bg2"/>
              </a:solidFill>
              <a:latin typeface="Arial" pitchFamily="34" charset="0"/>
              <a:cs typeface="Arial" pitchFamily="34" charset="0"/>
            </a:rPr>
            <a:t>étel </a:t>
          </a:r>
          <a:r>
            <a:rPr lang="hu-HU" sz="2400" b="1" smtClean="0">
              <a:solidFill>
                <a:schemeClr val="bg2"/>
              </a:solidFill>
              <a:latin typeface="Arial" pitchFamily="34" charset="0"/>
              <a:cs typeface="Arial" pitchFamily="34" charset="0"/>
            </a:rPr>
            <a:t>kezelésének szabályai </a:t>
          </a:r>
          <a:endParaRPr lang="hu-HU" sz="2400" b="1" dirty="0">
            <a:solidFill>
              <a:schemeClr val="bg2"/>
            </a:solidFill>
            <a:latin typeface="Arial" pitchFamily="34" charset="0"/>
            <a:cs typeface="Arial" pitchFamily="34" charset="0"/>
          </a:endParaRPr>
        </a:p>
        <a:p>
          <a: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  <a:t>A tálalási maradék más ételhez keverése tilos! </a:t>
          </a:r>
          <a:b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  <a:t>A tálalási maradék nem fagyasztható le. </a:t>
          </a:r>
          <a:b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  <a:t>A tálalási maradék forralás vagy hűtés után fogyasztható.</a:t>
          </a:r>
        </a:p>
      </dgm:t>
    </dgm:pt>
    <dgm:pt modelId="{62031892-ECC3-462F-AD8F-BFF1A9B3291E}" type="parTrans" cxnId="{C597630E-33D8-41E4-815B-DF273D84C9F1}">
      <dgm:prSet/>
      <dgm:spPr/>
      <dgm:t>
        <a:bodyPr/>
        <a:lstStyle/>
        <a:p>
          <a:endParaRPr lang="hu-HU" sz="1600">
            <a:latin typeface="Arial" pitchFamily="34" charset="0"/>
            <a:cs typeface="Arial" pitchFamily="34" charset="0"/>
          </a:endParaRPr>
        </a:p>
      </dgm:t>
    </dgm:pt>
    <dgm:pt modelId="{2A590679-042B-4A6C-9DC4-04CB2689BE4F}" type="sibTrans" cxnId="{C597630E-33D8-41E4-815B-DF273D84C9F1}">
      <dgm:prSet/>
      <dgm:spPr/>
      <dgm:t>
        <a:bodyPr/>
        <a:lstStyle/>
        <a:p>
          <a:endParaRPr lang="hu-HU" sz="1600">
            <a:latin typeface="Arial" pitchFamily="34" charset="0"/>
            <a:cs typeface="Arial" pitchFamily="34" charset="0"/>
          </a:endParaRPr>
        </a:p>
      </dgm:t>
    </dgm:pt>
    <dgm:pt modelId="{5EA46D1E-A29F-42EA-80DF-B45822F1D34D}" type="pres">
      <dgm:prSet presAssocID="{BC3D6109-EE59-4A68-A53A-EC68B39D6AB6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A7781601-8380-40BE-B59D-E75F3D833CE4}" type="pres">
      <dgm:prSet presAssocID="{F0CBFA81-AC4E-4118-9449-543284BD2A5E}" presName="comp" presStyleCnt="0"/>
      <dgm:spPr/>
    </dgm:pt>
    <dgm:pt modelId="{1556137C-B54C-4217-B2F9-C311D0FF3A26}" type="pres">
      <dgm:prSet presAssocID="{F0CBFA81-AC4E-4118-9449-543284BD2A5E}" presName="box" presStyleLbl="node1" presStyleIdx="0" presStyleCnt="3"/>
      <dgm:spPr/>
      <dgm:t>
        <a:bodyPr/>
        <a:lstStyle/>
        <a:p>
          <a:endParaRPr lang="en-US"/>
        </a:p>
      </dgm:t>
    </dgm:pt>
    <dgm:pt modelId="{E1DBA404-106F-41F3-B033-68B483D55C70}" type="pres">
      <dgm:prSet presAssocID="{F0CBFA81-AC4E-4118-9449-543284BD2A5E}" presName="img" presStyleLbl="fgImgPlace1" presStyleIdx="0" presStyleCnt="3"/>
      <dgm:spPr>
        <a:blipFill dpi="0" rotWithShape="1"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 l="10000" t="4000" r="10000" b="4000"/>
          </a:stretch>
        </a:blipFill>
      </dgm:spPr>
    </dgm:pt>
    <dgm:pt modelId="{AFB54F40-4DD2-4F91-8BD6-745AAAD83EC1}" type="pres">
      <dgm:prSet presAssocID="{F0CBFA81-AC4E-4118-9449-543284BD2A5E}" presName="text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3086887-19C8-4DCD-9C07-1FF068A2562E}" type="pres">
      <dgm:prSet presAssocID="{D937BD71-4B8F-4039-B2D9-F4DA41D762E2}" presName="spacer" presStyleCnt="0"/>
      <dgm:spPr/>
    </dgm:pt>
    <dgm:pt modelId="{CAAAB01A-4BE4-4135-835D-C4CB78D67F77}" type="pres">
      <dgm:prSet presAssocID="{CE89CC9B-1DCA-4915-95BB-DBC75A9DEE03}" presName="comp" presStyleCnt="0"/>
      <dgm:spPr/>
    </dgm:pt>
    <dgm:pt modelId="{F36ED790-8BE4-4235-B703-C0C551B0A75B}" type="pres">
      <dgm:prSet presAssocID="{CE89CC9B-1DCA-4915-95BB-DBC75A9DEE03}" presName="box" presStyleLbl="node1" presStyleIdx="1" presStyleCnt="3"/>
      <dgm:spPr/>
      <dgm:t>
        <a:bodyPr/>
        <a:lstStyle/>
        <a:p>
          <a:endParaRPr lang="en-US"/>
        </a:p>
      </dgm:t>
    </dgm:pt>
    <dgm:pt modelId="{B89332DE-E153-4C20-B8FE-390F58E1DA9F}" type="pres">
      <dgm:prSet presAssocID="{CE89CC9B-1DCA-4915-95BB-DBC75A9DEE03}" presName="img" presStyleLbl="fgImgPlace1" presStyleIdx="1" presStyleCnt="3"/>
      <dgm:spPr>
        <a:blipFill dpi="0" rotWithShape="1"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 l="3000" t="-9000" r="3000" b="-9000"/>
          </a:stretch>
        </a:blipFill>
      </dgm:spPr>
    </dgm:pt>
    <dgm:pt modelId="{45DAA959-BE45-49EF-94D3-55CD67C17546}" type="pres">
      <dgm:prSet presAssocID="{CE89CC9B-1DCA-4915-95BB-DBC75A9DEE03}" presName="text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B88E37D-05C3-4B67-BE8C-79E47E27E1C7}" type="pres">
      <dgm:prSet presAssocID="{7DD04A69-D637-4729-B548-191C879CF9AE}" presName="spacer" presStyleCnt="0"/>
      <dgm:spPr/>
    </dgm:pt>
    <dgm:pt modelId="{ABBD95FD-5ACD-4F19-ACE2-CC59EFBD624B}" type="pres">
      <dgm:prSet presAssocID="{B9511077-89A5-4EB7-970B-BEC54F313653}" presName="comp" presStyleCnt="0"/>
      <dgm:spPr/>
    </dgm:pt>
    <dgm:pt modelId="{C94CB3CD-E711-4761-B135-65B82B031D85}" type="pres">
      <dgm:prSet presAssocID="{B9511077-89A5-4EB7-970B-BEC54F313653}" presName="box" presStyleLbl="node1" presStyleIdx="2" presStyleCnt="3"/>
      <dgm:spPr/>
      <dgm:t>
        <a:bodyPr/>
        <a:lstStyle/>
        <a:p>
          <a:endParaRPr lang="en-US"/>
        </a:p>
      </dgm:t>
    </dgm:pt>
    <dgm:pt modelId="{92802117-920E-42D7-8FEC-BEA2DDA89C3E}" type="pres">
      <dgm:prSet presAssocID="{B9511077-89A5-4EB7-970B-BEC54F313653}" presName="img" presStyleLbl="fgImgPlace1" presStyleIdx="2" presStyleCnt="3"/>
      <dgm:spPr>
        <a:blipFill dpi="0" rotWithShape="1">
          <a:blip xmlns:r="http://schemas.openxmlformats.org/officeDocument/2006/relationships" r:embed="rId3"/>
          <a:srcRect/>
          <a:stretch>
            <a:fillRect l="1000" t="-29000" r="-2000" b="5000"/>
          </a:stretch>
        </a:blipFill>
      </dgm:spPr>
    </dgm:pt>
    <dgm:pt modelId="{70F1CEDC-F147-4306-9398-051F30747F5C}" type="pres">
      <dgm:prSet presAssocID="{B9511077-89A5-4EB7-970B-BEC54F313653}" presName="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C88FFC68-2FEA-4446-94AD-9FAA0FAE4562}" type="presOf" srcId="{BC3D6109-EE59-4A68-A53A-EC68B39D6AB6}" destId="{5EA46D1E-A29F-42EA-80DF-B45822F1D34D}" srcOrd="0" destOrd="0" presId="urn:microsoft.com/office/officeart/2005/8/layout/vList4#3"/>
    <dgm:cxn modelId="{279E0295-E0EF-4834-A796-31B6668F9CDF}" type="presOf" srcId="{F0CBFA81-AC4E-4118-9449-543284BD2A5E}" destId="{1556137C-B54C-4217-B2F9-C311D0FF3A26}" srcOrd="0" destOrd="0" presId="urn:microsoft.com/office/officeart/2005/8/layout/vList4#3"/>
    <dgm:cxn modelId="{E2B66AD0-1417-4EBA-B692-56FC1202DADF}" srcId="{BC3D6109-EE59-4A68-A53A-EC68B39D6AB6}" destId="{CE89CC9B-1DCA-4915-95BB-DBC75A9DEE03}" srcOrd="1" destOrd="0" parTransId="{BFDBC443-A5C9-47E2-BCEF-B4672751CF26}" sibTransId="{7DD04A69-D637-4729-B548-191C879CF9AE}"/>
    <dgm:cxn modelId="{E0941DE3-DA45-4F7B-A6E4-50800BEA6E77}" type="presOf" srcId="{B9511077-89A5-4EB7-970B-BEC54F313653}" destId="{70F1CEDC-F147-4306-9398-051F30747F5C}" srcOrd="1" destOrd="0" presId="urn:microsoft.com/office/officeart/2005/8/layout/vList4#3"/>
    <dgm:cxn modelId="{ABBBD8C6-170F-4545-A7F0-5BB83600E03D}" type="presOf" srcId="{CE89CC9B-1DCA-4915-95BB-DBC75A9DEE03}" destId="{F36ED790-8BE4-4235-B703-C0C551B0A75B}" srcOrd="0" destOrd="0" presId="urn:microsoft.com/office/officeart/2005/8/layout/vList4#3"/>
    <dgm:cxn modelId="{AD196B44-32AA-46AF-804E-EB96113E85DD}" type="presOf" srcId="{B9511077-89A5-4EB7-970B-BEC54F313653}" destId="{C94CB3CD-E711-4761-B135-65B82B031D85}" srcOrd="0" destOrd="0" presId="urn:microsoft.com/office/officeart/2005/8/layout/vList4#3"/>
    <dgm:cxn modelId="{9BD2BD02-FD50-41F5-BF53-E0E94F9F385D}" srcId="{BC3D6109-EE59-4A68-A53A-EC68B39D6AB6}" destId="{F0CBFA81-AC4E-4118-9449-543284BD2A5E}" srcOrd="0" destOrd="0" parTransId="{7A07B1EC-3AA6-40D8-A814-A8D2CF6011A9}" sibTransId="{D937BD71-4B8F-4039-B2D9-F4DA41D762E2}"/>
    <dgm:cxn modelId="{C597630E-33D8-41E4-815B-DF273D84C9F1}" srcId="{BC3D6109-EE59-4A68-A53A-EC68B39D6AB6}" destId="{B9511077-89A5-4EB7-970B-BEC54F313653}" srcOrd="2" destOrd="0" parTransId="{62031892-ECC3-462F-AD8F-BFF1A9B3291E}" sibTransId="{2A590679-042B-4A6C-9DC4-04CB2689BE4F}"/>
    <dgm:cxn modelId="{BE5EBDC3-E070-431D-BC2B-B6855EB7D65E}" type="presOf" srcId="{F0CBFA81-AC4E-4118-9449-543284BD2A5E}" destId="{AFB54F40-4DD2-4F91-8BD6-745AAAD83EC1}" srcOrd="1" destOrd="0" presId="urn:microsoft.com/office/officeart/2005/8/layout/vList4#3"/>
    <dgm:cxn modelId="{38C25D8E-6586-4E7E-8FA6-DB889E18E1AF}" type="presOf" srcId="{CE89CC9B-1DCA-4915-95BB-DBC75A9DEE03}" destId="{45DAA959-BE45-49EF-94D3-55CD67C17546}" srcOrd="1" destOrd="0" presId="urn:microsoft.com/office/officeart/2005/8/layout/vList4#3"/>
    <dgm:cxn modelId="{1D013D84-9B63-47BF-90F3-644341AA8837}" type="presParOf" srcId="{5EA46D1E-A29F-42EA-80DF-B45822F1D34D}" destId="{A7781601-8380-40BE-B59D-E75F3D833CE4}" srcOrd="0" destOrd="0" presId="urn:microsoft.com/office/officeart/2005/8/layout/vList4#3"/>
    <dgm:cxn modelId="{BDA0EC09-09B5-4C63-A014-6C4B93673B68}" type="presParOf" srcId="{A7781601-8380-40BE-B59D-E75F3D833CE4}" destId="{1556137C-B54C-4217-B2F9-C311D0FF3A26}" srcOrd="0" destOrd="0" presId="urn:microsoft.com/office/officeart/2005/8/layout/vList4#3"/>
    <dgm:cxn modelId="{ECD53401-DF2C-4606-8668-6CF9690DDBD8}" type="presParOf" srcId="{A7781601-8380-40BE-B59D-E75F3D833CE4}" destId="{E1DBA404-106F-41F3-B033-68B483D55C70}" srcOrd="1" destOrd="0" presId="urn:microsoft.com/office/officeart/2005/8/layout/vList4#3"/>
    <dgm:cxn modelId="{5C374F8B-AAD5-4A89-BD60-8CDA34BE2A24}" type="presParOf" srcId="{A7781601-8380-40BE-B59D-E75F3D833CE4}" destId="{AFB54F40-4DD2-4F91-8BD6-745AAAD83EC1}" srcOrd="2" destOrd="0" presId="urn:microsoft.com/office/officeart/2005/8/layout/vList4#3"/>
    <dgm:cxn modelId="{09CA6B19-BB55-410F-9C5D-7524773E9C46}" type="presParOf" srcId="{5EA46D1E-A29F-42EA-80DF-B45822F1D34D}" destId="{83086887-19C8-4DCD-9C07-1FF068A2562E}" srcOrd="1" destOrd="0" presId="urn:microsoft.com/office/officeart/2005/8/layout/vList4#3"/>
    <dgm:cxn modelId="{9473CD17-2BA5-4940-992A-CC277B3AD264}" type="presParOf" srcId="{5EA46D1E-A29F-42EA-80DF-B45822F1D34D}" destId="{CAAAB01A-4BE4-4135-835D-C4CB78D67F77}" srcOrd="2" destOrd="0" presId="urn:microsoft.com/office/officeart/2005/8/layout/vList4#3"/>
    <dgm:cxn modelId="{EB99578F-D1EA-4ED7-89FF-84EA5090B6E4}" type="presParOf" srcId="{CAAAB01A-4BE4-4135-835D-C4CB78D67F77}" destId="{F36ED790-8BE4-4235-B703-C0C551B0A75B}" srcOrd="0" destOrd="0" presId="urn:microsoft.com/office/officeart/2005/8/layout/vList4#3"/>
    <dgm:cxn modelId="{754002E2-6114-489F-9361-F54B3A8B81FF}" type="presParOf" srcId="{CAAAB01A-4BE4-4135-835D-C4CB78D67F77}" destId="{B89332DE-E153-4C20-B8FE-390F58E1DA9F}" srcOrd="1" destOrd="0" presId="urn:microsoft.com/office/officeart/2005/8/layout/vList4#3"/>
    <dgm:cxn modelId="{A4D7F66D-13B4-4162-A8F5-6AA9E35C9E48}" type="presParOf" srcId="{CAAAB01A-4BE4-4135-835D-C4CB78D67F77}" destId="{45DAA959-BE45-49EF-94D3-55CD67C17546}" srcOrd="2" destOrd="0" presId="urn:microsoft.com/office/officeart/2005/8/layout/vList4#3"/>
    <dgm:cxn modelId="{83EE856F-74D4-45E2-BBCD-D6F2D1B03758}" type="presParOf" srcId="{5EA46D1E-A29F-42EA-80DF-B45822F1D34D}" destId="{2B88E37D-05C3-4B67-BE8C-79E47E27E1C7}" srcOrd="3" destOrd="0" presId="urn:microsoft.com/office/officeart/2005/8/layout/vList4#3"/>
    <dgm:cxn modelId="{0A4011AE-6E72-453F-A90E-1F423D4FC7E0}" type="presParOf" srcId="{5EA46D1E-A29F-42EA-80DF-B45822F1D34D}" destId="{ABBD95FD-5ACD-4F19-ACE2-CC59EFBD624B}" srcOrd="4" destOrd="0" presId="urn:microsoft.com/office/officeart/2005/8/layout/vList4#3"/>
    <dgm:cxn modelId="{8E72FCD1-468F-447F-A67C-8B282862ABCA}" type="presParOf" srcId="{ABBD95FD-5ACD-4F19-ACE2-CC59EFBD624B}" destId="{C94CB3CD-E711-4761-B135-65B82B031D85}" srcOrd="0" destOrd="0" presId="urn:microsoft.com/office/officeart/2005/8/layout/vList4#3"/>
    <dgm:cxn modelId="{21433AA6-CDC6-4516-BD7A-B526FF220581}" type="presParOf" srcId="{ABBD95FD-5ACD-4F19-ACE2-CC59EFBD624B}" destId="{92802117-920E-42D7-8FEC-BEA2DDA89C3E}" srcOrd="1" destOrd="0" presId="urn:microsoft.com/office/officeart/2005/8/layout/vList4#3"/>
    <dgm:cxn modelId="{F3EBA309-C38D-4C2A-8828-6E3E86420E10}" type="presParOf" srcId="{ABBD95FD-5ACD-4F19-ACE2-CC59EFBD624B}" destId="{70F1CEDC-F147-4306-9398-051F30747F5C}" srcOrd="2" destOrd="0" presId="urn:microsoft.com/office/officeart/2005/8/layout/vList4#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BC3D6109-EE59-4A68-A53A-EC68B39D6AB6}" type="doc">
      <dgm:prSet loTypeId="urn:microsoft.com/office/officeart/2005/8/layout/vList4#4" loCatId="list" qsTypeId="urn:microsoft.com/office/officeart/2005/8/quickstyle/simple1" qsCatId="simple" csTypeId="urn:microsoft.com/office/officeart/2005/8/colors/accent5_1" csCatId="accent5" phldr="1"/>
      <dgm:spPr/>
      <dgm:t>
        <a:bodyPr/>
        <a:lstStyle/>
        <a:p>
          <a:endParaRPr lang="hu-HU"/>
        </a:p>
      </dgm:t>
    </dgm:pt>
    <dgm:pt modelId="{F0CBFA81-AC4E-4118-9449-543284BD2A5E}">
      <dgm:prSet phldrT="[Szöveg]" custT="1"/>
      <dgm:spPr>
        <a:ln>
          <a:noFill/>
        </a:ln>
      </dgm:spPr>
      <dgm:t>
        <a:bodyPr/>
        <a:lstStyle/>
        <a:p>
          <a:r>
            <a:rPr lang="hu-HU" sz="2400" b="1" dirty="0">
              <a:solidFill>
                <a:schemeClr val="bg2"/>
              </a:solidFill>
              <a:latin typeface="Arial" pitchFamily="34" charset="0"/>
              <a:cs typeface="Arial" pitchFamily="34" charset="0"/>
            </a:rPr>
            <a:t>10. Az ételmaradékot fertőzésveszélyes hulladékként kell kezelni!</a:t>
          </a:r>
        </a:p>
        <a:p>
          <a: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  <a:t>A vendégektől visszaérkező ételmaradék</a:t>
          </a:r>
          <a:r>
            <a:rPr lang="hu-HU" sz="24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  <a:t>nem kerülhet vissza a konyhába, nem kerülhet emberi </a:t>
          </a:r>
          <a:r>
            <a:rPr lang="hu-HU" sz="2400">
              <a:latin typeface="Arial" panose="020B0604020202020204" pitchFamily="34" charset="0"/>
              <a:cs typeface="Arial" panose="020B0604020202020204" pitchFamily="34" charset="0"/>
            </a:rPr>
            <a:t>fogyasztásra</a:t>
          </a:r>
          <a:r>
            <a:rPr lang="hu-HU" sz="2400" smtClean="0">
              <a:latin typeface="Arial" panose="020B0604020202020204" pitchFamily="34" charset="0"/>
              <a:cs typeface="Arial" panose="020B0604020202020204" pitchFamily="34" charset="0"/>
            </a:rPr>
            <a:t>!</a:t>
          </a:r>
        </a:p>
        <a:p>
          <a:r>
            <a:rPr lang="hu-HU" sz="2400" smtClean="0">
              <a:latin typeface="Arial" panose="020B0604020202020204" pitchFamily="34" charset="0"/>
              <a:cs typeface="Arial" panose="020B0604020202020204" pitchFamily="34" charset="0"/>
            </a:rPr>
            <a:t>Szennyezett és fertőzött lehet! </a:t>
          </a:r>
          <a:endParaRPr lang="hu-HU" sz="2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A07B1EC-3AA6-40D8-A814-A8D2CF6011A9}" type="parTrans" cxnId="{9BD2BD02-FD50-41F5-BF53-E0E94F9F385D}">
      <dgm:prSet/>
      <dgm:spPr/>
      <dgm:t>
        <a:bodyPr/>
        <a:lstStyle/>
        <a:p>
          <a:endParaRPr lang="hu-HU" sz="1600">
            <a:latin typeface="Arial" pitchFamily="34" charset="0"/>
            <a:cs typeface="Arial" pitchFamily="34" charset="0"/>
          </a:endParaRPr>
        </a:p>
      </dgm:t>
    </dgm:pt>
    <dgm:pt modelId="{D937BD71-4B8F-4039-B2D9-F4DA41D762E2}" type="sibTrans" cxnId="{9BD2BD02-FD50-41F5-BF53-E0E94F9F385D}">
      <dgm:prSet/>
      <dgm:spPr/>
      <dgm:t>
        <a:bodyPr/>
        <a:lstStyle/>
        <a:p>
          <a:endParaRPr lang="hu-HU" sz="1600">
            <a:latin typeface="Arial" pitchFamily="34" charset="0"/>
            <a:cs typeface="Arial" pitchFamily="34" charset="0"/>
          </a:endParaRPr>
        </a:p>
      </dgm:t>
    </dgm:pt>
    <dgm:pt modelId="{CE89CC9B-1DCA-4915-95BB-DBC75A9DEE03}">
      <dgm:prSet phldrT="[Szöveg]" custT="1"/>
      <dgm:spPr>
        <a:ln>
          <a:noFill/>
        </a:ln>
      </dgm:spPr>
      <dgm:t>
        <a:bodyPr/>
        <a:lstStyle/>
        <a:p>
          <a:r>
            <a:rPr lang="hu-HU" sz="2400" b="1" dirty="0">
              <a:solidFill>
                <a:schemeClr val="bg2"/>
              </a:solidFill>
              <a:latin typeface="Arial" pitchFamily="34" charset="0"/>
              <a:cs typeface="Arial" pitchFamily="34" charset="0"/>
            </a:rPr>
            <a:t>11. Tálaláskor, kiszolgáláskor nem szabad kézzel érinteni az ételt!</a:t>
          </a:r>
        </a:p>
        <a:p>
          <a: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  <a:t>A tálaló és </a:t>
          </a:r>
          <a:r>
            <a:rPr lang="hu-HU" sz="2400">
              <a:latin typeface="Arial" panose="020B0604020202020204" pitchFamily="34" charset="0"/>
              <a:cs typeface="Arial" panose="020B0604020202020204" pitchFamily="34" charset="0"/>
            </a:rPr>
            <a:t>felszolgáló </a:t>
          </a:r>
          <a:r>
            <a:rPr lang="hu-HU" sz="2400" smtClean="0">
              <a:latin typeface="Arial" panose="020B0604020202020204" pitchFamily="34" charset="0"/>
              <a:cs typeface="Arial" panose="020B0604020202020204" pitchFamily="34" charset="0"/>
            </a:rPr>
            <a:t>szakember semmihez </a:t>
          </a:r>
          <a: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  <a:t>sem érhet hozzá</a:t>
          </a:r>
          <a:r>
            <a:rPr lang="hu-HU" sz="2400">
              <a:latin typeface="Arial" panose="020B0604020202020204" pitchFamily="34" charset="0"/>
              <a:cs typeface="Arial" panose="020B0604020202020204" pitchFamily="34" charset="0"/>
            </a:rPr>
            <a:t>, </a:t>
          </a:r>
          <a:r>
            <a:rPr lang="hu-HU" sz="2400" smtClean="0">
              <a:latin typeface="Arial" panose="020B0604020202020204" pitchFamily="34" charset="0"/>
              <a:cs typeface="Arial" panose="020B0604020202020204" pitchFamily="34" charset="0"/>
            </a:rPr>
            <a:t>ami </a:t>
          </a:r>
          <a: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  <a:t>a vendég szájába, gyomrába kerülhet. </a:t>
          </a:r>
          <a:b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hu-HU" sz="2400">
              <a:latin typeface="Arial" panose="020B0604020202020204" pitchFamily="34" charset="0"/>
              <a:cs typeface="Arial" panose="020B0604020202020204" pitchFamily="34" charset="0"/>
            </a:rPr>
            <a:t>Például </a:t>
          </a:r>
          <a:r>
            <a:rPr lang="hu-HU" sz="2400" smtClean="0">
              <a:latin typeface="Arial" panose="020B0604020202020204" pitchFamily="34" charset="0"/>
              <a:cs typeface="Arial" panose="020B0604020202020204" pitchFamily="34" charset="0"/>
            </a:rPr>
            <a:t>evőeszközt, pohárat kézzel csak olyan helyen szabad megfogni, ami nem kerül a vendég szájába.</a:t>
          </a:r>
        </a:p>
        <a:p>
          <a:r>
            <a:rPr lang="hu-HU" sz="2400" smtClean="0">
              <a:latin typeface="Arial" panose="020B0604020202020204" pitchFamily="34" charset="0"/>
              <a:cs typeface="Arial" panose="020B0604020202020204" pitchFamily="34" charset="0"/>
            </a:rPr>
            <a:t>A tálalt és felszolgált ételt megérinteni tilos! </a:t>
          </a:r>
          <a:endParaRPr lang="hu-HU" sz="2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FDBC443-A5C9-47E2-BCEF-B4672751CF26}" type="parTrans" cxnId="{E2B66AD0-1417-4EBA-B692-56FC1202DADF}">
      <dgm:prSet/>
      <dgm:spPr/>
      <dgm:t>
        <a:bodyPr/>
        <a:lstStyle/>
        <a:p>
          <a:endParaRPr lang="hu-HU" sz="1600">
            <a:latin typeface="Arial" pitchFamily="34" charset="0"/>
            <a:cs typeface="Arial" pitchFamily="34" charset="0"/>
          </a:endParaRPr>
        </a:p>
      </dgm:t>
    </dgm:pt>
    <dgm:pt modelId="{7DD04A69-D637-4729-B548-191C879CF9AE}" type="sibTrans" cxnId="{E2B66AD0-1417-4EBA-B692-56FC1202DADF}">
      <dgm:prSet/>
      <dgm:spPr/>
      <dgm:t>
        <a:bodyPr/>
        <a:lstStyle/>
        <a:p>
          <a:endParaRPr lang="hu-HU" sz="1600">
            <a:latin typeface="Arial" pitchFamily="34" charset="0"/>
            <a:cs typeface="Arial" pitchFamily="34" charset="0"/>
          </a:endParaRPr>
        </a:p>
      </dgm:t>
    </dgm:pt>
    <dgm:pt modelId="{5EA46D1E-A29F-42EA-80DF-B45822F1D34D}" type="pres">
      <dgm:prSet presAssocID="{BC3D6109-EE59-4A68-A53A-EC68B39D6AB6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A7781601-8380-40BE-B59D-E75F3D833CE4}" type="pres">
      <dgm:prSet presAssocID="{F0CBFA81-AC4E-4118-9449-543284BD2A5E}" presName="comp" presStyleCnt="0"/>
      <dgm:spPr/>
    </dgm:pt>
    <dgm:pt modelId="{1556137C-B54C-4217-B2F9-C311D0FF3A26}" type="pres">
      <dgm:prSet presAssocID="{F0CBFA81-AC4E-4118-9449-543284BD2A5E}" presName="box" presStyleLbl="node1" presStyleIdx="0" presStyleCnt="2"/>
      <dgm:spPr/>
      <dgm:t>
        <a:bodyPr/>
        <a:lstStyle/>
        <a:p>
          <a:endParaRPr lang="en-US"/>
        </a:p>
      </dgm:t>
    </dgm:pt>
    <dgm:pt modelId="{E1DBA404-106F-41F3-B033-68B483D55C70}" type="pres">
      <dgm:prSet presAssocID="{F0CBFA81-AC4E-4118-9449-543284BD2A5E}" presName="img" presStyleLbl="fgImgPlac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 t="-3000" b="-3000"/>
          </a:stretch>
        </a:blipFill>
      </dgm:spPr>
    </dgm:pt>
    <dgm:pt modelId="{AFB54F40-4DD2-4F91-8BD6-745AAAD83EC1}" type="pres">
      <dgm:prSet presAssocID="{F0CBFA81-AC4E-4118-9449-543284BD2A5E}" presName="text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3086887-19C8-4DCD-9C07-1FF068A2562E}" type="pres">
      <dgm:prSet presAssocID="{D937BD71-4B8F-4039-B2D9-F4DA41D762E2}" presName="spacer" presStyleCnt="0"/>
      <dgm:spPr/>
    </dgm:pt>
    <dgm:pt modelId="{CAAAB01A-4BE4-4135-835D-C4CB78D67F77}" type="pres">
      <dgm:prSet presAssocID="{CE89CC9B-1DCA-4915-95BB-DBC75A9DEE03}" presName="comp" presStyleCnt="0"/>
      <dgm:spPr/>
    </dgm:pt>
    <dgm:pt modelId="{F36ED790-8BE4-4235-B703-C0C551B0A75B}" type="pres">
      <dgm:prSet presAssocID="{CE89CC9B-1DCA-4915-95BB-DBC75A9DEE03}" presName="box" presStyleLbl="node1" presStyleIdx="1" presStyleCnt="2"/>
      <dgm:spPr/>
      <dgm:t>
        <a:bodyPr/>
        <a:lstStyle/>
        <a:p>
          <a:endParaRPr lang="en-US"/>
        </a:p>
      </dgm:t>
    </dgm:pt>
    <dgm:pt modelId="{B89332DE-E153-4C20-B8FE-390F58E1DA9F}" type="pres">
      <dgm:prSet presAssocID="{CE89CC9B-1DCA-4915-95BB-DBC75A9DEE03}" presName="img" presStyleLbl="fgImgPlace1" presStyleIdx="1" presStyleCnt="2"/>
      <dgm:spPr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 l="-14000" r="-14000"/>
          </a:stretch>
        </a:blipFill>
      </dgm:spPr>
    </dgm:pt>
    <dgm:pt modelId="{45DAA959-BE45-49EF-94D3-55CD67C17546}" type="pres">
      <dgm:prSet presAssocID="{CE89CC9B-1DCA-4915-95BB-DBC75A9DEE03}" presName="text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C88FFC68-2FEA-4446-94AD-9FAA0FAE4562}" type="presOf" srcId="{BC3D6109-EE59-4A68-A53A-EC68B39D6AB6}" destId="{5EA46D1E-A29F-42EA-80DF-B45822F1D34D}" srcOrd="0" destOrd="0" presId="urn:microsoft.com/office/officeart/2005/8/layout/vList4#4"/>
    <dgm:cxn modelId="{279E0295-E0EF-4834-A796-31B6668F9CDF}" type="presOf" srcId="{F0CBFA81-AC4E-4118-9449-543284BD2A5E}" destId="{1556137C-B54C-4217-B2F9-C311D0FF3A26}" srcOrd="0" destOrd="0" presId="urn:microsoft.com/office/officeart/2005/8/layout/vList4#4"/>
    <dgm:cxn modelId="{E2B66AD0-1417-4EBA-B692-56FC1202DADF}" srcId="{BC3D6109-EE59-4A68-A53A-EC68B39D6AB6}" destId="{CE89CC9B-1DCA-4915-95BB-DBC75A9DEE03}" srcOrd="1" destOrd="0" parTransId="{BFDBC443-A5C9-47E2-BCEF-B4672751CF26}" sibTransId="{7DD04A69-D637-4729-B548-191C879CF9AE}"/>
    <dgm:cxn modelId="{ABBBD8C6-170F-4545-A7F0-5BB83600E03D}" type="presOf" srcId="{CE89CC9B-1DCA-4915-95BB-DBC75A9DEE03}" destId="{F36ED790-8BE4-4235-B703-C0C551B0A75B}" srcOrd="0" destOrd="0" presId="urn:microsoft.com/office/officeart/2005/8/layout/vList4#4"/>
    <dgm:cxn modelId="{9BD2BD02-FD50-41F5-BF53-E0E94F9F385D}" srcId="{BC3D6109-EE59-4A68-A53A-EC68B39D6AB6}" destId="{F0CBFA81-AC4E-4118-9449-543284BD2A5E}" srcOrd="0" destOrd="0" parTransId="{7A07B1EC-3AA6-40D8-A814-A8D2CF6011A9}" sibTransId="{D937BD71-4B8F-4039-B2D9-F4DA41D762E2}"/>
    <dgm:cxn modelId="{38C25D8E-6586-4E7E-8FA6-DB889E18E1AF}" type="presOf" srcId="{CE89CC9B-1DCA-4915-95BB-DBC75A9DEE03}" destId="{45DAA959-BE45-49EF-94D3-55CD67C17546}" srcOrd="1" destOrd="0" presId="urn:microsoft.com/office/officeart/2005/8/layout/vList4#4"/>
    <dgm:cxn modelId="{BE5EBDC3-E070-431D-BC2B-B6855EB7D65E}" type="presOf" srcId="{F0CBFA81-AC4E-4118-9449-543284BD2A5E}" destId="{AFB54F40-4DD2-4F91-8BD6-745AAAD83EC1}" srcOrd="1" destOrd="0" presId="urn:microsoft.com/office/officeart/2005/8/layout/vList4#4"/>
    <dgm:cxn modelId="{1D013D84-9B63-47BF-90F3-644341AA8837}" type="presParOf" srcId="{5EA46D1E-A29F-42EA-80DF-B45822F1D34D}" destId="{A7781601-8380-40BE-B59D-E75F3D833CE4}" srcOrd="0" destOrd="0" presId="urn:microsoft.com/office/officeart/2005/8/layout/vList4#4"/>
    <dgm:cxn modelId="{BDA0EC09-09B5-4C63-A014-6C4B93673B68}" type="presParOf" srcId="{A7781601-8380-40BE-B59D-E75F3D833CE4}" destId="{1556137C-B54C-4217-B2F9-C311D0FF3A26}" srcOrd="0" destOrd="0" presId="urn:microsoft.com/office/officeart/2005/8/layout/vList4#4"/>
    <dgm:cxn modelId="{ECD53401-DF2C-4606-8668-6CF9690DDBD8}" type="presParOf" srcId="{A7781601-8380-40BE-B59D-E75F3D833CE4}" destId="{E1DBA404-106F-41F3-B033-68B483D55C70}" srcOrd="1" destOrd="0" presId="urn:microsoft.com/office/officeart/2005/8/layout/vList4#4"/>
    <dgm:cxn modelId="{5C374F8B-AAD5-4A89-BD60-8CDA34BE2A24}" type="presParOf" srcId="{A7781601-8380-40BE-B59D-E75F3D833CE4}" destId="{AFB54F40-4DD2-4F91-8BD6-745AAAD83EC1}" srcOrd="2" destOrd="0" presId="urn:microsoft.com/office/officeart/2005/8/layout/vList4#4"/>
    <dgm:cxn modelId="{09CA6B19-BB55-410F-9C5D-7524773E9C46}" type="presParOf" srcId="{5EA46D1E-A29F-42EA-80DF-B45822F1D34D}" destId="{83086887-19C8-4DCD-9C07-1FF068A2562E}" srcOrd="1" destOrd="0" presId="urn:microsoft.com/office/officeart/2005/8/layout/vList4#4"/>
    <dgm:cxn modelId="{9473CD17-2BA5-4940-992A-CC277B3AD264}" type="presParOf" srcId="{5EA46D1E-A29F-42EA-80DF-B45822F1D34D}" destId="{CAAAB01A-4BE4-4135-835D-C4CB78D67F77}" srcOrd="2" destOrd="0" presId="urn:microsoft.com/office/officeart/2005/8/layout/vList4#4"/>
    <dgm:cxn modelId="{EB99578F-D1EA-4ED7-89FF-84EA5090B6E4}" type="presParOf" srcId="{CAAAB01A-4BE4-4135-835D-C4CB78D67F77}" destId="{F36ED790-8BE4-4235-B703-C0C551B0A75B}" srcOrd="0" destOrd="0" presId="urn:microsoft.com/office/officeart/2005/8/layout/vList4#4"/>
    <dgm:cxn modelId="{754002E2-6114-489F-9361-F54B3A8B81FF}" type="presParOf" srcId="{CAAAB01A-4BE4-4135-835D-C4CB78D67F77}" destId="{B89332DE-E153-4C20-B8FE-390F58E1DA9F}" srcOrd="1" destOrd="0" presId="urn:microsoft.com/office/officeart/2005/8/layout/vList4#4"/>
    <dgm:cxn modelId="{A4D7F66D-13B4-4162-A8F5-6AA9E35C9E48}" type="presParOf" srcId="{CAAAB01A-4BE4-4135-835D-C4CB78D67F77}" destId="{45DAA959-BE45-49EF-94D3-55CD67C17546}" srcOrd="2" destOrd="0" presId="urn:microsoft.com/office/officeart/2005/8/layout/vList4#4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CDBEEC96-139F-447D-829E-29AA84418C86}" type="doc">
      <dgm:prSet loTypeId="urn:microsoft.com/office/officeart/2008/layout/VerticalCurvedList" loCatId="list" qsTypeId="urn:microsoft.com/office/officeart/2005/8/quickstyle/simple1" qsCatId="simple" csTypeId="urn:microsoft.com/office/officeart/2005/8/colors/accent5_1" csCatId="accent5" phldr="1"/>
      <dgm:spPr/>
      <dgm:t>
        <a:bodyPr/>
        <a:lstStyle/>
        <a:p>
          <a:endParaRPr lang="hu-HU"/>
        </a:p>
      </dgm:t>
    </dgm:pt>
    <dgm:pt modelId="{6F8492A8-BD55-4A08-8E60-FEC177FC7AE6}">
      <dgm:prSet phldrT="[Szöveg]" custT="1"/>
      <dgm:spPr>
        <a:ln>
          <a:noFill/>
        </a:ln>
      </dgm:spPr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hu-HU" sz="2400" smtClean="0">
              <a:latin typeface="Arial" panose="020B0604020202020204" pitchFamily="34" charset="0"/>
              <a:cs typeface="Arial" panose="020B0604020202020204" pitchFamily="34" charset="0"/>
            </a:rPr>
            <a:t>Az </a:t>
          </a:r>
          <a:r>
            <a:rPr lang="hu-HU" sz="2400" b="1" smtClean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ételt lefedve kell tartani </a:t>
          </a:r>
          <a:r>
            <a:rPr lang="hu-HU" sz="2400" smtClean="0">
              <a:latin typeface="Arial" panose="020B0604020202020204" pitchFamily="34" charset="0"/>
              <a:cs typeface="Arial" panose="020B0604020202020204" pitchFamily="34" charset="0"/>
            </a:rPr>
            <a:t>és a </a:t>
          </a:r>
          <a:r>
            <a:rPr lang="hu-HU" sz="2400" b="1" smtClean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tálalást gyorsan </a:t>
          </a:r>
          <a:r>
            <a:rPr lang="hu-HU" sz="2400" smtClean="0">
              <a:latin typeface="Arial" panose="020B0604020202020204" pitchFamily="34" charset="0"/>
              <a:cs typeface="Arial" panose="020B0604020202020204" pitchFamily="34" charset="0"/>
            </a:rPr>
            <a:t>kell végezni!</a:t>
          </a:r>
          <a:endParaRPr lang="hu-HU" sz="2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73E6E89-343C-4420-8CAB-D413B3734A67}" type="parTrans" cxnId="{EBFE44F8-A73F-429A-B5CB-BB366D6F4584}">
      <dgm:prSet/>
      <dgm:spPr/>
      <dgm:t>
        <a:bodyPr/>
        <a:lstStyle/>
        <a:p>
          <a:endParaRPr lang="hu-HU" sz="2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89231F4-1037-4D72-927E-3095958E1713}" type="sibTrans" cxnId="{EBFE44F8-A73F-429A-B5CB-BB366D6F4584}">
      <dgm:prSet/>
      <dgm:spPr/>
      <dgm:t>
        <a:bodyPr/>
        <a:lstStyle/>
        <a:p>
          <a:endParaRPr lang="hu-HU" sz="2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051FCDD-05B5-417E-B956-A608637EDF85}">
      <dgm:prSet phldrT="[Szöveg]" custT="1"/>
      <dgm:spPr>
        <a:ln>
          <a:noFill/>
        </a:ln>
      </dgm:spPr>
      <dgm:t>
        <a:bodyPr/>
        <a:lstStyle/>
        <a:p>
          <a:r>
            <a:rPr lang="hu-HU" sz="2400" smtClean="0">
              <a:latin typeface="Arial" panose="020B0604020202020204" pitchFamily="34" charset="0"/>
              <a:cs typeface="Arial" panose="020B0604020202020204" pitchFamily="34" charset="0"/>
            </a:rPr>
            <a:t>A kitálalt ételt </a:t>
          </a:r>
          <a:r>
            <a:rPr lang="hu-HU" sz="2400" b="1" smtClean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ne tegyük hosszabb időre a pultra </a:t>
          </a:r>
          <a:r>
            <a:rPr lang="hu-HU" sz="2400" smtClean="0">
              <a:latin typeface="Arial" panose="020B0604020202020204" pitchFamily="34" charset="0"/>
              <a:cs typeface="Arial" panose="020B0604020202020204" pitchFamily="34" charset="0"/>
            </a:rPr>
            <a:t>vagy az asztalra. Akkor szolgáljuk fel, amikor a vendég el is fogyasztja!</a:t>
          </a:r>
          <a:endParaRPr lang="hu-HU" sz="2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1F1BADD-2B5D-42B4-BDB5-870D062934CB}" type="parTrans" cxnId="{C6292F7F-1F16-4BAB-8D8A-55AA51A441C0}">
      <dgm:prSet/>
      <dgm:spPr/>
      <dgm:t>
        <a:bodyPr/>
        <a:lstStyle/>
        <a:p>
          <a:endParaRPr lang="hu-HU" sz="2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7595B1F-E894-451A-9972-0B4A4D4C3489}" type="sibTrans" cxnId="{C6292F7F-1F16-4BAB-8D8A-55AA51A441C0}">
      <dgm:prSet/>
      <dgm:spPr/>
      <dgm:t>
        <a:bodyPr/>
        <a:lstStyle/>
        <a:p>
          <a:endParaRPr lang="hu-HU" sz="2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B45B084-EDAA-4A2C-964A-149E1C82BC9B}">
      <dgm:prSet phldrT="[Szöveg]" custT="1"/>
      <dgm:spPr>
        <a:ln>
          <a:noFill/>
        </a:ln>
      </dgm:spPr>
      <dgm:t>
        <a:bodyPr/>
        <a:lstStyle/>
        <a:p>
          <a: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  <a:t>Minden egyes vendég után </a:t>
          </a:r>
          <a:r>
            <a:rPr lang="hu-HU" sz="2400" b="1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le kell takarítani az asztalt</a:t>
          </a:r>
          <a: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  <a:t>!</a:t>
          </a:r>
        </a:p>
      </dgm:t>
    </dgm:pt>
    <dgm:pt modelId="{1D3AC153-3B43-4C01-BB49-6FD238335FF3}" type="parTrans" cxnId="{28071E53-88E6-4140-91D0-3902968DA09C}">
      <dgm:prSet/>
      <dgm:spPr/>
      <dgm:t>
        <a:bodyPr/>
        <a:lstStyle/>
        <a:p>
          <a:endParaRPr lang="hu-HU" sz="2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1566BC7-2EE7-4506-AB4F-8F159E960158}" type="sibTrans" cxnId="{28071E53-88E6-4140-91D0-3902968DA09C}">
      <dgm:prSet/>
      <dgm:spPr/>
      <dgm:t>
        <a:bodyPr/>
        <a:lstStyle/>
        <a:p>
          <a:endParaRPr lang="hu-HU" sz="2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8A930A1-E3A7-4C4D-8703-4D5A6A5A28F4}">
      <dgm:prSet custT="1"/>
      <dgm:spPr>
        <a:ln>
          <a:noFill/>
        </a:ln>
      </dgm:spPr>
      <dgm:t>
        <a:bodyPr/>
        <a:lstStyle/>
        <a:p>
          <a:r>
            <a:rPr lang="hu-HU" sz="2400" smtClean="0">
              <a:latin typeface="Arial" panose="020B0604020202020204" pitchFamily="34" charset="0"/>
              <a:cs typeface="Arial" panose="020B0604020202020204" pitchFamily="34" charset="0"/>
            </a:rPr>
            <a:t>Az étel felszolgálása és a szennyes edény leszedése között </a:t>
          </a:r>
          <a:br>
            <a:rPr lang="hu-HU" sz="2400" smtClean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hu-HU" sz="2400" smtClean="0">
              <a:latin typeface="Arial" panose="020B0604020202020204" pitchFamily="34" charset="0"/>
              <a:cs typeface="Arial" panose="020B0604020202020204" pitchFamily="34" charset="0"/>
            </a:rPr>
            <a:t>a felszolgáló </a:t>
          </a:r>
          <a:r>
            <a:rPr lang="hu-HU" sz="2400" b="1" smtClean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mosson kezet</a:t>
          </a:r>
          <a:r>
            <a:rPr lang="hu-HU" sz="2400" smtClean="0">
              <a:latin typeface="Arial" panose="020B0604020202020204" pitchFamily="34" charset="0"/>
              <a:cs typeface="Arial" panose="020B0604020202020204" pitchFamily="34" charset="0"/>
            </a:rPr>
            <a:t>!  </a:t>
          </a:r>
          <a:endParaRPr lang="hu-HU" sz="2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C96D642-4946-4C17-B646-E2CBA2906634}" type="parTrans" cxnId="{A6DB126E-83EB-4382-8303-0909351F0B89}">
      <dgm:prSet/>
      <dgm:spPr/>
      <dgm:t>
        <a:bodyPr/>
        <a:lstStyle/>
        <a:p>
          <a:endParaRPr lang="hu-HU" sz="2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264E083-55D9-4222-8CB3-E9BE51218AAA}" type="sibTrans" cxnId="{A6DB126E-83EB-4382-8303-0909351F0B89}">
      <dgm:prSet/>
      <dgm:spPr/>
      <dgm:t>
        <a:bodyPr/>
        <a:lstStyle/>
        <a:p>
          <a:endParaRPr lang="hu-HU" sz="2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272EA84-9196-435C-9D5F-EEBDDA47BC5B}">
      <dgm:prSet custT="1"/>
      <dgm:spPr>
        <a:ln>
          <a:noFill/>
        </a:ln>
      </dgm:spPr>
      <dgm:t>
        <a:bodyPr/>
        <a:lstStyle/>
        <a:p>
          <a: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  <a:t>A vendég által </a:t>
          </a:r>
          <a:r>
            <a:rPr lang="hu-HU" sz="2400" b="1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nem használt edényeket és evőeszközöket is szennyesként</a:t>
          </a:r>
          <a: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  <a:t> kell kezelni és elmosogatni!</a:t>
          </a:r>
        </a:p>
      </dgm:t>
    </dgm:pt>
    <dgm:pt modelId="{CB407E24-03FD-4726-BCE4-C50FDA287E10}" type="parTrans" cxnId="{6F13BB5C-AE3C-4667-B81D-94416A2DF8A8}">
      <dgm:prSet/>
      <dgm:spPr/>
      <dgm:t>
        <a:bodyPr/>
        <a:lstStyle/>
        <a:p>
          <a:endParaRPr lang="hu-HU" sz="2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1B336FD-FF2F-4DAC-B53F-42349D9D85E1}" type="sibTrans" cxnId="{6F13BB5C-AE3C-4667-B81D-94416A2DF8A8}">
      <dgm:prSet/>
      <dgm:spPr/>
      <dgm:t>
        <a:bodyPr/>
        <a:lstStyle/>
        <a:p>
          <a:endParaRPr lang="hu-HU" sz="2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2E240FD-3221-4DD4-9C05-81B50B07BCA9}" type="pres">
      <dgm:prSet presAssocID="{CDBEEC96-139F-447D-829E-29AA84418C86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en-US"/>
        </a:p>
      </dgm:t>
    </dgm:pt>
    <dgm:pt modelId="{91DF8D6B-D5E1-42C6-8D02-98CB429BDF9F}" type="pres">
      <dgm:prSet presAssocID="{CDBEEC96-139F-447D-829E-29AA84418C86}" presName="Name1" presStyleCnt="0"/>
      <dgm:spPr/>
    </dgm:pt>
    <dgm:pt modelId="{E8B96ED3-F637-4024-9DB2-4D6FC2BAC224}" type="pres">
      <dgm:prSet presAssocID="{CDBEEC96-139F-447D-829E-29AA84418C86}" presName="cycle" presStyleCnt="0"/>
      <dgm:spPr/>
    </dgm:pt>
    <dgm:pt modelId="{4BC96CE0-4131-4CA2-896F-579E3D4B37FA}" type="pres">
      <dgm:prSet presAssocID="{CDBEEC96-139F-447D-829E-29AA84418C86}" presName="srcNode" presStyleLbl="node1" presStyleIdx="0" presStyleCnt="5"/>
      <dgm:spPr/>
    </dgm:pt>
    <dgm:pt modelId="{1534391B-8801-4DD6-AF7A-0544C53A5734}" type="pres">
      <dgm:prSet presAssocID="{CDBEEC96-139F-447D-829E-29AA84418C86}" presName="conn" presStyleLbl="parChTrans1D2" presStyleIdx="0" presStyleCnt="1"/>
      <dgm:spPr/>
      <dgm:t>
        <a:bodyPr/>
        <a:lstStyle/>
        <a:p>
          <a:endParaRPr lang="en-US"/>
        </a:p>
      </dgm:t>
    </dgm:pt>
    <dgm:pt modelId="{3B5D6250-E39A-4CB3-B0FC-1599B2C4B574}" type="pres">
      <dgm:prSet presAssocID="{CDBEEC96-139F-447D-829E-29AA84418C86}" presName="extraNode" presStyleLbl="node1" presStyleIdx="0" presStyleCnt="5"/>
      <dgm:spPr/>
    </dgm:pt>
    <dgm:pt modelId="{0C6D568E-5D61-4091-A5AE-32C0477AB160}" type="pres">
      <dgm:prSet presAssocID="{CDBEEC96-139F-447D-829E-29AA84418C86}" presName="dstNode" presStyleLbl="node1" presStyleIdx="0" presStyleCnt="5"/>
      <dgm:spPr/>
    </dgm:pt>
    <dgm:pt modelId="{54A27CD4-43D1-4201-B05E-BA30C729E0DC}" type="pres">
      <dgm:prSet presAssocID="{6F8492A8-BD55-4A08-8E60-FEC177FC7AE6}" presName="text_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E38DF9A-33F5-4274-A6CA-325D764854B6}" type="pres">
      <dgm:prSet presAssocID="{6F8492A8-BD55-4A08-8E60-FEC177FC7AE6}" presName="accent_1" presStyleCnt="0"/>
      <dgm:spPr/>
    </dgm:pt>
    <dgm:pt modelId="{189EA4FD-CAB3-448D-8F01-60344959B63A}" type="pres">
      <dgm:prSet presAssocID="{6F8492A8-BD55-4A08-8E60-FEC177FC7AE6}" presName="accentRepeatNode" presStyleLbl="solidFgAcc1" presStyleIdx="0" presStyleCnt="5"/>
      <dgm:spPr/>
    </dgm:pt>
    <dgm:pt modelId="{1C808448-9173-4546-B05B-83FDB5BE68FE}" type="pres">
      <dgm:prSet presAssocID="{6051FCDD-05B5-417E-B956-A608637EDF85}" presName="text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4097585-AC4E-41E1-BC6D-F5FC8B7BBE98}" type="pres">
      <dgm:prSet presAssocID="{6051FCDD-05B5-417E-B956-A608637EDF85}" presName="accent_2" presStyleCnt="0"/>
      <dgm:spPr/>
    </dgm:pt>
    <dgm:pt modelId="{370BB798-7E4F-4E3E-9B28-BE88271215EE}" type="pres">
      <dgm:prSet presAssocID="{6051FCDD-05B5-417E-B956-A608637EDF85}" presName="accentRepeatNode" presStyleLbl="solidFgAcc1" presStyleIdx="1" presStyleCnt="5"/>
      <dgm:spPr/>
    </dgm:pt>
    <dgm:pt modelId="{2863B095-F82B-4C74-A2D5-289559FF6DAA}" type="pres">
      <dgm:prSet presAssocID="{68A930A1-E3A7-4C4D-8703-4D5A6A5A28F4}" presName="text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D69C8DC-0434-432C-BDA4-5049D3FD17DF}" type="pres">
      <dgm:prSet presAssocID="{68A930A1-E3A7-4C4D-8703-4D5A6A5A28F4}" presName="accent_3" presStyleCnt="0"/>
      <dgm:spPr/>
    </dgm:pt>
    <dgm:pt modelId="{8035BAFD-938B-4D34-92DB-715C73FF7044}" type="pres">
      <dgm:prSet presAssocID="{68A930A1-E3A7-4C4D-8703-4D5A6A5A28F4}" presName="accentRepeatNode" presStyleLbl="solidFgAcc1" presStyleIdx="2" presStyleCnt="5"/>
      <dgm:spPr/>
    </dgm:pt>
    <dgm:pt modelId="{CA7FBDA1-2F08-49C9-AABE-548B9A41E64A}" type="pres">
      <dgm:prSet presAssocID="{8B45B084-EDAA-4A2C-964A-149E1C82BC9B}" presName="text_4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650744F-A546-4737-BEBD-DB7C9D7A8511}" type="pres">
      <dgm:prSet presAssocID="{8B45B084-EDAA-4A2C-964A-149E1C82BC9B}" presName="accent_4" presStyleCnt="0"/>
      <dgm:spPr/>
    </dgm:pt>
    <dgm:pt modelId="{99701A2C-AFBB-471A-893C-53040FC54BA5}" type="pres">
      <dgm:prSet presAssocID="{8B45B084-EDAA-4A2C-964A-149E1C82BC9B}" presName="accentRepeatNode" presStyleLbl="solidFgAcc1" presStyleIdx="3" presStyleCnt="5"/>
      <dgm:spPr/>
    </dgm:pt>
    <dgm:pt modelId="{33D402E5-9B61-43CA-9830-A177EA48C334}" type="pres">
      <dgm:prSet presAssocID="{5272EA84-9196-435C-9D5F-EEBDDA47BC5B}" presName="text_5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243CB5A-5125-4B38-A4DC-B94F5BC4C8B6}" type="pres">
      <dgm:prSet presAssocID="{5272EA84-9196-435C-9D5F-EEBDDA47BC5B}" presName="accent_5" presStyleCnt="0"/>
      <dgm:spPr/>
    </dgm:pt>
    <dgm:pt modelId="{1917FB11-3D4C-4EB1-AB0F-13930935C178}" type="pres">
      <dgm:prSet presAssocID="{5272EA84-9196-435C-9D5F-EEBDDA47BC5B}" presName="accentRepeatNode" presStyleLbl="solidFgAcc1" presStyleIdx="4" presStyleCnt="5"/>
      <dgm:spPr/>
    </dgm:pt>
  </dgm:ptLst>
  <dgm:cxnLst>
    <dgm:cxn modelId="{A6DB126E-83EB-4382-8303-0909351F0B89}" srcId="{CDBEEC96-139F-447D-829E-29AA84418C86}" destId="{68A930A1-E3A7-4C4D-8703-4D5A6A5A28F4}" srcOrd="2" destOrd="0" parTransId="{8C96D642-4946-4C17-B646-E2CBA2906634}" sibTransId="{0264E083-55D9-4222-8CB3-E9BE51218AAA}"/>
    <dgm:cxn modelId="{D25595DD-3A7E-4440-A1F5-369D6B82F2E8}" type="presOf" srcId="{B89231F4-1037-4D72-927E-3095958E1713}" destId="{1534391B-8801-4DD6-AF7A-0544C53A5734}" srcOrd="0" destOrd="0" presId="urn:microsoft.com/office/officeart/2008/layout/VerticalCurvedList"/>
    <dgm:cxn modelId="{28071E53-88E6-4140-91D0-3902968DA09C}" srcId="{CDBEEC96-139F-447D-829E-29AA84418C86}" destId="{8B45B084-EDAA-4A2C-964A-149E1C82BC9B}" srcOrd="3" destOrd="0" parTransId="{1D3AC153-3B43-4C01-BB49-6FD238335FF3}" sibTransId="{11566BC7-2EE7-4506-AB4F-8F159E960158}"/>
    <dgm:cxn modelId="{5C41132B-C33B-4921-9547-71A450AF9022}" type="presOf" srcId="{CDBEEC96-139F-447D-829E-29AA84418C86}" destId="{32E240FD-3221-4DD4-9C05-81B50B07BCA9}" srcOrd="0" destOrd="0" presId="urn:microsoft.com/office/officeart/2008/layout/VerticalCurvedList"/>
    <dgm:cxn modelId="{56C6357D-A627-4964-887A-18A4A268C78A}" type="presOf" srcId="{6051FCDD-05B5-417E-B956-A608637EDF85}" destId="{1C808448-9173-4546-B05B-83FDB5BE68FE}" srcOrd="0" destOrd="0" presId="urn:microsoft.com/office/officeart/2008/layout/VerticalCurvedList"/>
    <dgm:cxn modelId="{6F13BB5C-AE3C-4667-B81D-94416A2DF8A8}" srcId="{CDBEEC96-139F-447D-829E-29AA84418C86}" destId="{5272EA84-9196-435C-9D5F-EEBDDA47BC5B}" srcOrd="4" destOrd="0" parTransId="{CB407E24-03FD-4726-BCE4-C50FDA287E10}" sibTransId="{51B336FD-FF2F-4DAC-B53F-42349D9D85E1}"/>
    <dgm:cxn modelId="{9A42CE5A-9756-4E52-985F-C965845DB432}" type="presOf" srcId="{6F8492A8-BD55-4A08-8E60-FEC177FC7AE6}" destId="{54A27CD4-43D1-4201-B05E-BA30C729E0DC}" srcOrd="0" destOrd="0" presId="urn:microsoft.com/office/officeart/2008/layout/VerticalCurvedList"/>
    <dgm:cxn modelId="{1F0484E3-2BCC-4ADE-BB10-0C15ED2AFCFA}" type="presOf" srcId="{68A930A1-E3A7-4C4D-8703-4D5A6A5A28F4}" destId="{2863B095-F82B-4C74-A2D5-289559FF6DAA}" srcOrd="0" destOrd="0" presId="urn:microsoft.com/office/officeart/2008/layout/VerticalCurvedList"/>
    <dgm:cxn modelId="{C6292F7F-1F16-4BAB-8D8A-55AA51A441C0}" srcId="{CDBEEC96-139F-447D-829E-29AA84418C86}" destId="{6051FCDD-05B5-417E-B956-A608637EDF85}" srcOrd="1" destOrd="0" parTransId="{B1F1BADD-2B5D-42B4-BDB5-870D062934CB}" sibTransId="{E7595B1F-E894-451A-9972-0B4A4D4C3489}"/>
    <dgm:cxn modelId="{534FACEF-9537-4D9D-B55D-6F5F2A1C94A9}" type="presOf" srcId="{8B45B084-EDAA-4A2C-964A-149E1C82BC9B}" destId="{CA7FBDA1-2F08-49C9-AABE-548B9A41E64A}" srcOrd="0" destOrd="0" presId="urn:microsoft.com/office/officeart/2008/layout/VerticalCurvedList"/>
    <dgm:cxn modelId="{EBFE44F8-A73F-429A-B5CB-BB366D6F4584}" srcId="{CDBEEC96-139F-447D-829E-29AA84418C86}" destId="{6F8492A8-BD55-4A08-8E60-FEC177FC7AE6}" srcOrd="0" destOrd="0" parTransId="{D73E6E89-343C-4420-8CAB-D413B3734A67}" sibTransId="{B89231F4-1037-4D72-927E-3095958E1713}"/>
    <dgm:cxn modelId="{0F70C574-40C0-4F87-8B27-8D950659DE0F}" type="presOf" srcId="{5272EA84-9196-435C-9D5F-EEBDDA47BC5B}" destId="{33D402E5-9B61-43CA-9830-A177EA48C334}" srcOrd="0" destOrd="0" presId="urn:microsoft.com/office/officeart/2008/layout/VerticalCurvedList"/>
    <dgm:cxn modelId="{83CE9B45-E8F9-4B72-B68C-815A0A08897E}" type="presParOf" srcId="{32E240FD-3221-4DD4-9C05-81B50B07BCA9}" destId="{91DF8D6B-D5E1-42C6-8D02-98CB429BDF9F}" srcOrd="0" destOrd="0" presId="urn:microsoft.com/office/officeart/2008/layout/VerticalCurvedList"/>
    <dgm:cxn modelId="{7A2C0F87-0AD1-48D8-B07F-54566D39FCA6}" type="presParOf" srcId="{91DF8D6B-D5E1-42C6-8D02-98CB429BDF9F}" destId="{E8B96ED3-F637-4024-9DB2-4D6FC2BAC224}" srcOrd="0" destOrd="0" presId="urn:microsoft.com/office/officeart/2008/layout/VerticalCurvedList"/>
    <dgm:cxn modelId="{A981CE3F-F518-4D6A-B515-2E007768DF09}" type="presParOf" srcId="{E8B96ED3-F637-4024-9DB2-4D6FC2BAC224}" destId="{4BC96CE0-4131-4CA2-896F-579E3D4B37FA}" srcOrd="0" destOrd="0" presId="urn:microsoft.com/office/officeart/2008/layout/VerticalCurvedList"/>
    <dgm:cxn modelId="{4E232578-8760-4235-B752-78C4B23B683E}" type="presParOf" srcId="{E8B96ED3-F637-4024-9DB2-4D6FC2BAC224}" destId="{1534391B-8801-4DD6-AF7A-0544C53A5734}" srcOrd="1" destOrd="0" presId="urn:microsoft.com/office/officeart/2008/layout/VerticalCurvedList"/>
    <dgm:cxn modelId="{B6406AC3-194B-4A53-9275-88AEDA886A10}" type="presParOf" srcId="{E8B96ED3-F637-4024-9DB2-4D6FC2BAC224}" destId="{3B5D6250-E39A-4CB3-B0FC-1599B2C4B574}" srcOrd="2" destOrd="0" presId="urn:microsoft.com/office/officeart/2008/layout/VerticalCurvedList"/>
    <dgm:cxn modelId="{6580C57A-4164-4C69-8F8D-3999F6F29688}" type="presParOf" srcId="{E8B96ED3-F637-4024-9DB2-4D6FC2BAC224}" destId="{0C6D568E-5D61-4091-A5AE-32C0477AB160}" srcOrd="3" destOrd="0" presId="urn:microsoft.com/office/officeart/2008/layout/VerticalCurvedList"/>
    <dgm:cxn modelId="{66FCA0FB-D7C0-44E7-817A-782F44101713}" type="presParOf" srcId="{91DF8D6B-D5E1-42C6-8D02-98CB429BDF9F}" destId="{54A27CD4-43D1-4201-B05E-BA30C729E0DC}" srcOrd="1" destOrd="0" presId="urn:microsoft.com/office/officeart/2008/layout/VerticalCurvedList"/>
    <dgm:cxn modelId="{1E0355A3-44D4-440C-92BB-461F0A37F1D5}" type="presParOf" srcId="{91DF8D6B-D5E1-42C6-8D02-98CB429BDF9F}" destId="{DE38DF9A-33F5-4274-A6CA-325D764854B6}" srcOrd="2" destOrd="0" presId="urn:microsoft.com/office/officeart/2008/layout/VerticalCurvedList"/>
    <dgm:cxn modelId="{4E52B03D-02B3-4C0C-953D-A66773BEB067}" type="presParOf" srcId="{DE38DF9A-33F5-4274-A6CA-325D764854B6}" destId="{189EA4FD-CAB3-448D-8F01-60344959B63A}" srcOrd="0" destOrd="0" presId="urn:microsoft.com/office/officeart/2008/layout/VerticalCurvedList"/>
    <dgm:cxn modelId="{1DBADABC-6F65-4E65-8B94-9BC675B0F140}" type="presParOf" srcId="{91DF8D6B-D5E1-42C6-8D02-98CB429BDF9F}" destId="{1C808448-9173-4546-B05B-83FDB5BE68FE}" srcOrd="3" destOrd="0" presId="urn:microsoft.com/office/officeart/2008/layout/VerticalCurvedList"/>
    <dgm:cxn modelId="{2CCBCD09-89C5-4720-A756-DE49C341CC53}" type="presParOf" srcId="{91DF8D6B-D5E1-42C6-8D02-98CB429BDF9F}" destId="{74097585-AC4E-41E1-BC6D-F5FC8B7BBE98}" srcOrd="4" destOrd="0" presId="urn:microsoft.com/office/officeart/2008/layout/VerticalCurvedList"/>
    <dgm:cxn modelId="{1987E79D-9CA8-4694-8BA0-F237179E0525}" type="presParOf" srcId="{74097585-AC4E-41E1-BC6D-F5FC8B7BBE98}" destId="{370BB798-7E4F-4E3E-9B28-BE88271215EE}" srcOrd="0" destOrd="0" presId="urn:microsoft.com/office/officeart/2008/layout/VerticalCurvedList"/>
    <dgm:cxn modelId="{491F2161-3928-4535-9477-3DDE486780F6}" type="presParOf" srcId="{91DF8D6B-D5E1-42C6-8D02-98CB429BDF9F}" destId="{2863B095-F82B-4C74-A2D5-289559FF6DAA}" srcOrd="5" destOrd="0" presId="urn:microsoft.com/office/officeart/2008/layout/VerticalCurvedList"/>
    <dgm:cxn modelId="{C2528165-93FF-4343-BF3D-DEA94D6F9D59}" type="presParOf" srcId="{91DF8D6B-D5E1-42C6-8D02-98CB429BDF9F}" destId="{AD69C8DC-0434-432C-BDA4-5049D3FD17DF}" srcOrd="6" destOrd="0" presId="urn:microsoft.com/office/officeart/2008/layout/VerticalCurvedList"/>
    <dgm:cxn modelId="{CDB4BA22-9050-447A-BC1C-85E159B54209}" type="presParOf" srcId="{AD69C8DC-0434-432C-BDA4-5049D3FD17DF}" destId="{8035BAFD-938B-4D34-92DB-715C73FF7044}" srcOrd="0" destOrd="0" presId="urn:microsoft.com/office/officeart/2008/layout/VerticalCurvedList"/>
    <dgm:cxn modelId="{25B19996-91E6-4BA8-81F0-81F159D7E0C4}" type="presParOf" srcId="{91DF8D6B-D5E1-42C6-8D02-98CB429BDF9F}" destId="{CA7FBDA1-2F08-49C9-AABE-548B9A41E64A}" srcOrd="7" destOrd="0" presId="urn:microsoft.com/office/officeart/2008/layout/VerticalCurvedList"/>
    <dgm:cxn modelId="{59A5CD8F-62C8-4540-B4F6-2F2606A3EABE}" type="presParOf" srcId="{91DF8D6B-D5E1-42C6-8D02-98CB429BDF9F}" destId="{7650744F-A546-4737-BEBD-DB7C9D7A8511}" srcOrd="8" destOrd="0" presId="urn:microsoft.com/office/officeart/2008/layout/VerticalCurvedList"/>
    <dgm:cxn modelId="{5D02BE07-1C48-471D-BD77-68ABD03FCBBD}" type="presParOf" srcId="{7650744F-A546-4737-BEBD-DB7C9D7A8511}" destId="{99701A2C-AFBB-471A-893C-53040FC54BA5}" srcOrd="0" destOrd="0" presId="urn:microsoft.com/office/officeart/2008/layout/VerticalCurvedList"/>
    <dgm:cxn modelId="{9F595E5B-BF3D-4199-BA47-94E4A773C80A}" type="presParOf" srcId="{91DF8D6B-D5E1-42C6-8D02-98CB429BDF9F}" destId="{33D402E5-9B61-43CA-9830-A177EA48C334}" srcOrd="9" destOrd="0" presId="urn:microsoft.com/office/officeart/2008/layout/VerticalCurvedList"/>
    <dgm:cxn modelId="{E64FBD71-8AE7-4588-90FF-0F62369E4801}" type="presParOf" srcId="{91DF8D6B-D5E1-42C6-8D02-98CB429BDF9F}" destId="{0243CB5A-5125-4B38-A4DC-B94F5BC4C8B6}" srcOrd="10" destOrd="0" presId="urn:microsoft.com/office/officeart/2008/layout/VerticalCurvedList"/>
    <dgm:cxn modelId="{562D24EC-3DA9-49AC-9858-93942BD2441E}" type="presParOf" srcId="{0243CB5A-5125-4B38-A4DC-B94F5BC4C8B6}" destId="{1917FB11-3D4C-4EB1-AB0F-13930935C178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CDBEEC96-139F-447D-829E-29AA84418C86}" type="doc">
      <dgm:prSet loTypeId="urn:microsoft.com/office/officeart/2008/layout/VerticalCurvedList" loCatId="list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hu-HU"/>
        </a:p>
      </dgm:t>
    </dgm:pt>
    <dgm:pt modelId="{6F8492A8-BD55-4A08-8E60-FEC177FC7AE6}">
      <dgm:prSet phldrT="[Szöveg]" custT="1"/>
      <dgm:spPr>
        <a:ln>
          <a:noFill/>
        </a:ln>
      </dgm:spPr>
      <dgm:t>
        <a:bodyPr/>
        <a:lstStyle/>
        <a:p>
          <a: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  <a:t>Önkiszolgáló étteremben </a:t>
          </a:r>
          <a:r>
            <a:rPr lang="hu-HU" sz="2400" b="1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az ételt a vendégektől védve kell tálalni</a:t>
          </a:r>
          <a: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  <a:t>! Például üvegfal mögött.</a:t>
          </a:r>
        </a:p>
      </dgm:t>
    </dgm:pt>
    <dgm:pt modelId="{D73E6E89-343C-4420-8CAB-D413B3734A67}" type="parTrans" cxnId="{EBFE44F8-A73F-429A-B5CB-BB366D6F4584}">
      <dgm:prSet/>
      <dgm:spPr/>
      <dgm:t>
        <a:bodyPr/>
        <a:lstStyle/>
        <a:p>
          <a:endParaRPr lang="hu-HU" sz="2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89231F4-1037-4D72-927E-3095958E1713}" type="sibTrans" cxnId="{EBFE44F8-A73F-429A-B5CB-BB366D6F4584}">
      <dgm:prSet/>
      <dgm:spPr/>
      <dgm:t>
        <a:bodyPr/>
        <a:lstStyle/>
        <a:p>
          <a:endParaRPr lang="hu-HU" sz="2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051FCDD-05B5-417E-B956-A608637EDF85}">
      <dgm:prSet phldrT="[Szöveg]" custT="1"/>
      <dgm:spPr>
        <a:ln>
          <a:noFill/>
        </a:ln>
      </dgm:spPr>
      <dgm:t>
        <a:bodyPr/>
        <a:lstStyle/>
        <a:p>
          <a:r>
            <a:rPr lang="hu-HU" sz="2400" strike="sngStrike" dirty="0">
              <a:latin typeface="Arial" panose="020B0604020202020204" pitchFamily="34" charset="0"/>
              <a:cs typeface="Arial" panose="020B0604020202020204" pitchFamily="34" charset="0"/>
            </a:rPr>
            <a:t>Az </a:t>
          </a:r>
          <a:r>
            <a:rPr lang="hu-HU" sz="2400" b="0" strike="sngStrike" dirty="0">
              <a:latin typeface="Arial" panose="020B0604020202020204" pitchFamily="34" charset="0"/>
              <a:cs typeface="Arial" panose="020B0604020202020204" pitchFamily="34" charset="0"/>
            </a:rPr>
            <a:t>étel</a:t>
          </a:r>
          <a:r>
            <a:rPr lang="hu-HU" sz="2400" b="1" strike="sngStrike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hu-HU" sz="2400" b="1" strike="sngStrike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nem állhat sokáig</a:t>
          </a:r>
          <a:r>
            <a:rPr lang="hu-HU" sz="2400" strike="sngStrike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hu-HU" sz="2400" strike="sngStrike" dirty="0">
              <a:latin typeface="Arial" panose="020B0604020202020204" pitchFamily="34" charset="0"/>
              <a:cs typeface="Arial" panose="020B0604020202020204" pitchFamily="34" charset="0"/>
            </a:rPr>
            <a:t>a pulton! </a:t>
          </a:r>
        </a:p>
      </dgm:t>
    </dgm:pt>
    <dgm:pt modelId="{B1F1BADD-2B5D-42B4-BDB5-870D062934CB}" type="parTrans" cxnId="{C6292F7F-1F16-4BAB-8D8A-55AA51A441C0}">
      <dgm:prSet/>
      <dgm:spPr/>
      <dgm:t>
        <a:bodyPr/>
        <a:lstStyle/>
        <a:p>
          <a:endParaRPr lang="hu-HU" sz="2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7595B1F-E894-451A-9972-0B4A4D4C3489}" type="sibTrans" cxnId="{C6292F7F-1F16-4BAB-8D8A-55AA51A441C0}">
      <dgm:prSet/>
      <dgm:spPr/>
      <dgm:t>
        <a:bodyPr/>
        <a:lstStyle/>
        <a:p>
          <a:endParaRPr lang="hu-HU" sz="2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B45B084-EDAA-4A2C-964A-149E1C82BC9B}">
      <dgm:prSet phldrT="[Szöveg]" custT="1"/>
      <dgm:spPr>
        <a:ln>
          <a:noFill/>
        </a:ln>
      </dgm:spPr>
      <dgm:t>
        <a:bodyPr/>
        <a:lstStyle/>
        <a:p>
          <a: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  <a:t>Ha a vendég valamit megfogott, azt </a:t>
          </a:r>
          <a:r>
            <a:rPr lang="hu-HU" sz="2400" b="1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vigye is el </a:t>
          </a:r>
          <a: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  <a:t>saját magának!</a:t>
          </a:r>
        </a:p>
      </dgm:t>
    </dgm:pt>
    <dgm:pt modelId="{1D3AC153-3B43-4C01-BB49-6FD238335FF3}" type="parTrans" cxnId="{28071E53-88E6-4140-91D0-3902968DA09C}">
      <dgm:prSet/>
      <dgm:spPr/>
      <dgm:t>
        <a:bodyPr/>
        <a:lstStyle/>
        <a:p>
          <a:endParaRPr lang="hu-HU" sz="2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1566BC7-2EE7-4506-AB4F-8F159E960158}" type="sibTrans" cxnId="{28071E53-88E6-4140-91D0-3902968DA09C}">
      <dgm:prSet/>
      <dgm:spPr/>
      <dgm:t>
        <a:bodyPr/>
        <a:lstStyle/>
        <a:p>
          <a:endParaRPr lang="hu-HU" sz="2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8A930A1-E3A7-4C4D-8703-4D5A6A5A28F4}">
      <dgm:prSet custT="1"/>
      <dgm:spPr>
        <a:ln>
          <a:noFill/>
        </a:ln>
      </dgm:spPr>
      <dgm:t>
        <a:bodyPr/>
        <a:lstStyle/>
        <a:p>
          <a:r>
            <a:rPr lang="hu-HU" sz="2400" smtClean="0">
              <a:latin typeface="Arial" panose="020B0604020202020204" pitchFamily="34" charset="0"/>
              <a:cs typeface="Arial" panose="020B0604020202020204" pitchFamily="34" charset="0"/>
            </a:rPr>
            <a:t>A gyorséttrmekben frissen készülő </a:t>
          </a:r>
          <a:r>
            <a:rPr lang="hu-HU" sz="2400">
              <a:latin typeface="Arial" panose="020B0604020202020204" pitchFamily="34" charset="0"/>
              <a:cs typeface="Arial" panose="020B0604020202020204" pitchFamily="34" charset="0"/>
            </a:rPr>
            <a:t>étel </a:t>
          </a:r>
          <a:r>
            <a:rPr lang="hu-HU" sz="2400" smtClean="0">
              <a:latin typeface="Arial" panose="020B0604020202020204" pitchFamily="34" charset="0"/>
              <a:cs typeface="Arial" panose="020B0604020202020204" pitchFamily="34" charset="0"/>
            </a:rPr>
            <a:t>elkészülte után </a:t>
          </a:r>
          <a:r>
            <a:rPr lang="hu-HU" sz="2400" b="1" smtClean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azonnal hívni kell a </a:t>
          </a:r>
          <a:r>
            <a:rPr lang="hu-HU" sz="2400" b="1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vendéget</a:t>
          </a:r>
          <a:r>
            <a:rPr lang="hu-HU" sz="2400">
              <a:latin typeface="Arial" panose="020B0604020202020204" pitchFamily="34" charset="0"/>
              <a:cs typeface="Arial" panose="020B0604020202020204" pitchFamily="34" charset="0"/>
            </a:rPr>
            <a:t>, </a:t>
          </a:r>
          <a:r>
            <a:rPr lang="hu-HU" sz="2400" smtClean="0">
              <a:latin typeface="Arial" panose="020B0604020202020204" pitchFamily="34" charset="0"/>
              <a:cs typeface="Arial" panose="020B0604020202020204" pitchFamily="34" charset="0"/>
            </a:rPr>
            <a:t>hogy jöjjön és </a:t>
          </a:r>
          <a:r>
            <a:rPr lang="hu-HU" sz="2400">
              <a:latin typeface="Arial" panose="020B0604020202020204" pitchFamily="34" charset="0"/>
              <a:cs typeface="Arial" panose="020B0604020202020204" pitchFamily="34" charset="0"/>
            </a:rPr>
            <a:t>vigye </a:t>
          </a:r>
          <a:r>
            <a:rPr lang="hu-HU" sz="2400" smtClean="0">
              <a:latin typeface="Arial" panose="020B0604020202020204" pitchFamily="34" charset="0"/>
              <a:cs typeface="Arial" panose="020B0604020202020204" pitchFamily="34" charset="0"/>
            </a:rPr>
            <a:t>azt az </a:t>
          </a:r>
          <a: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  <a:t>asztalához.</a:t>
          </a:r>
        </a:p>
      </dgm:t>
    </dgm:pt>
    <dgm:pt modelId="{8C96D642-4946-4C17-B646-E2CBA2906634}" type="parTrans" cxnId="{A6DB126E-83EB-4382-8303-0909351F0B89}">
      <dgm:prSet/>
      <dgm:spPr/>
      <dgm:t>
        <a:bodyPr/>
        <a:lstStyle/>
        <a:p>
          <a:endParaRPr lang="hu-HU" sz="2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264E083-55D9-4222-8CB3-E9BE51218AAA}" type="sibTrans" cxnId="{A6DB126E-83EB-4382-8303-0909351F0B89}">
      <dgm:prSet/>
      <dgm:spPr/>
      <dgm:t>
        <a:bodyPr/>
        <a:lstStyle/>
        <a:p>
          <a:endParaRPr lang="hu-HU" sz="2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2E240FD-3221-4DD4-9C05-81B50B07BCA9}" type="pres">
      <dgm:prSet presAssocID="{CDBEEC96-139F-447D-829E-29AA84418C86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en-US"/>
        </a:p>
      </dgm:t>
    </dgm:pt>
    <dgm:pt modelId="{91DF8D6B-D5E1-42C6-8D02-98CB429BDF9F}" type="pres">
      <dgm:prSet presAssocID="{CDBEEC96-139F-447D-829E-29AA84418C86}" presName="Name1" presStyleCnt="0"/>
      <dgm:spPr/>
    </dgm:pt>
    <dgm:pt modelId="{E8B96ED3-F637-4024-9DB2-4D6FC2BAC224}" type="pres">
      <dgm:prSet presAssocID="{CDBEEC96-139F-447D-829E-29AA84418C86}" presName="cycle" presStyleCnt="0"/>
      <dgm:spPr/>
    </dgm:pt>
    <dgm:pt modelId="{4BC96CE0-4131-4CA2-896F-579E3D4B37FA}" type="pres">
      <dgm:prSet presAssocID="{CDBEEC96-139F-447D-829E-29AA84418C86}" presName="srcNode" presStyleLbl="node1" presStyleIdx="0" presStyleCnt="4"/>
      <dgm:spPr/>
    </dgm:pt>
    <dgm:pt modelId="{1534391B-8801-4DD6-AF7A-0544C53A5734}" type="pres">
      <dgm:prSet presAssocID="{CDBEEC96-139F-447D-829E-29AA84418C86}" presName="conn" presStyleLbl="parChTrans1D2" presStyleIdx="0" presStyleCnt="1"/>
      <dgm:spPr/>
      <dgm:t>
        <a:bodyPr/>
        <a:lstStyle/>
        <a:p>
          <a:endParaRPr lang="en-US"/>
        </a:p>
      </dgm:t>
    </dgm:pt>
    <dgm:pt modelId="{3B5D6250-E39A-4CB3-B0FC-1599B2C4B574}" type="pres">
      <dgm:prSet presAssocID="{CDBEEC96-139F-447D-829E-29AA84418C86}" presName="extraNode" presStyleLbl="node1" presStyleIdx="0" presStyleCnt="4"/>
      <dgm:spPr/>
    </dgm:pt>
    <dgm:pt modelId="{0C6D568E-5D61-4091-A5AE-32C0477AB160}" type="pres">
      <dgm:prSet presAssocID="{CDBEEC96-139F-447D-829E-29AA84418C86}" presName="dstNode" presStyleLbl="node1" presStyleIdx="0" presStyleCnt="4"/>
      <dgm:spPr/>
    </dgm:pt>
    <dgm:pt modelId="{54A27CD4-43D1-4201-B05E-BA30C729E0DC}" type="pres">
      <dgm:prSet presAssocID="{6F8492A8-BD55-4A08-8E60-FEC177FC7AE6}" presName="text_1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E38DF9A-33F5-4274-A6CA-325D764854B6}" type="pres">
      <dgm:prSet presAssocID="{6F8492A8-BD55-4A08-8E60-FEC177FC7AE6}" presName="accent_1" presStyleCnt="0"/>
      <dgm:spPr/>
    </dgm:pt>
    <dgm:pt modelId="{189EA4FD-CAB3-448D-8F01-60344959B63A}" type="pres">
      <dgm:prSet presAssocID="{6F8492A8-BD55-4A08-8E60-FEC177FC7AE6}" presName="accentRepeatNode" presStyleLbl="solidFgAcc1" presStyleIdx="0" presStyleCnt="4"/>
      <dgm:spPr/>
    </dgm:pt>
    <dgm:pt modelId="{1C808448-9173-4546-B05B-83FDB5BE68FE}" type="pres">
      <dgm:prSet presAssocID="{6051FCDD-05B5-417E-B956-A608637EDF85}" presName="text_2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4097585-AC4E-41E1-BC6D-F5FC8B7BBE98}" type="pres">
      <dgm:prSet presAssocID="{6051FCDD-05B5-417E-B956-A608637EDF85}" presName="accent_2" presStyleCnt="0"/>
      <dgm:spPr/>
    </dgm:pt>
    <dgm:pt modelId="{370BB798-7E4F-4E3E-9B28-BE88271215EE}" type="pres">
      <dgm:prSet presAssocID="{6051FCDD-05B5-417E-B956-A608637EDF85}" presName="accentRepeatNode" presStyleLbl="solidFgAcc1" presStyleIdx="1" presStyleCnt="4"/>
      <dgm:spPr/>
    </dgm:pt>
    <dgm:pt modelId="{2863B095-F82B-4C74-A2D5-289559FF6DAA}" type="pres">
      <dgm:prSet presAssocID="{68A930A1-E3A7-4C4D-8703-4D5A6A5A28F4}" presName="text_3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D69C8DC-0434-432C-BDA4-5049D3FD17DF}" type="pres">
      <dgm:prSet presAssocID="{68A930A1-E3A7-4C4D-8703-4D5A6A5A28F4}" presName="accent_3" presStyleCnt="0"/>
      <dgm:spPr/>
    </dgm:pt>
    <dgm:pt modelId="{8035BAFD-938B-4D34-92DB-715C73FF7044}" type="pres">
      <dgm:prSet presAssocID="{68A930A1-E3A7-4C4D-8703-4D5A6A5A28F4}" presName="accentRepeatNode" presStyleLbl="solidFgAcc1" presStyleIdx="2" presStyleCnt="4"/>
      <dgm:spPr/>
    </dgm:pt>
    <dgm:pt modelId="{CA7FBDA1-2F08-49C9-AABE-548B9A41E64A}" type="pres">
      <dgm:prSet presAssocID="{8B45B084-EDAA-4A2C-964A-149E1C82BC9B}" presName="text_4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650744F-A546-4737-BEBD-DB7C9D7A8511}" type="pres">
      <dgm:prSet presAssocID="{8B45B084-EDAA-4A2C-964A-149E1C82BC9B}" presName="accent_4" presStyleCnt="0"/>
      <dgm:spPr/>
    </dgm:pt>
    <dgm:pt modelId="{99701A2C-AFBB-471A-893C-53040FC54BA5}" type="pres">
      <dgm:prSet presAssocID="{8B45B084-EDAA-4A2C-964A-149E1C82BC9B}" presName="accentRepeatNode" presStyleLbl="solidFgAcc1" presStyleIdx="3" presStyleCnt="4"/>
      <dgm:spPr/>
    </dgm:pt>
  </dgm:ptLst>
  <dgm:cxnLst>
    <dgm:cxn modelId="{1F0484E3-2BCC-4ADE-BB10-0C15ED2AFCFA}" type="presOf" srcId="{68A930A1-E3A7-4C4D-8703-4D5A6A5A28F4}" destId="{2863B095-F82B-4C74-A2D5-289559FF6DAA}" srcOrd="0" destOrd="0" presId="urn:microsoft.com/office/officeart/2008/layout/VerticalCurvedList"/>
    <dgm:cxn modelId="{C6292F7F-1F16-4BAB-8D8A-55AA51A441C0}" srcId="{CDBEEC96-139F-447D-829E-29AA84418C86}" destId="{6051FCDD-05B5-417E-B956-A608637EDF85}" srcOrd="1" destOrd="0" parTransId="{B1F1BADD-2B5D-42B4-BDB5-870D062934CB}" sibTransId="{E7595B1F-E894-451A-9972-0B4A4D4C3489}"/>
    <dgm:cxn modelId="{534FACEF-9537-4D9D-B55D-6F5F2A1C94A9}" type="presOf" srcId="{8B45B084-EDAA-4A2C-964A-149E1C82BC9B}" destId="{CA7FBDA1-2F08-49C9-AABE-548B9A41E64A}" srcOrd="0" destOrd="0" presId="urn:microsoft.com/office/officeart/2008/layout/VerticalCurvedList"/>
    <dgm:cxn modelId="{28071E53-88E6-4140-91D0-3902968DA09C}" srcId="{CDBEEC96-139F-447D-829E-29AA84418C86}" destId="{8B45B084-EDAA-4A2C-964A-149E1C82BC9B}" srcOrd="3" destOrd="0" parTransId="{1D3AC153-3B43-4C01-BB49-6FD238335FF3}" sibTransId="{11566BC7-2EE7-4506-AB4F-8F159E960158}"/>
    <dgm:cxn modelId="{9A42CE5A-9756-4E52-985F-C965845DB432}" type="presOf" srcId="{6F8492A8-BD55-4A08-8E60-FEC177FC7AE6}" destId="{54A27CD4-43D1-4201-B05E-BA30C729E0DC}" srcOrd="0" destOrd="0" presId="urn:microsoft.com/office/officeart/2008/layout/VerticalCurvedList"/>
    <dgm:cxn modelId="{A6DB126E-83EB-4382-8303-0909351F0B89}" srcId="{CDBEEC96-139F-447D-829E-29AA84418C86}" destId="{68A930A1-E3A7-4C4D-8703-4D5A6A5A28F4}" srcOrd="2" destOrd="0" parTransId="{8C96D642-4946-4C17-B646-E2CBA2906634}" sibTransId="{0264E083-55D9-4222-8CB3-E9BE51218AAA}"/>
    <dgm:cxn modelId="{56C6357D-A627-4964-887A-18A4A268C78A}" type="presOf" srcId="{6051FCDD-05B5-417E-B956-A608637EDF85}" destId="{1C808448-9173-4546-B05B-83FDB5BE68FE}" srcOrd="0" destOrd="0" presId="urn:microsoft.com/office/officeart/2008/layout/VerticalCurvedList"/>
    <dgm:cxn modelId="{5C41132B-C33B-4921-9547-71A450AF9022}" type="presOf" srcId="{CDBEEC96-139F-447D-829E-29AA84418C86}" destId="{32E240FD-3221-4DD4-9C05-81B50B07BCA9}" srcOrd="0" destOrd="0" presId="urn:microsoft.com/office/officeart/2008/layout/VerticalCurvedList"/>
    <dgm:cxn modelId="{D25595DD-3A7E-4440-A1F5-369D6B82F2E8}" type="presOf" srcId="{B89231F4-1037-4D72-927E-3095958E1713}" destId="{1534391B-8801-4DD6-AF7A-0544C53A5734}" srcOrd="0" destOrd="0" presId="urn:microsoft.com/office/officeart/2008/layout/VerticalCurvedList"/>
    <dgm:cxn modelId="{EBFE44F8-A73F-429A-B5CB-BB366D6F4584}" srcId="{CDBEEC96-139F-447D-829E-29AA84418C86}" destId="{6F8492A8-BD55-4A08-8E60-FEC177FC7AE6}" srcOrd="0" destOrd="0" parTransId="{D73E6E89-343C-4420-8CAB-D413B3734A67}" sibTransId="{B89231F4-1037-4D72-927E-3095958E1713}"/>
    <dgm:cxn modelId="{83CE9B45-E8F9-4B72-B68C-815A0A08897E}" type="presParOf" srcId="{32E240FD-3221-4DD4-9C05-81B50B07BCA9}" destId="{91DF8D6B-D5E1-42C6-8D02-98CB429BDF9F}" srcOrd="0" destOrd="0" presId="urn:microsoft.com/office/officeart/2008/layout/VerticalCurvedList"/>
    <dgm:cxn modelId="{7A2C0F87-0AD1-48D8-B07F-54566D39FCA6}" type="presParOf" srcId="{91DF8D6B-D5E1-42C6-8D02-98CB429BDF9F}" destId="{E8B96ED3-F637-4024-9DB2-4D6FC2BAC224}" srcOrd="0" destOrd="0" presId="urn:microsoft.com/office/officeart/2008/layout/VerticalCurvedList"/>
    <dgm:cxn modelId="{A981CE3F-F518-4D6A-B515-2E007768DF09}" type="presParOf" srcId="{E8B96ED3-F637-4024-9DB2-4D6FC2BAC224}" destId="{4BC96CE0-4131-4CA2-896F-579E3D4B37FA}" srcOrd="0" destOrd="0" presId="urn:microsoft.com/office/officeart/2008/layout/VerticalCurvedList"/>
    <dgm:cxn modelId="{4E232578-8760-4235-B752-78C4B23B683E}" type="presParOf" srcId="{E8B96ED3-F637-4024-9DB2-4D6FC2BAC224}" destId="{1534391B-8801-4DD6-AF7A-0544C53A5734}" srcOrd="1" destOrd="0" presId="urn:microsoft.com/office/officeart/2008/layout/VerticalCurvedList"/>
    <dgm:cxn modelId="{B6406AC3-194B-4A53-9275-88AEDA886A10}" type="presParOf" srcId="{E8B96ED3-F637-4024-9DB2-4D6FC2BAC224}" destId="{3B5D6250-E39A-4CB3-B0FC-1599B2C4B574}" srcOrd="2" destOrd="0" presId="urn:microsoft.com/office/officeart/2008/layout/VerticalCurvedList"/>
    <dgm:cxn modelId="{6580C57A-4164-4C69-8F8D-3999F6F29688}" type="presParOf" srcId="{E8B96ED3-F637-4024-9DB2-4D6FC2BAC224}" destId="{0C6D568E-5D61-4091-A5AE-32C0477AB160}" srcOrd="3" destOrd="0" presId="urn:microsoft.com/office/officeart/2008/layout/VerticalCurvedList"/>
    <dgm:cxn modelId="{66FCA0FB-D7C0-44E7-817A-782F44101713}" type="presParOf" srcId="{91DF8D6B-D5E1-42C6-8D02-98CB429BDF9F}" destId="{54A27CD4-43D1-4201-B05E-BA30C729E0DC}" srcOrd="1" destOrd="0" presId="urn:microsoft.com/office/officeart/2008/layout/VerticalCurvedList"/>
    <dgm:cxn modelId="{1E0355A3-44D4-440C-92BB-461F0A37F1D5}" type="presParOf" srcId="{91DF8D6B-D5E1-42C6-8D02-98CB429BDF9F}" destId="{DE38DF9A-33F5-4274-A6CA-325D764854B6}" srcOrd="2" destOrd="0" presId="urn:microsoft.com/office/officeart/2008/layout/VerticalCurvedList"/>
    <dgm:cxn modelId="{4E52B03D-02B3-4C0C-953D-A66773BEB067}" type="presParOf" srcId="{DE38DF9A-33F5-4274-A6CA-325D764854B6}" destId="{189EA4FD-CAB3-448D-8F01-60344959B63A}" srcOrd="0" destOrd="0" presId="urn:microsoft.com/office/officeart/2008/layout/VerticalCurvedList"/>
    <dgm:cxn modelId="{1DBADABC-6F65-4E65-8B94-9BC675B0F140}" type="presParOf" srcId="{91DF8D6B-D5E1-42C6-8D02-98CB429BDF9F}" destId="{1C808448-9173-4546-B05B-83FDB5BE68FE}" srcOrd="3" destOrd="0" presId="urn:microsoft.com/office/officeart/2008/layout/VerticalCurvedList"/>
    <dgm:cxn modelId="{2CCBCD09-89C5-4720-A756-DE49C341CC53}" type="presParOf" srcId="{91DF8D6B-D5E1-42C6-8D02-98CB429BDF9F}" destId="{74097585-AC4E-41E1-BC6D-F5FC8B7BBE98}" srcOrd="4" destOrd="0" presId="urn:microsoft.com/office/officeart/2008/layout/VerticalCurvedList"/>
    <dgm:cxn modelId="{1987E79D-9CA8-4694-8BA0-F237179E0525}" type="presParOf" srcId="{74097585-AC4E-41E1-BC6D-F5FC8B7BBE98}" destId="{370BB798-7E4F-4E3E-9B28-BE88271215EE}" srcOrd="0" destOrd="0" presId="urn:microsoft.com/office/officeart/2008/layout/VerticalCurvedList"/>
    <dgm:cxn modelId="{491F2161-3928-4535-9477-3DDE486780F6}" type="presParOf" srcId="{91DF8D6B-D5E1-42C6-8D02-98CB429BDF9F}" destId="{2863B095-F82B-4C74-A2D5-289559FF6DAA}" srcOrd="5" destOrd="0" presId="urn:microsoft.com/office/officeart/2008/layout/VerticalCurvedList"/>
    <dgm:cxn modelId="{C2528165-93FF-4343-BF3D-DEA94D6F9D59}" type="presParOf" srcId="{91DF8D6B-D5E1-42C6-8D02-98CB429BDF9F}" destId="{AD69C8DC-0434-432C-BDA4-5049D3FD17DF}" srcOrd="6" destOrd="0" presId="urn:microsoft.com/office/officeart/2008/layout/VerticalCurvedList"/>
    <dgm:cxn modelId="{CDB4BA22-9050-447A-BC1C-85E159B54209}" type="presParOf" srcId="{AD69C8DC-0434-432C-BDA4-5049D3FD17DF}" destId="{8035BAFD-938B-4D34-92DB-715C73FF7044}" srcOrd="0" destOrd="0" presId="urn:microsoft.com/office/officeart/2008/layout/VerticalCurvedList"/>
    <dgm:cxn modelId="{25B19996-91E6-4BA8-81F0-81F159D7E0C4}" type="presParOf" srcId="{91DF8D6B-D5E1-42C6-8D02-98CB429BDF9F}" destId="{CA7FBDA1-2F08-49C9-AABE-548B9A41E64A}" srcOrd="7" destOrd="0" presId="urn:microsoft.com/office/officeart/2008/layout/VerticalCurvedList"/>
    <dgm:cxn modelId="{59A5CD8F-62C8-4540-B4F6-2F2606A3EABE}" type="presParOf" srcId="{91DF8D6B-D5E1-42C6-8D02-98CB429BDF9F}" destId="{7650744F-A546-4737-BEBD-DB7C9D7A8511}" srcOrd="8" destOrd="0" presId="urn:microsoft.com/office/officeart/2008/layout/VerticalCurvedList"/>
    <dgm:cxn modelId="{5D02BE07-1C48-471D-BD77-68ABD03FCBBD}" type="presParOf" srcId="{7650744F-A546-4737-BEBD-DB7C9D7A8511}" destId="{99701A2C-AFBB-471A-893C-53040FC54BA5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CDBEEC96-139F-447D-829E-29AA84418C86}" type="doc">
      <dgm:prSet loTypeId="urn:microsoft.com/office/officeart/2008/layout/VerticalCurvedList" loCatId="list" qsTypeId="urn:microsoft.com/office/officeart/2005/8/quickstyle/simple1" qsCatId="simple" csTypeId="urn:microsoft.com/office/officeart/2005/8/colors/accent4_1" csCatId="accent4" phldr="1"/>
      <dgm:spPr/>
      <dgm:t>
        <a:bodyPr/>
        <a:lstStyle/>
        <a:p>
          <a:endParaRPr lang="hu-HU"/>
        </a:p>
      </dgm:t>
    </dgm:pt>
    <dgm:pt modelId="{6F8492A8-BD55-4A08-8E60-FEC177FC7AE6}">
      <dgm:prSet phldrT="[Szöveg]" custT="1"/>
      <dgm:spPr>
        <a:ln>
          <a:noFill/>
        </a:ln>
      </dgm:spPr>
      <dgm:t>
        <a:bodyPr/>
        <a:lstStyle/>
        <a:p>
          <a: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  <a:t>Az ételt </a:t>
          </a:r>
          <a:r>
            <a:rPr lang="hu-HU" sz="2400" b="0" dirty="0">
              <a:latin typeface="Arial" panose="020B0604020202020204" pitchFamily="34" charset="0"/>
              <a:cs typeface="Arial" panose="020B0604020202020204" pitchFamily="34" charset="0"/>
            </a:rPr>
            <a:t>kisméretű kiadóablakon </a:t>
          </a:r>
          <a:r>
            <a:rPr lang="hu-HU" sz="2400">
              <a:latin typeface="Arial" panose="020B0604020202020204" pitchFamily="34" charset="0"/>
              <a:cs typeface="Arial" panose="020B0604020202020204" pitchFamily="34" charset="0"/>
            </a:rPr>
            <a:t>keresztül </a:t>
          </a:r>
          <a:r>
            <a:rPr lang="hu-HU" sz="2400" smtClean="0">
              <a:latin typeface="Arial" panose="020B0604020202020204" pitchFamily="34" charset="0"/>
              <a:cs typeface="Arial" panose="020B0604020202020204" pitchFamily="34" charset="0"/>
            </a:rPr>
            <a:t>kell kiadni a </a:t>
          </a:r>
          <a: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  <a:t>vendégnek. </a:t>
          </a:r>
          <a:b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  <a:t>Kintről </a:t>
          </a:r>
          <a:r>
            <a:rPr lang="hu-HU" sz="2400" b="1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nem </a:t>
          </a:r>
          <a:r>
            <a:rPr lang="hu-HU" sz="2400" b="1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kerülhet </a:t>
          </a:r>
          <a:r>
            <a:rPr lang="hu-HU" sz="2400" b="1" smtClean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be szennyeződés </a:t>
          </a:r>
          <a:r>
            <a:rPr lang="hu-HU" sz="2400" b="1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a konyhába</a:t>
          </a:r>
          <a: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  <a:t>!</a:t>
          </a:r>
        </a:p>
      </dgm:t>
    </dgm:pt>
    <dgm:pt modelId="{D73E6E89-343C-4420-8CAB-D413B3734A67}" type="parTrans" cxnId="{EBFE44F8-A73F-429A-B5CB-BB366D6F4584}">
      <dgm:prSet/>
      <dgm:spPr/>
      <dgm:t>
        <a:bodyPr/>
        <a:lstStyle/>
        <a:p>
          <a:endParaRPr lang="hu-HU" sz="2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89231F4-1037-4D72-927E-3095958E1713}" type="sibTrans" cxnId="{EBFE44F8-A73F-429A-B5CB-BB366D6F4584}">
      <dgm:prSet/>
      <dgm:spPr/>
      <dgm:t>
        <a:bodyPr/>
        <a:lstStyle/>
        <a:p>
          <a:endParaRPr lang="hu-HU" sz="2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051FCDD-05B5-417E-B956-A608637EDF85}">
      <dgm:prSet phldrT="[Szöveg]" custT="1"/>
      <dgm:spPr>
        <a:ln>
          <a:noFill/>
        </a:ln>
      </dgm:spPr>
      <dgm:t>
        <a:bodyPr/>
        <a:lstStyle/>
        <a:p>
          <a:r>
            <a:rPr lang="hu-HU" sz="2400" b="1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Kézzel nem szabad </a:t>
          </a:r>
          <a: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  <a:t>az ételt megérinteni! A készételt szalvétával fogjuk meg, amikor átadjuk a vendégnek.</a:t>
          </a:r>
        </a:p>
      </dgm:t>
    </dgm:pt>
    <dgm:pt modelId="{B1F1BADD-2B5D-42B4-BDB5-870D062934CB}" type="parTrans" cxnId="{C6292F7F-1F16-4BAB-8D8A-55AA51A441C0}">
      <dgm:prSet/>
      <dgm:spPr/>
      <dgm:t>
        <a:bodyPr/>
        <a:lstStyle/>
        <a:p>
          <a:endParaRPr lang="hu-HU" sz="2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7595B1F-E894-451A-9972-0B4A4D4C3489}" type="sibTrans" cxnId="{C6292F7F-1F16-4BAB-8D8A-55AA51A441C0}">
      <dgm:prSet/>
      <dgm:spPr/>
      <dgm:t>
        <a:bodyPr/>
        <a:lstStyle/>
        <a:p>
          <a:endParaRPr lang="hu-HU" sz="2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B45B084-EDAA-4A2C-964A-149E1C82BC9B}">
      <dgm:prSet phldrT="[Szöveg]" custT="1"/>
      <dgm:spPr>
        <a:ln>
          <a:noFill/>
        </a:ln>
      </dgm:spPr>
      <dgm:t>
        <a:bodyPr/>
        <a:lstStyle/>
        <a:p>
          <a: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  <a:t>Megvásárlás után a </a:t>
          </a:r>
          <a:r>
            <a:rPr lang="hu-HU" sz="2400" b="1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vevő felelőssége</a:t>
          </a:r>
          <a: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  <a:t>, hogy milyen </a:t>
          </a:r>
          <a:b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  <a:t>körülmények között eszi meg az ételt.</a:t>
          </a:r>
        </a:p>
      </dgm:t>
    </dgm:pt>
    <dgm:pt modelId="{1D3AC153-3B43-4C01-BB49-6FD238335FF3}" type="parTrans" cxnId="{28071E53-88E6-4140-91D0-3902968DA09C}">
      <dgm:prSet/>
      <dgm:spPr/>
      <dgm:t>
        <a:bodyPr/>
        <a:lstStyle/>
        <a:p>
          <a:endParaRPr lang="hu-HU" sz="2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1566BC7-2EE7-4506-AB4F-8F159E960158}" type="sibTrans" cxnId="{28071E53-88E6-4140-91D0-3902968DA09C}">
      <dgm:prSet/>
      <dgm:spPr/>
      <dgm:t>
        <a:bodyPr/>
        <a:lstStyle/>
        <a:p>
          <a:endParaRPr lang="hu-HU" sz="2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8A930A1-E3A7-4C4D-8703-4D5A6A5A28F4}">
      <dgm:prSet custT="1"/>
      <dgm:spPr>
        <a:ln>
          <a:noFill/>
        </a:ln>
      </dgm:spPr>
      <dgm:t>
        <a:bodyPr/>
        <a:lstStyle/>
        <a:p>
          <a: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  <a:t>Az ételt </a:t>
          </a:r>
          <a:r>
            <a:rPr lang="hu-HU" sz="2400" b="1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be kell csomagolni</a:t>
          </a:r>
          <a:r>
            <a:rPr lang="hu-HU" sz="2400" b="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.</a:t>
          </a:r>
          <a:r>
            <a:rPr lang="hu-HU" sz="2400" b="1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hu-HU" sz="2400" b="1" dirty="0">
              <a:latin typeface="Arial" panose="020B0604020202020204" pitchFamily="34" charset="0"/>
              <a:cs typeface="Arial" panose="020B0604020202020204" pitchFamily="34" charset="0"/>
            </a:rPr>
            <a:t/>
          </a:r>
          <a:br>
            <a:rPr lang="hu-HU" sz="2400" b="1" dirty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  <a:t>A csomagolás védi az ételt a vevő piszkos kezétől.</a:t>
          </a:r>
        </a:p>
      </dgm:t>
    </dgm:pt>
    <dgm:pt modelId="{8C96D642-4946-4C17-B646-E2CBA2906634}" type="parTrans" cxnId="{A6DB126E-83EB-4382-8303-0909351F0B89}">
      <dgm:prSet/>
      <dgm:spPr/>
      <dgm:t>
        <a:bodyPr/>
        <a:lstStyle/>
        <a:p>
          <a:endParaRPr lang="hu-HU" sz="2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264E083-55D9-4222-8CB3-E9BE51218AAA}" type="sibTrans" cxnId="{A6DB126E-83EB-4382-8303-0909351F0B89}">
      <dgm:prSet/>
      <dgm:spPr/>
      <dgm:t>
        <a:bodyPr/>
        <a:lstStyle/>
        <a:p>
          <a:endParaRPr lang="hu-HU" sz="2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EEA9C94-484F-40D2-94CA-8C246B223571}">
      <dgm:prSet phldrT="[Szöveg]" custT="1"/>
      <dgm:spPr>
        <a:ln>
          <a:noFill/>
        </a:ln>
      </dgm:spPr>
      <dgm:t>
        <a:bodyPr/>
        <a:lstStyle/>
        <a:p>
          <a:r>
            <a:rPr lang="hu-HU" sz="2400" b="1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Két különböző dolgozó </a:t>
          </a:r>
          <a: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  <a:t>végezze a kiszolgálást és </a:t>
          </a:r>
          <a:b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  <a:t>a pénztár működtetését. </a:t>
          </a:r>
        </a:p>
      </dgm:t>
    </dgm:pt>
    <dgm:pt modelId="{2615BA7B-CD19-4C9F-9161-AC4FA38C6BFC}" type="parTrans" cxnId="{FBE4AF0F-C86C-4928-BF00-6778D6096126}">
      <dgm:prSet/>
      <dgm:spPr/>
      <dgm:t>
        <a:bodyPr/>
        <a:lstStyle/>
        <a:p>
          <a:endParaRPr lang="hu-HU"/>
        </a:p>
      </dgm:t>
    </dgm:pt>
    <dgm:pt modelId="{D5AE2D2B-28C4-4106-BE83-DC5D6269FFAC}" type="sibTrans" cxnId="{FBE4AF0F-C86C-4928-BF00-6778D6096126}">
      <dgm:prSet/>
      <dgm:spPr/>
      <dgm:t>
        <a:bodyPr/>
        <a:lstStyle/>
        <a:p>
          <a:endParaRPr lang="hu-HU"/>
        </a:p>
      </dgm:t>
    </dgm:pt>
    <dgm:pt modelId="{32E240FD-3221-4DD4-9C05-81B50B07BCA9}" type="pres">
      <dgm:prSet presAssocID="{CDBEEC96-139F-447D-829E-29AA84418C86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en-US"/>
        </a:p>
      </dgm:t>
    </dgm:pt>
    <dgm:pt modelId="{91DF8D6B-D5E1-42C6-8D02-98CB429BDF9F}" type="pres">
      <dgm:prSet presAssocID="{CDBEEC96-139F-447D-829E-29AA84418C86}" presName="Name1" presStyleCnt="0"/>
      <dgm:spPr/>
    </dgm:pt>
    <dgm:pt modelId="{E8B96ED3-F637-4024-9DB2-4D6FC2BAC224}" type="pres">
      <dgm:prSet presAssocID="{CDBEEC96-139F-447D-829E-29AA84418C86}" presName="cycle" presStyleCnt="0"/>
      <dgm:spPr/>
    </dgm:pt>
    <dgm:pt modelId="{4BC96CE0-4131-4CA2-896F-579E3D4B37FA}" type="pres">
      <dgm:prSet presAssocID="{CDBEEC96-139F-447D-829E-29AA84418C86}" presName="srcNode" presStyleLbl="node1" presStyleIdx="0" presStyleCnt="5"/>
      <dgm:spPr/>
    </dgm:pt>
    <dgm:pt modelId="{1534391B-8801-4DD6-AF7A-0544C53A5734}" type="pres">
      <dgm:prSet presAssocID="{CDBEEC96-139F-447D-829E-29AA84418C86}" presName="conn" presStyleLbl="parChTrans1D2" presStyleIdx="0" presStyleCnt="1"/>
      <dgm:spPr/>
      <dgm:t>
        <a:bodyPr/>
        <a:lstStyle/>
        <a:p>
          <a:endParaRPr lang="en-US"/>
        </a:p>
      </dgm:t>
    </dgm:pt>
    <dgm:pt modelId="{3B5D6250-E39A-4CB3-B0FC-1599B2C4B574}" type="pres">
      <dgm:prSet presAssocID="{CDBEEC96-139F-447D-829E-29AA84418C86}" presName="extraNode" presStyleLbl="node1" presStyleIdx="0" presStyleCnt="5"/>
      <dgm:spPr/>
    </dgm:pt>
    <dgm:pt modelId="{0C6D568E-5D61-4091-A5AE-32C0477AB160}" type="pres">
      <dgm:prSet presAssocID="{CDBEEC96-139F-447D-829E-29AA84418C86}" presName="dstNode" presStyleLbl="node1" presStyleIdx="0" presStyleCnt="5"/>
      <dgm:spPr/>
    </dgm:pt>
    <dgm:pt modelId="{54A27CD4-43D1-4201-B05E-BA30C729E0DC}" type="pres">
      <dgm:prSet presAssocID="{6F8492A8-BD55-4A08-8E60-FEC177FC7AE6}" presName="text_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E38DF9A-33F5-4274-A6CA-325D764854B6}" type="pres">
      <dgm:prSet presAssocID="{6F8492A8-BD55-4A08-8E60-FEC177FC7AE6}" presName="accent_1" presStyleCnt="0"/>
      <dgm:spPr/>
    </dgm:pt>
    <dgm:pt modelId="{189EA4FD-CAB3-448D-8F01-60344959B63A}" type="pres">
      <dgm:prSet presAssocID="{6F8492A8-BD55-4A08-8E60-FEC177FC7AE6}" presName="accentRepeatNode" presStyleLbl="solidFgAcc1" presStyleIdx="0" presStyleCnt="5"/>
      <dgm:spPr/>
    </dgm:pt>
    <dgm:pt modelId="{18855C37-6ADD-44A3-B2FB-17A8DD2182ED}" type="pres">
      <dgm:prSet presAssocID="{3EEA9C94-484F-40D2-94CA-8C246B223571}" presName="text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2109E88-80DD-4DF1-A4B8-C77ADBD032BB}" type="pres">
      <dgm:prSet presAssocID="{3EEA9C94-484F-40D2-94CA-8C246B223571}" presName="accent_2" presStyleCnt="0"/>
      <dgm:spPr/>
    </dgm:pt>
    <dgm:pt modelId="{B12A0A3D-E400-4F0F-9070-DC5B55C1BD3D}" type="pres">
      <dgm:prSet presAssocID="{3EEA9C94-484F-40D2-94CA-8C246B223571}" presName="accentRepeatNode" presStyleLbl="solidFgAcc1" presStyleIdx="1" presStyleCnt="5"/>
      <dgm:spPr/>
    </dgm:pt>
    <dgm:pt modelId="{4713912D-1543-40D8-9CF6-8EBFFCF7E809}" type="pres">
      <dgm:prSet presAssocID="{6051FCDD-05B5-417E-B956-A608637EDF85}" presName="text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53AE26B-9096-4E64-84D0-72F14C8539D9}" type="pres">
      <dgm:prSet presAssocID="{6051FCDD-05B5-417E-B956-A608637EDF85}" presName="accent_3" presStyleCnt="0"/>
      <dgm:spPr/>
    </dgm:pt>
    <dgm:pt modelId="{370BB798-7E4F-4E3E-9B28-BE88271215EE}" type="pres">
      <dgm:prSet presAssocID="{6051FCDD-05B5-417E-B956-A608637EDF85}" presName="accentRepeatNode" presStyleLbl="solidFgAcc1" presStyleIdx="2" presStyleCnt="5"/>
      <dgm:spPr/>
    </dgm:pt>
    <dgm:pt modelId="{39571B2D-D312-4CE9-9ACC-C8DDF38F16A9}" type="pres">
      <dgm:prSet presAssocID="{68A930A1-E3A7-4C4D-8703-4D5A6A5A28F4}" presName="text_4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F189A98-0D18-4750-8982-D0E9EF1C4D7F}" type="pres">
      <dgm:prSet presAssocID="{68A930A1-E3A7-4C4D-8703-4D5A6A5A28F4}" presName="accent_4" presStyleCnt="0"/>
      <dgm:spPr/>
    </dgm:pt>
    <dgm:pt modelId="{8035BAFD-938B-4D34-92DB-715C73FF7044}" type="pres">
      <dgm:prSet presAssocID="{68A930A1-E3A7-4C4D-8703-4D5A6A5A28F4}" presName="accentRepeatNode" presStyleLbl="solidFgAcc1" presStyleIdx="3" presStyleCnt="5"/>
      <dgm:spPr/>
    </dgm:pt>
    <dgm:pt modelId="{7ECA04FF-B023-48F8-A5E2-DFD832B3AE60}" type="pres">
      <dgm:prSet presAssocID="{8B45B084-EDAA-4A2C-964A-149E1C82BC9B}" presName="text_5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A768793-8E08-45F0-AAD0-0325B0CF677E}" type="pres">
      <dgm:prSet presAssocID="{8B45B084-EDAA-4A2C-964A-149E1C82BC9B}" presName="accent_5" presStyleCnt="0"/>
      <dgm:spPr/>
    </dgm:pt>
    <dgm:pt modelId="{99701A2C-AFBB-471A-893C-53040FC54BA5}" type="pres">
      <dgm:prSet presAssocID="{8B45B084-EDAA-4A2C-964A-149E1C82BC9B}" presName="accentRepeatNode" presStyleLbl="solidFgAcc1" presStyleIdx="4" presStyleCnt="5"/>
      <dgm:spPr/>
    </dgm:pt>
  </dgm:ptLst>
  <dgm:cxnLst>
    <dgm:cxn modelId="{A6DB126E-83EB-4382-8303-0909351F0B89}" srcId="{CDBEEC96-139F-447D-829E-29AA84418C86}" destId="{68A930A1-E3A7-4C4D-8703-4D5A6A5A28F4}" srcOrd="3" destOrd="0" parTransId="{8C96D642-4946-4C17-B646-E2CBA2906634}" sibTransId="{0264E083-55D9-4222-8CB3-E9BE51218AAA}"/>
    <dgm:cxn modelId="{D25595DD-3A7E-4440-A1F5-369D6B82F2E8}" type="presOf" srcId="{B89231F4-1037-4D72-927E-3095958E1713}" destId="{1534391B-8801-4DD6-AF7A-0544C53A5734}" srcOrd="0" destOrd="0" presId="urn:microsoft.com/office/officeart/2008/layout/VerticalCurvedList"/>
    <dgm:cxn modelId="{28071E53-88E6-4140-91D0-3902968DA09C}" srcId="{CDBEEC96-139F-447D-829E-29AA84418C86}" destId="{8B45B084-EDAA-4A2C-964A-149E1C82BC9B}" srcOrd="4" destOrd="0" parTransId="{1D3AC153-3B43-4C01-BB49-6FD238335FF3}" sibTransId="{11566BC7-2EE7-4506-AB4F-8F159E960158}"/>
    <dgm:cxn modelId="{FBE4AF0F-C86C-4928-BF00-6778D6096126}" srcId="{CDBEEC96-139F-447D-829E-29AA84418C86}" destId="{3EEA9C94-484F-40D2-94CA-8C246B223571}" srcOrd="1" destOrd="0" parTransId="{2615BA7B-CD19-4C9F-9161-AC4FA38C6BFC}" sibTransId="{D5AE2D2B-28C4-4106-BE83-DC5D6269FFAC}"/>
    <dgm:cxn modelId="{5C41132B-C33B-4921-9547-71A450AF9022}" type="presOf" srcId="{CDBEEC96-139F-447D-829E-29AA84418C86}" destId="{32E240FD-3221-4DD4-9C05-81B50B07BCA9}" srcOrd="0" destOrd="0" presId="urn:microsoft.com/office/officeart/2008/layout/VerticalCurvedList"/>
    <dgm:cxn modelId="{38D57379-F997-4CD6-87E3-E02D900C8C6C}" type="presOf" srcId="{6051FCDD-05B5-417E-B956-A608637EDF85}" destId="{4713912D-1543-40D8-9CF6-8EBFFCF7E809}" srcOrd="0" destOrd="0" presId="urn:microsoft.com/office/officeart/2008/layout/VerticalCurvedList"/>
    <dgm:cxn modelId="{E3B01D65-D148-4DDB-BE27-A2C48F13368C}" type="presOf" srcId="{68A930A1-E3A7-4C4D-8703-4D5A6A5A28F4}" destId="{39571B2D-D312-4CE9-9ACC-C8DDF38F16A9}" srcOrd="0" destOrd="0" presId="urn:microsoft.com/office/officeart/2008/layout/VerticalCurvedList"/>
    <dgm:cxn modelId="{9A42CE5A-9756-4E52-985F-C965845DB432}" type="presOf" srcId="{6F8492A8-BD55-4A08-8E60-FEC177FC7AE6}" destId="{54A27CD4-43D1-4201-B05E-BA30C729E0DC}" srcOrd="0" destOrd="0" presId="urn:microsoft.com/office/officeart/2008/layout/VerticalCurvedList"/>
    <dgm:cxn modelId="{ABC5D020-8539-48EB-A9A7-754BBED1E374}" type="presOf" srcId="{8B45B084-EDAA-4A2C-964A-149E1C82BC9B}" destId="{7ECA04FF-B023-48F8-A5E2-DFD832B3AE60}" srcOrd="0" destOrd="0" presId="urn:microsoft.com/office/officeart/2008/layout/VerticalCurvedList"/>
    <dgm:cxn modelId="{C6292F7F-1F16-4BAB-8D8A-55AA51A441C0}" srcId="{CDBEEC96-139F-447D-829E-29AA84418C86}" destId="{6051FCDD-05B5-417E-B956-A608637EDF85}" srcOrd="2" destOrd="0" parTransId="{B1F1BADD-2B5D-42B4-BDB5-870D062934CB}" sibTransId="{E7595B1F-E894-451A-9972-0B4A4D4C3489}"/>
    <dgm:cxn modelId="{EBFE44F8-A73F-429A-B5CB-BB366D6F4584}" srcId="{CDBEEC96-139F-447D-829E-29AA84418C86}" destId="{6F8492A8-BD55-4A08-8E60-FEC177FC7AE6}" srcOrd="0" destOrd="0" parTransId="{D73E6E89-343C-4420-8CAB-D413B3734A67}" sibTransId="{B89231F4-1037-4D72-927E-3095958E1713}"/>
    <dgm:cxn modelId="{38CE1688-30C4-4D95-92A2-C88B0E4BBB3E}" type="presOf" srcId="{3EEA9C94-484F-40D2-94CA-8C246B223571}" destId="{18855C37-6ADD-44A3-B2FB-17A8DD2182ED}" srcOrd="0" destOrd="0" presId="urn:microsoft.com/office/officeart/2008/layout/VerticalCurvedList"/>
    <dgm:cxn modelId="{83CE9B45-E8F9-4B72-B68C-815A0A08897E}" type="presParOf" srcId="{32E240FD-3221-4DD4-9C05-81B50B07BCA9}" destId="{91DF8D6B-D5E1-42C6-8D02-98CB429BDF9F}" srcOrd="0" destOrd="0" presId="urn:microsoft.com/office/officeart/2008/layout/VerticalCurvedList"/>
    <dgm:cxn modelId="{7A2C0F87-0AD1-48D8-B07F-54566D39FCA6}" type="presParOf" srcId="{91DF8D6B-D5E1-42C6-8D02-98CB429BDF9F}" destId="{E8B96ED3-F637-4024-9DB2-4D6FC2BAC224}" srcOrd="0" destOrd="0" presId="urn:microsoft.com/office/officeart/2008/layout/VerticalCurvedList"/>
    <dgm:cxn modelId="{A981CE3F-F518-4D6A-B515-2E007768DF09}" type="presParOf" srcId="{E8B96ED3-F637-4024-9DB2-4D6FC2BAC224}" destId="{4BC96CE0-4131-4CA2-896F-579E3D4B37FA}" srcOrd="0" destOrd="0" presId="urn:microsoft.com/office/officeart/2008/layout/VerticalCurvedList"/>
    <dgm:cxn modelId="{4E232578-8760-4235-B752-78C4B23B683E}" type="presParOf" srcId="{E8B96ED3-F637-4024-9DB2-4D6FC2BAC224}" destId="{1534391B-8801-4DD6-AF7A-0544C53A5734}" srcOrd="1" destOrd="0" presId="urn:microsoft.com/office/officeart/2008/layout/VerticalCurvedList"/>
    <dgm:cxn modelId="{B6406AC3-194B-4A53-9275-88AEDA886A10}" type="presParOf" srcId="{E8B96ED3-F637-4024-9DB2-4D6FC2BAC224}" destId="{3B5D6250-E39A-4CB3-B0FC-1599B2C4B574}" srcOrd="2" destOrd="0" presId="urn:microsoft.com/office/officeart/2008/layout/VerticalCurvedList"/>
    <dgm:cxn modelId="{6580C57A-4164-4C69-8F8D-3999F6F29688}" type="presParOf" srcId="{E8B96ED3-F637-4024-9DB2-4D6FC2BAC224}" destId="{0C6D568E-5D61-4091-A5AE-32C0477AB160}" srcOrd="3" destOrd="0" presId="urn:microsoft.com/office/officeart/2008/layout/VerticalCurvedList"/>
    <dgm:cxn modelId="{66FCA0FB-D7C0-44E7-817A-782F44101713}" type="presParOf" srcId="{91DF8D6B-D5E1-42C6-8D02-98CB429BDF9F}" destId="{54A27CD4-43D1-4201-B05E-BA30C729E0DC}" srcOrd="1" destOrd="0" presId="urn:microsoft.com/office/officeart/2008/layout/VerticalCurvedList"/>
    <dgm:cxn modelId="{1E0355A3-44D4-440C-92BB-461F0A37F1D5}" type="presParOf" srcId="{91DF8D6B-D5E1-42C6-8D02-98CB429BDF9F}" destId="{DE38DF9A-33F5-4274-A6CA-325D764854B6}" srcOrd="2" destOrd="0" presId="urn:microsoft.com/office/officeart/2008/layout/VerticalCurvedList"/>
    <dgm:cxn modelId="{4E52B03D-02B3-4C0C-953D-A66773BEB067}" type="presParOf" srcId="{DE38DF9A-33F5-4274-A6CA-325D764854B6}" destId="{189EA4FD-CAB3-448D-8F01-60344959B63A}" srcOrd="0" destOrd="0" presId="urn:microsoft.com/office/officeart/2008/layout/VerticalCurvedList"/>
    <dgm:cxn modelId="{6336C848-E126-4B82-9A6E-E6C940E41427}" type="presParOf" srcId="{91DF8D6B-D5E1-42C6-8D02-98CB429BDF9F}" destId="{18855C37-6ADD-44A3-B2FB-17A8DD2182ED}" srcOrd="3" destOrd="0" presId="urn:microsoft.com/office/officeart/2008/layout/VerticalCurvedList"/>
    <dgm:cxn modelId="{DC75EF2A-BC1A-4736-9197-B50998BA5F4B}" type="presParOf" srcId="{91DF8D6B-D5E1-42C6-8D02-98CB429BDF9F}" destId="{D2109E88-80DD-4DF1-A4B8-C77ADBD032BB}" srcOrd="4" destOrd="0" presId="urn:microsoft.com/office/officeart/2008/layout/VerticalCurvedList"/>
    <dgm:cxn modelId="{AFA48B05-F74E-4D92-B2A9-AAEA8753CA71}" type="presParOf" srcId="{D2109E88-80DD-4DF1-A4B8-C77ADBD032BB}" destId="{B12A0A3D-E400-4F0F-9070-DC5B55C1BD3D}" srcOrd="0" destOrd="0" presId="urn:microsoft.com/office/officeart/2008/layout/VerticalCurvedList"/>
    <dgm:cxn modelId="{D496078D-48DE-4999-AFA5-824CB9B67E6E}" type="presParOf" srcId="{91DF8D6B-D5E1-42C6-8D02-98CB429BDF9F}" destId="{4713912D-1543-40D8-9CF6-8EBFFCF7E809}" srcOrd="5" destOrd="0" presId="urn:microsoft.com/office/officeart/2008/layout/VerticalCurvedList"/>
    <dgm:cxn modelId="{8BC7B2EA-6D14-4366-B0EA-33D70732F18E}" type="presParOf" srcId="{91DF8D6B-D5E1-42C6-8D02-98CB429BDF9F}" destId="{553AE26B-9096-4E64-84D0-72F14C8539D9}" srcOrd="6" destOrd="0" presId="urn:microsoft.com/office/officeart/2008/layout/VerticalCurvedList"/>
    <dgm:cxn modelId="{E992B0C2-C19B-455D-ABF6-B5215150A4C1}" type="presParOf" srcId="{553AE26B-9096-4E64-84D0-72F14C8539D9}" destId="{370BB798-7E4F-4E3E-9B28-BE88271215EE}" srcOrd="0" destOrd="0" presId="urn:microsoft.com/office/officeart/2008/layout/VerticalCurvedList"/>
    <dgm:cxn modelId="{63C5F89F-A606-45BF-ABA2-C8B115D8220F}" type="presParOf" srcId="{91DF8D6B-D5E1-42C6-8D02-98CB429BDF9F}" destId="{39571B2D-D312-4CE9-9ACC-C8DDF38F16A9}" srcOrd="7" destOrd="0" presId="urn:microsoft.com/office/officeart/2008/layout/VerticalCurvedList"/>
    <dgm:cxn modelId="{D2E47D36-6C6E-4C0E-BEEB-5AF3DD681210}" type="presParOf" srcId="{91DF8D6B-D5E1-42C6-8D02-98CB429BDF9F}" destId="{8F189A98-0D18-4750-8982-D0E9EF1C4D7F}" srcOrd="8" destOrd="0" presId="urn:microsoft.com/office/officeart/2008/layout/VerticalCurvedList"/>
    <dgm:cxn modelId="{ED2808EF-FF13-4AF1-85C1-4095AC60051C}" type="presParOf" srcId="{8F189A98-0D18-4750-8982-D0E9EF1C4D7F}" destId="{8035BAFD-938B-4D34-92DB-715C73FF7044}" srcOrd="0" destOrd="0" presId="urn:microsoft.com/office/officeart/2008/layout/VerticalCurvedList"/>
    <dgm:cxn modelId="{CE510D38-4ACD-4994-AF5D-B9075D16598D}" type="presParOf" srcId="{91DF8D6B-D5E1-42C6-8D02-98CB429BDF9F}" destId="{7ECA04FF-B023-48F8-A5E2-DFD832B3AE60}" srcOrd="9" destOrd="0" presId="urn:microsoft.com/office/officeart/2008/layout/VerticalCurvedList"/>
    <dgm:cxn modelId="{D1B0CC88-564D-46F3-BE93-7F645D99C09B}" type="presParOf" srcId="{91DF8D6B-D5E1-42C6-8D02-98CB429BDF9F}" destId="{6A768793-8E08-45F0-AAD0-0325B0CF677E}" srcOrd="10" destOrd="0" presId="urn:microsoft.com/office/officeart/2008/layout/VerticalCurvedList"/>
    <dgm:cxn modelId="{4283862E-7F48-4C11-9CF4-484BE4054098}" type="presParOf" srcId="{6A768793-8E08-45F0-AAD0-0325B0CF677E}" destId="{99701A2C-AFBB-471A-893C-53040FC54BA5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CDBEEC96-139F-447D-829E-29AA84418C86}" type="doc">
      <dgm:prSet loTypeId="urn:microsoft.com/office/officeart/2008/layout/VerticalCurvedList" loCatId="list" qsTypeId="urn:microsoft.com/office/officeart/2005/8/quickstyle/simple1" qsCatId="simple" csTypeId="urn:microsoft.com/office/officeart/2005/8/colors/accent6_1" csCatId="accent6" phldr="1"/>
      <dgm:spPr/>
      <dgm:t>
        <a:bodyPr/>
        <a:lstStyle/>
        <a:p>
          <a:endParaRPr lang="hu-HU"/>
        </a:p>
      </dgm:t>
    </dgm:pt>
    <dgm:pt modelId="{6F8492A8-BD55-4A08-8E60-FEC177FC7AE6}">
      <dgm:prSet phldrT="[Szöveg]" custT="1"/>
      <dgm:spPr>
        <a:ln>
          <a:noFill/>
        </a:ln>
      </dgm:spPr>
      <dgm:t>
        <a:bodyPr/>
        <a:lstStyle/>
        <a:p>
          <a: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  <a:t>A kiszállítandó ételt </a:t>
          </a:r>
          <a:r>
            <a:rPr lang="hu-HU" sz="2400" b="1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zárt, jó hőtartású szállítóedénybe </a:t>
          </a:r>
          <a: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  <a:t>kell csomagolni. A lehető legforróbban, vagy lehűtve.</a:t>
          </a:r>
        </a:p>
      </dgm:t>
    </dgm:pt>
    <dgm:pt modelId="{D73E6E89-343C-4420-8CAB-D413B3734A67}" type="parTrans" cxnId="{EBFE44F8-A73F-429A-B5CB-BB366D6F4584}">
      <dgm:prSet/>
      <dgm:spPr/>
      <dgm:t>
        <a:bodyPr/>
        <a:lstStyle/>
        <a:p>
          <a:endParaRPr lang="hu-HU" sz="2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89231F4-1037-4D72-927E-3095958E1713}" type="sibTrans" cxnId="{EBFE44F8-A73F-429A-B5CB-BB366D6F4584}">
      <dgm:prSet/>
      <dgm:spPr/>
      <dgm:t>
        <a:bodyPr/>
        <a:lstStyle/>
        <a:p>
          <a:endParaRPr lang="hu-HU" sz="2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051FCDD-05B5-417E-B956-A608637EDF85}">
      <dgm:prSet phldrT="[Szöveg]" custT="1"/>
      <dgm:spPr>
        <a:ln>
          <a:noFill/>
        </a:ln>
      </dgm:spPr>
      <dgm:t>
        <a:bodyPr/>
        <a:lstStyle/>
        <a:p>
          <a: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  <a:t>A </a:t>
          </a:r>
          <a:r>
            <a:rPr lang="hu-HU" sz="2400" b="1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szállítóedény</a:t>
          </a:r>
          <a: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  <a:t> legyen tiszta, szagtalan, szennyeződéstől mentes, könnyen tisztítható, fertőtleníthető, </a:t>
          </a:r>
          <a:r>
            <a:rPr lang="hu-HU" sz="2400">
              <a:latin typeface="Arial" panose="020B0604020202020204" pitchFamily="34" charset="0"/>
              <a:cs typeface="Arial" panose="020B0604020202020204" pitchFamily="34" charset="0"/>
            </a:rPr>
            <a:t>jól </a:t>
          </a:r>
          <a:r>
            <a:rPr lang="hu-HU" sz="2400" smtClean="0">
              <a:latin typeface="Arial" panose="020B0604020202020204" pitchFamily="34" charset="0"/>
              <a:cs typeface="Arial" panose="020B0604020202020204" pitchFamily="34" charset="0"/>
            </a:rPr>
            <a:t>zárható.</a:t>
          </a:r>
        </a:p>
        <a:p>
          <a:r>
            <a:rPr lang="hu-HU" sz="2400" smtClean="0">
              <a:latin typeface="Arial" panose="020B0604020202020204" pitchFamily="34" charset="0"/>
              <a:cs typeface="Arial" panose="020B0604020202020204" pitchFamily="34" charset="0"/>
            </a:rPr>
            <a:t>A szállítóedényre fel kell írni </a:t>
          </a:r>
          <a: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  <a:t>az étel elkészültének időpontja. </a:t>
          </a:r>
        </a:p>
      </dgm:t>
    </dgm:pt>
    <dgm:pt modelId="{B1F1BADD-2B5D-42B4-BDB5-870D062934CB}" type="parTrans" cxnId="{C6292F7F-1F16-4BAB-8D8A-55AA51A441C0}">
      <dgm:prSet/>
      <dgm:spPr/>
      <dgm:t>
        <a:bodyPr/>
        <a:lstStyle/>
        <a:p>
          <a:endParaRPr lang="hu-HU" sz="2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7595B1F-E894-451A-9972-0B4A4D4C3489}" type="sibTrans" cxnId="{C6292F7F-1F16-4BAB-8D8A-55AA51A441C0}">
      <dgm:prSet/>
      <dgm:spPr/>
      <dgm:t>
        <a:bodyPr/>
        <a:lstStyle/>
        <a:p>
          <a:endParaRPr lang="hu-HU" sz="2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B45B084-EDAA-4A2C-964A-149E1C82BC9B}">
      <dgm:prSet phldrT="[Szöveg]" custT="1"/>
      <dgm:spPr>
        <a:ln>
          <a:noFill/>
        </a:ln>
      </dgm:spPr>
      <dgm:t>
        <a:bodyPr/>
        <a:lstStyle/>
        <a:p>
          <a: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  <a:t>A </a:t>
          </a:r>
          <a:r>
            <a:rPr lang="hu-HU" sz="2400" b="1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kiszállításhoz használt jármű raktere </a:t>
          </a:r>
          <a: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  <a:t>legyen tiszta, szagtalan, szennyeződéstől mentes, könnyen tisztítható</a:t>
          </a:r>
          <a:r>
            <a:rPr lang="hu-HU" sz="2400">
              <a:latin typeface="Arial" panose="020B0604020202020204" pitchFamily="34" charset="0"/>
              <a:cs typeface="Arial" panose="020B0604020202020204" pitchFamily="34" charset="0"/>
            </a:rPr>
            <a:t>, </a:t>
          </a:r>
          <a:r>
            <a:rPr lang="hu-HU" sz="2400" smtClean="0">
              <a:latin typeface="Arial" panose="020B0604020202020204" pitchFamily="34" charset="0"/>
              <a:cs typeface="Arial" panose="020B0604020202020204" pitchFamily="34" charset="0"/>
            </a:rPr>
            <a:t>fertőtleníthető, jól záródó.  </a:t>
          </a:r>
          <a:endParaRPr lang="hu-HU" sz="2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D3AC153-3B43-4C01-BB49-6FD238335FF3}" type="parTrans" cxnId="{28071E53-88E6-4140-91D0-3902968DA09C}">
      <dgm:prSet/>
      <dgm:spPr/>
      <dgm:t>
        <a:bodyPr/>
        <a:lstStyle/>
        <a:p>
          <a:endParaRPr lang="hu-HU" sz="2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1566BC7-2EE7-4506-AB4F-8F159E960158}" type="sibTrans" cxnId="{28071E53-88E6-4140-91D0-3902968DA09C}">
      <dgm:prSet/>
      <dgm:spPr/>
      <dgm:t>
        <a:bodyPr/>
        <a:lstStyle/>
        <a:p>
          <a:endParaRPr lang="hu-HU" sz="2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8A930A1-E3A7-4C4D-8703-4D5A6A5A28F4}">
      <dgm:prSet custT="1"/>
      <dgm:spPr>
        <a:ln>
          <a:noFill/>
        </a:ln>
      </dgm:spPr>
      <dgm:t>
        <a:bodyPr/>
        <a:lstStyle/>
        <a:p>
          <a: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  <a:t>Kiszállítás </a:t>
          </a:r>
          <a:r>
            <a:rPr lang="hu-HU" sz="2400" b="1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csak erre használt </a:t>
          </a:r>
          <a:r>
            <a:rPr lang="hu-HU" sz="2400" b="1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járművel </a:t>
          </a:r>
          <a:r>
            <a:rPr lang="hu-HU" sz="2400" smtClean="0">
              <a:latin typeface="Arial" panose="020B0604020202020204" pitchFamily="34" charset="0"/>
              <a:cs typeface="Arial" panose="020B0604020202020204" pitchFamily="34" charset="0"/>
            </a:rPr>
            <a:t>történhet!</a:t>
          </a:r>
          <a:endParaRPr lang="hu-HU" sz="2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C96D642-4946-4C17-B646-E2CBA2906634}" type="parTrans" cxnId="{A6DB126E-83EB-4382-8303-0909351F0B89}">
      <dgm:prSet/>
      <dgm:spPr/>
      <dgm:t>
        <a:bodyPr/>
        <a:lstStyle/>
        <a:p>
          <a:endParaRPr lang="hu-HU" sz="2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264E083-55D9-4222-8CB3-E9BE51218AAA}" type="sibTrans" cxnId="{A6DB126E-83EB-4382-8303-0909351F0B89}">
      <dgm:prSet/>
      <dgm:spPr/>
      <dgm:t>
        <a:bodyPr/>
        <a:lstStyle/>
        <a:p>
          <a:endParaRPr lang="hu-HU" sz="2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64CB641-7F22-4F95-B4BE-B38FB64EDFD3}">
      <dgm:prSet phldrT="[Szöveg]" custT="1"/>
      <dgm:spPr>
        <a:ln>
          <a:noFill/>
        </a:ln>
      </dgm:spPr>
      <dgm:t>
        <a:bodyPr/>
        <a:lstStyle/>
        <a:p>
          <a: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  <a:t>A szállítóedényt a jármű rakterében </a:t>
          </a:r>
          <a:r>
            <a:rPr lang="hu-HU" sz="2400" b="1" i="0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rögzíteni kell</a:t>
          </a:r>
          <a:r>
            <a:rPr lang="hu-HU" sz="2400" b="0" i="0" dirty="0">
              <a:latin typeface="Arial" panose="020B0604020202020204" pitchFamily="34" charset="0"/>
              <a:cs typeface="Arial" panose="020B0604020202020204" pitchFamily="34" charset="0"/>
            </a:rPr>
            <a:t>,</a:t>
          </a:r>
          <a:r>
            <a:rPr lang="hu-HU" sz="2400" b="1" i="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  <a:t>hogy ne borulhasson fel.</a:t>
          </a:r>
        </a:p>
      </dgm:t>
    </dgm:pt>
    <dgm:pt modelId="{6E48430F-A7ED-4972-8DEB-D1890DDE69A6}" type="parTrans" cxnId="{93A0DF0E-D8D8-44A3-B7FA-3CC4E25327BF}">
      <dgm:prSet/>
      <dgm:spPr/>
      <dgm:t>
        <a:bodyPr/>
        <a:lstStyle/>
        <a:p>
          <a:endParaRPr lang="hu-HU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CD34F70-4675-4738-A0B5-EF4CA6B12F9C}" type="sibTrans" cxnId="{93A0DF0E-D8D8-44A3-B7FA-3CC4E25327BF}">
      <dgm:prSet/>
      <dgm:spPr/>
      <dgm:t>
        <a:bodyPr/>
        <a:lstStyle/>
        <a:p>
          <a:endParaRPr lang="hu-HU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2E240FD-3221-4DD4-9C05-81B50B07BCA9}" type="pres">
      <dgm:prSet presAssocID="{CDBEEC96-139F-447D-829E-29AA84418C86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en-US"/>
        </a:p>
      </dgm:t>
    </dgm:pt>
    <dgm:pt modelId="{91DF8D6B-D5E1-42C6-8D02-98CB429BDF9F}" type="pres">
      <dgm:prSet presAssocID="{CDBEEC96-139F-447D-829E-29AA84418C86}" presName="Name1" presStyleCnt="0"/>
      <dgm:spPr/>
    </dgm:pt>
    <dgm:pt modelId="{E8B96ED3-F637-4024-9DB2-4D6FC2BAC224}" type="pres">
      <dgm:prSet presAssocID="{CDBEEC96-139F-447D-829E-29AA84418C86}" presName="cycle" presStyleCnt="0"/>
      <dgm:spPr/>
    </dgm:pt>
    <dgm:pt modelId="{4BC96CE0-4131-4CA2-896F-579E3D4B37FA}" type="pres">
      <dgm:prSet presAssocID="{CDBEEC96-139F-447D-829E-29AA84418C86}" presName="srcNode" presStyleLbl="node1" presStyleIdx="0" presStyleCnt="5"/>
      <dgm:spPr/>
    </dgm:pt>
    <dgm:pt modelId="{1534391B-8801-4DD6-AF7A-0544C53A5734}" type="pres">
      <dgm:prSet presAssocID="{CDBEEC96-139F-447D-829E-29AA84418C86}" presName="conn" presStyleLbl="parChTrans1D2" presStyleIdx="0" presStyleCnt="1"/>
      <dgm:spPr/>
      <dgm:t>
        <a:bodyPr/>
        <a:lstStyle/>
        <a:p>
          <a:endParaRPr lang="en-US"/>
        </a:p>
      </dgm:t>
    </dgm:pt>
    <dgm:pt modelId="{3B5D6250-E39A-4CB3-B0FC-1599B2C4B574}" type="pres">
      <dgm:prSet presAssocID="{CDBEEC96-139F-447D-829E-29AA84418C86}" presName="extraNode" presStyleLbl="node1" presStyleIdx="0" presStyleCnt="5"/>
      <dgm:spPr/>
    </dgm:pt>
    <dgm:pt modelId="{0C6D568E-5D61-4091-A5AE-32C0477AB160}" type="pres">
      <dgm:prSet presAssocID="{CDBEEC96-139F-447D-829E-29AA84418C86}" presName="dstNode" presStyleLbl="node1" presStyleIdx="0" presStyleCnt="5"/>
      <dgm:spPr/>
    </dgm:pt>
    <dgm:pt modelId="{54A27CD4-43D1-4201-B05E-BA30C729E0DC}" type="pres">
      <dgm:prSet presAssocID="{6F8492A8-BD55-4A08-8E60-FEC177FC7AE6}" presName="text_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E38DF9A-33F5-4274-A6CA-325D764854B6}" type="pres">
      <dgm:prSet presAssocID="{6F8492A8-BD55-4A08-8E60-FEC177FC7AE6}" presName="accent_1" presStyleCnt="0"/>
      <dgm:spPr/>
    </dgm:pt>
    <dgm:pt modelId="{189EA4FD-CAB3-448D-8F01-60344959B63A}" type="pres">
      <dgm:prSet presAssocID="{6F8492A8-BD55-4A08-8E60-FEC177FC7AE6}" presName="accentRepeatNode" presStyleLbl="solidFgAcc1" presStyleIdx="0" presStyleCnt="5"/>
      <dgm:spPr/>
    </dgm:pt>
    <dgm:pt modelId="{5F517905-FFB5-4290-8DAF-2CE0D72D12D5}" type="pres">
      <dgm:prSet presAssocID="{164CB641-7F22-4F95-B4BE-B38FB64EDFD3}" presName="text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CEEDDB5-74F1-41DF-A6CD-85362465ACC9}" type="pres">
      <dgm:prSet presAssocID="{164CB641-7F22-4F95-B4BE-B38FB64EDFD3}" presName="accent_2" presStyleCnt="0"/>
      <dgm:spPr/>
    </dgm:pt>
    <dgm:pt modelId="{0DFCA299-5148-4B51-B956-2D0A2487EED0}" type="pres">
      <dgm:prSet presAssocID="{164CB641-7F22-4F95-B4BE-B38FB64EDFD3}" presName="accentRepeatNode" presStyleLbl="solidFgAcc1" presStyleIdx="1" presStyleCnt="5"/>
      <dgm:spPr/>
    </dgm:pt>
    <dgm:pt modelId="{176F17C3-1F44-42B4-AFB5-803F17D8D36F}" type="pres">
      <dgm:prSet presAssocID="{6051FCDD-05B5-417E-B956-A608637EDF85}" presName="text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7078005-29EA-4FBD-AF41-524B63BF42FC}" type="pres">
      <dgm:prSet presAssocID="{6051FCDD-05B5-417E-B956-A608637EDF85}" presName="accent_3" presStyleCnt="0"/>
      <dgm:spPr/>
    </dgm:pt>
    <dgm:pt modelId="{370BB798-7E4F-4E3E-9B28-BE88271215EE}" type="pres">
      <dgm:prSet presAssocID="{6051FCDD-05B5-417E-B956-A608637EDF85}" presName="accentRepeatNode" presStyleLbl="solidFgAcc1" presStyleIdx="2" presStyleCnt="5"/>
      <dgm:spPr/>
    </dgm:pt>
    <dgm:pt modelId="{AA8B2A63-CD4D-4904-8016-05419B01B676}" type="pres">
      <dgm:prSet presAssocID="{68A930A1-E3A7-4C4D-8703-4D5A6A5A28F4}" presName="text_4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282E535-3644-4DCD-8886-48E2C98785FD}" type="pres">
      <dgm:prSet presAssocID="{68A930A1-E3A7-4C4D-8703-4D5A6A5A28F4}" presName="accent_4" presStyleCnt="0"/>
      <dgm:spPr/>
    </dgm:pt>
    <dgm:pt modelId="{8035BAFD-938B-4D34-92DB-715C73FF7044}" type="pres">
      <dgm:prSet presAssocID="{68A930A1-E3A7-4C4D-8703-4D5A6A5A28F4}" presName="accentRepeatNode" presStyleLbl="solidFgAcc1" presStyleIdx="3" presStyleCnt="5"/>
      <dgm:spPr/>
    </dgm:pt>
    <dgm:pt modelId="{8FDFF1EE-B349-436F-8045-9862E26F0026}" type="pres">
      <dgm:prSet presAssocID="{8B45B084-EDAA-4A2C-964A-149E1C82BC9B}" presName="text_5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0C13E74-F84A-43F7-AD97-326359B8E509}" type="pres">
      <dgm:prSet presAssocID="{8B45B084-EDAA-4A2C-964A-149E1C82BC9B}" presName="accent_5" presStyleCnt="0"/>
      <dgm:spPr/>
    </dgm:pt>
    <dgm:pt modelId="{99701A2C-AFBB-471A-893C-53040FC54BA5}" type="pres">
      <dgm:prSet presAssocID="{8B45B084-EDAA-4A2C-964A-149E1C82BC9B}" presName="accentRepeatNode" presStyleLbl="solidFgAcc1" presStyleIdx="4" presStyleCnt="5"/>
      <dgm:spPr/>
    </dgm:pt>
  </dgm:ptLst>
  <dgm:cxnLst>
    <dgm:cxn modelId="{A6DB126E-83EB-4382-8303-0909351F0B89}" srcId="{CDBEEC96-139F-447D-829E-29AA84418C86}" destId="{68A930A1-E3A7-4C4D-8703-4D5A6A5A28F4}" srcOrd="3" destOrd="0" parTransId="{8C96D642-4946-4C17-B646-E2CBA2906634}" sibTransId="{0264E083-55D9-4222-8CB3-E9BE51218AAA}"/>
    <dgm:cxn modelId="{D25595DD-3A7E-4440-A1F5-369D6B82F2E8}" type="presOf" srcId="{B89231F4-1037-4D72-927E-3095958E1713}" destId="{1534391B-8801-4DD6-AF7A-0544C53A5734}" srcOrd="0" destOrd="0" presId="urn:microsoft.com/office/officeart/2008/layout/VerticalCurvedList"/>
    <dgm:cxn modelId="{28071E53-88E6-4140-91D0-3902968DA09C}" srcId="{CDBEEC96-139F-447D-829E-29AA84418C86}" destId="{8B45B084-EDAA-4A2C-964A-149E1C82BC9B}" srcOrd="4" destOrd="0" parTransId="{1D3AC153-3B43-4C01-BB49-6FD238335FF3}" sibTransId="{11566BC7-2EE7-4506-AB4F-8F159E960158}"/>
    <dgm:cxn modelId="{CC320FF1-4B51-442D-9CF8-F6CF3A8003A3}" type="presOf" srcId="{68A930A1-E3A7-4C4D-8703-4D5A6A5A28F4}" destId="{AA8B2A63-CD4D-4904-8016-05419B01B676}" srcOrd="0" destOrd="0" presId="urn:microsoft.com/office/officeart/2008/layout/VerticalCurvedList"/>
    <dgm:cxn modelId="{5C41132B-C33B-4921-9547-71A450AF9022}" type="presOf" srcId="{CDBEEC96-139F-447D-829E-29AA84418C86}" destId="{32E240FD-3221-4DD4-9C05-81B50B07BCA9}" srcOrd="0" destOrd="0" presId="urn:microsoft.com/office/officeart/2008/layout/VerticalCurvedList"/>
    <dgm:cxn modelId="{93A0DF0E-D8D8-44A3-B7FA-3CC4E25327BF}" srcId="{CDBEEC96-139F-447D-829E-29AA84418C86}" destId="{164CB641-7F22-4F95-B4BE-B38FB64EDFD3}" srcOrd="1" destOrd="0" parTransId="{6E48430F-A7ED-4972-8DEB-D1890DDE69A6}" sibTransId="{6CD34F70-4675-4738-A0B5-EF4CA6B12F9C}"/>
    <dgm:cxn modelId="{9A42CE5A-9756-4E52-985F-C965845DB432}" type="presOf" srcId="{6F8492A8-BD55-4A08-8E60-FEC177FC7AE6}" destId="{54A27CD4-43D1-4201-B05E-BA30C729E0DC}" srcOrd="0" destOrd="0" presId="urn:microsoft.com/office/officeart/2008/layout/VerticalCurvedList"/>
    <dgm:cxn modelId="{5FC54C66-331E-44BD-9C47-6C14D1D9CCE2}" type="presOf" srcId="{8B45B084-EDAA-4A2C-964A-149E1C82BC9B}" destId="{8FDFF1EE-B349-436F-8045-9862E26F0026}" srcOrd="0" destOrd="0" presId="urn:microsoft.com/office/officeart/2008/layout/VerticalCurvedList"/>
    <dgm:cxn modelId="{4ABC45B2-BC84-4A46-8F57-ED02BE843F4B}" type="presOf" srcId="{164CB641-7F22-4F95-B4BE-B38FB64EDFD3}" destId="{5F517905-FFB5-4290-8DAF-2CE0D72D12D5}" srcOrd="0" destOrd="0" presId="urn:microsoft.com/office/officeart/2008/layout/VerticalCurvedList"/>
    <dgm:cxn modelId="{DE75C0C8-B197-4683-A65F-B06D7657ECF2}" type="presOf" srcId="{6051FCDD-05B5-417E-B956-A608637EDF85}" destId="{176F17C3-1F44-42B4-AFB5-803F17D8D36F}" srcOrd="0" destOrd="0" presId="urn:microsoft.com/office/officeart/2008/layout/VerticalCurvedList"/>
    <dgm:cxn modelId="{C6292F7F-1F16-4BAB-8D8A-55AA51A441C0}" srcId="{CDBEEC96-139F-447D-829E-29AA84418C86}" destId="{6051FCDD-05B5-417E-B956-A608637EDF85}" srcOrd="2" destOrd="0" parTransId="{B1F1BADD-2B5D-42B4-BDB5-870D062934CB}" sibTransId="{E7595B1F-E894-451A-9972-0B4A4D4C3489}"/>
    <dgm:cxn modelId="{EBFE44F8-A73F-429A-B5CB-BB366D6F4584}" srcId="{CDBEEC96-139F-447D-829E-29AA84418C86}" destId="{6F8492A8-BD55-4A08-8E60-FEC177FC7AE6}" srcOrd="0" destOrd="0" parTransId="{D73E6E89-343C-4420-8CAB-D413B3734A67}" sibTransId="{B89231F4-1037-4D72-927E-3095958E1713}"/>
    <dgm:cxn modelId="{83CE9B45-E8F9-4B72-B68C-815A0A08897E}" type="presParOf" srcId="{32E240FD-3221-4DD4-9C05-81B50B07BCA9}" destId="{91DF8D6B-D5E1-42C6-8D02-98CB429BDF9F}" srcOrd="0" destOrd="0" presId="urn:microsoft.com/office/officeart/2008/layout/VerticalCurvedList"/>
    <dgm:cxn modelId="{7A2C0F87-0AD1-48D8-B07F-54566D39FCA6}" type="presParOf" srcId="{91DF8D6B-D5E1-42C6-8D02-98CB429BDF9F}" destId="{E8B96ED3-F637-4024-9DB2-4D6FC2BAC224}" srcOrd="0" destOrd="0" presId="urn:microsoft.com/office/officeart/2008/layout/VerticalCurvedList"/>
    <dgm:cxn modelId="{A981CE3F-F518-4D6A-B515-2E007768DF09}" type="presParOf" srcId="{E8B96ED3-F637-4024-9DB2-4D6FC2BAC224}" destId="{4BC96CE0-4131-4CA2-896F-579E3D4B37FA}" srcOrd="0" destOrd="0" presId="urn:microsoft.com/office/officeart/2008/layout/VerticalCurvedList"/>
    <dgm:cxn modelId="{4E232578-8760-4235-B752-78C4B23B683E}" type="presParOf" srcId="{E8B96ED3-F637-4024-9DB2-4D6FC2BAC224}" destId="{1534391B-8801-4DD6-AF7A-0544C53A5734}" srcOrd="1" destOrd="0" presId="urn:microsoft.com/office/officeart/2008/layout/VerticalCurvedList"/>
    <dgm:cxn modelId="{B6406AC3-194B-4A53-9275-88AEDA886A10}" type="presParOf" srcId="{E8B96ED3-F637-4024-9DB2-4D6FC2BAC224}" destId="{3B5D6250-E39A-4CB3-B0FC-1599B2C4B574}" srcOrd="2" destOrd="0" presId="urn:microsoft.com/office/officeart/2008/layout/VerticalCurvedList"/>
    <dgm:cxn modelId="{6580C57A-4164-4C69-8F8D-3999F6F29688}" type="presParOf" srcId="{E8B96ED3-F637-4024-9DB2-4D6FC2BAC224}" destId="{0C6D568E-5D61-4091-A5AE-32C0477AB160}" srcOrd="3" destOrd="0" presId="urn:microsoft.com/office/officeart/2008/layout/VerticalCurvedList"/>
    <dgm:cxn modelId="{66FCA0FB-D7C0-44E7-817A-782F44101713}" type="presParOf" srcId="{91DF8D6B-D5E1-42C6-8D02-98CB429BDF9F}" destId="{54A27CD4-43D1-4201-B05E-BA30C729E0DC}" srcOrd="1" destOrd="0" presId="urn:microsoft.com/office/officeart/2008/layout/VerticalCurvedList"/>
    <dgm:cxn modelId="{1E0355A3-44D4-440C-92BB-461F0A37F1D5}" type="presParOf" srcId="{91DF8D6B-D5E1-42C6-8D02-98CB429BDF9F}" destId="{DE38DF9A-33F5-4274-A6CA-325D764854B6}" srcOrd="2" destOrd="0" presId="urn:microsoft.com/office/officeart/2008/layout/VerticalCurvedList"/>
    <dgm:cxn modelId="{4E52B03D-02B3-4C0C-953D-A66773BEB067}" type="presParOf" srcId="{DE38DF9A-33F5-4274-A6CA-325D764854B6}" destId="{189EA4FD-CAB3-448D-8F01-60344959B63A}" srcOrd="0" destOrd="0" presId="urn:microsoft.com/office/officeart/2008/layout/VerticalCurvedList"/>
    <dgm:cxn modelId="{80AC05DD-ED2C-4AD0-B174-F0D9941E155C}" type="presParOf" srcId="{91DF8D6B-D5E1-42C6-8D02-98CB429BDF9F}" destId="{5F517905-FFB5-4290-8DAF-2CE0D72D12D5}" srcOrd="3" destOrd="0" presId="urn:microsoft.com/office/officeart/2008/layout/VerticalCurvedList"/>
    <dgm:cxn modelId="{8C75DB27-4242-4DC6-881E-947BDF07BB27}" type="presParOf" srcId="{91DF8D6B-D5E1-42C6-8D02-98CB429BDF9F}" destId="{ACEEDDB5-74F1-41DF-A6CD-85362465ACC9}" srcOrd="4" destOrd="0" presId="urn:microsoft.com/office/officeart/2008/layout/VerticalCurvedList"/>
    <dgm:cxn modelId="{E96F4D6F-C085-4677-8714-D43787E06D05}" type="presParOf" srcId="{ACEEDDB5-74F1-41DF-A6CD-85362465ACC9}" destId="{0DFCA299-5148-4B51-B956-2D0A2487EED0}" srcOrd="0" destOrd="0" presId="urn:microsoft.com/office/officeart/2008/layout/VerticalCurvedList"/>
    <dgm:cxn modelId="{590D85CB-446D-4303-A0B3-AC9BA760CBCF}" type="presParOf" srcId="{91DF8D6B-D5E1-42C6-8D02-98CB429BDF9F}" destId="{176F17C3-1F44-42B4-AFB5-803F17D8D36F}" srcOrd="5" destOrd="0" presId="urn:microsoft.com/office/officeart/2008/layout/VerticalCurvedList"/>
    <dgm:cxn modelId="{2AF42ED1-28C1-4E35-9443-6196A6C9317C}" type="presParOf" srcId="{91DF8D6B-D5E1-42C6-8D02-98CB429BDF9F}" destId="{F7078005-29EA-4FBD-AF41-524B63BF42FC}" srcOrd="6" destOrd="0" presId="urn:microsoft.com/office/officeart/2008/layout/VerticalCurvedList"/>
    <dgm:cxn modelId="{312C0460-83AC-4F12-A255-DB523A9F1D10}" type="presParOf" srcId="{F7078005-29EA-4FBD-AF41-524B63BF42FC}" destId="{370BB798-7E4F-4E3E-9B28-BE88271215EE}" srcOrd="0" destOrd="0" presId="urn:microsoft.com/office/officeart/2008/layout/VerticalCurvedList"/>
    <dgm:cxn modelId="{83926385-331F-497B-A787-33078A3CD8AA}" type="presParOf" srcId="{91DF8D6B-D5E1-42C6-8D02-98CB429BDF9F}" destId="{AA8B2A63-CD4D-4904-8016-05419B01B676}" srcOrd="7" destOrd="0" presId="urn:microsoft.com/office/officeart/2008/layout/VerticalCurvedList"/>
    <dgm:cxn modelId="{C4954A7C-9906-44A3-B0D4-4445B43A2B66}" type="presParOf" srcId="{91DF8D6B-D5E1-42C6-8D02-98CB429BDF9F}" destId="{1282E535-3644-4DCD-8886-48E2C98785FD}" srcOrd="8" destOrd="0" presId="urn:microsoft.com/office/officeart/2008/layout/VerticalCurvedList"/>
    <dgm:cxn modelId="{900F5345-40D3-4B8F-9BA7-D80EF7F9AE3B}" type="presParOf" srcId="{1282E535-3644-4DCD-8886-48E2C98785FD}" destId="{8035BAFD-938B-4D34-92DB-715C73FF7044}" srcOrd="0" destOrd="0" presId="urn:microsoft.com/office/officeart/2008/layout/VerticalCurvedList"/>
    <dgm:cxn modelId="{A95616F1-0DF9-4080-94A7-873882A83D81}" type="presParOf" srcId="{91DF8D6B-D5E1-42C6-8D02-98CB429BDF9F}" destId="{8FDFF1EE-B349-436F-8045-9862E26F0026}" srcOrd="9" destOrd="0" presId="urn:microsoft.com/office/officeart/2008/layout/VerticalCurvedList"/>
    <dgm:cxn modelId="{6812C4CD-F2FE-416B-B00D-B28C8578106B}" type="presParOf" srcId="{91DF8D6B-D5E1-42C6-8D02-98CB429BDF9F}" destId="{C0C13E74-F84A-43F7-AD97-326359B8E509}" srcOrd="10" destOrd="0" presId="urn:microsoft.com/office/officeart/2008/layout/VerticalCurvedList"/>
    <dgm:cxn modelId="{48A9ADC9-D3C6-466D-950B-385C9584079B}" type="presParOf" srcId="{C0C13E74-F84A-43F7-AD97-326359B8E509}" destId="{99701A2C-AFBB-471A-893C-53040FC54BA5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1556137C-B54C-4217-B2F9-C311D0FF3A26}">
      <dsp:nvSpPr>
        <dsp:cNvPr id="0" name=""/>
        <dsp:cNvSpPr/>
      </dsp:nvSpPr>
      <dsp:spPr>
        <a:xfrm>
          <a:off x="0" y="0"/>
          <a:ext cx="9991310" cy="1799936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2400" b="1" kern="1200" dirty="0">
              <a:solidFill>
                <a:schemeClr val="bg2"/>
              </a:solidFill>
              <a:latin typeface="Arial" pitchFamily="34" charset="0"/>
              <a:cs typeface="Arial" pitchFamily="34" charset="0"/>
            </a:rPr>
            <a:t>1. Az ételt tálaljuk megfelelő hőmérsékleten!</a:t>
          </a: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  <a:t>Az ételt a megfelelő hőmérsékleten kell tálalni. </a:t>
          </a:r>
          <a:b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  <a:t>Például a húslevest forrón, a pudingot szobahőmérsékleten, a fagylaltot jéghidegen.</a:t>
          </a:r>
        </a:p>
      </dsp:txBody>
      <dsp:txXfrm>
        <a:off x="2178255" y="0"/>
        <a:ext cx="7813054" cy="1799936"/>
      </dsp:txXfrm>
    </dsp:sp>
    <dsp:sp modelId="{E1DBA404-106F-41F3-B033-68B483D55C70}">
      <dsp:nvSpPr>
        <dsp:cNvPr id="0" name=""/>
        <dsp:cNvSpPr/>
      </dsp:nvSpPr>
      <dsp:spPr>
        <a:xfrm>
          <a:off x="179993" y="179993"/>
          <a:ext cx="1998262" cy="1439949"/>
        </a:xfrm>
        <a:prstGeom prst="roundRect">
          <a:avLst>
            <a:gd name="adj" fmla="val 10000"/>
          </a:avLst>
        </a:prstGeom>
        <a:blipFill dpi="0" rotWithShape="1"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 l="-4000" t="6000" b="-16000"/>
          </a:stretch>
        </a:blipFill>
        <a:ln w="19050" cap="rnd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36ED790-8BE4-4235-B703-C0C551B0A75B}">
      <dsp:nvSpPr>
        <dsp:cNvPr id="0" name=""/>
        <dsp:cNvSpPr/>
      </dsp:nvSpPr>
      <dsp:spPr>
        <a:xfrm>
          <a:off x="0" y="1979929"/>
          <a:ext cx="9991310" cy="1799936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2400" b="1" kern="1200" dirty="0">
              <a:solidFill>
                <a:schemeClr val="bg2"/>
              </a:solidFill>
              <a:latin typeface="Arial" pitchFamily="34" charset="0"/>
              <a:cs typeface="Arial" pitchFamily="34" charset="0"/>
            </a:rPr>
            <a:t>2. Mindig legyen tiszta az edény!</a:t>
          </a: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  <a:t>Az ételt tiszta edényben kell szállítani, tárolni, </a:t>
          </a:r>
          <a:b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  <a:t>tálalni és kiszolgálni!</a:t>
          </a:r>
        </a:p>
      </dsp:txBody>
      <dsp:txXfrm>
        <a:off x="2178255" y="1979929"/>
        <a:ext cx="7813054" cy="1799936"/>
      </dsp:txXfrm>
    </dsp:sp>
    <dsp:sp modelId="{B89332DE-E153-4C20-B8FE-390F58E1DA9F}">
      <dsp:nvSpPr>
        <dsp:cNvPr id="0" name=""/>
        <dsp:cNvSpPr/>
      </dsp:nvSpPr>
      <dsp:spPr>
        <a:xfrm>
          <a:off x="179993" y="2159923"/>
          <a:ext cx="1998262" cy="1439949"/>
        </a:xfrm>
        <a:prstGeom prst="roundRect">
          <a:avLst>
            <a:gd name="adj" fmla="val 10000"/>
          </a:avLst>
        </a:prstGeom>
        <a:blipFill dpi="0" rotWithShape="1"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 l="1000" t="-13000" r="7000" b="-10000"/>
          </a:stretch>
        </a:blipFill>
        <a:ln w="19050" cap="rnd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94CB3CD-E711-4761-B135-65B82B031D85}">
      <dsp:nvSpPr>
        <dsp:cNvPr id="0" name=""/>
        <dsp:cNvSpPr/>
      </dsp:nvSpPr>
      <dsp:spPr>
        <a:xfrm>
          <a:off x="0" y="3959859"/>
          <a:ext cx="9991310" cy="1799936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2400" b="1" kern="1200" dirty="0">
              <a:solidFill>
                <a:schemeClr val="bg2"/>
              </a:solidFill>
              <a:latin typeface="Arial" pitchFamily="34" charset="0"/>
              <a:cs typeface="Arial" pitchFamily="34" charset="0"/>
            </a:rPr>
            <a:t>3. Csomagoljuk az edényt szállításkor! </a:t>
          </a: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  <a:t>A szállításhoz használt zárt termoszedényből </a:t>
          </a:r>
          <a:b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  <a:t>vagy GN edényből tálalni is lehet. </a:t>
          </a:r>
          <a:b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  <a:t>Szállítás közben csomagolással kell védeni.</a:t>
          </a:r>
        </a:p>
      </dsp:txBody>
      <dsp:txXfrm>
        <a:off x="2178255" y="3959859"/>
        <a:ext cx="7813054" cy="1799936"/>
      </dsp:txXfrm>
    </dsp:sp>
    <dsp:sp modelId="{92802117-920E-42D7-8FEC-BEA2DDA89C3E}">
      <dsp:nvSpPr>
        <dsp:cNvPr id="0" name=""/>
        <dsp:cNvSpPr/>
      </dsp:nvSpPr>
      <dsp:spPr>
        <a:xfrm>
          <a:off x="179993" y="4139853"/>
          <a:ext cx="1998262" cy="1439949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3"/>
          <a:stretch>
            <a:fillRect/>
          </a:stretch>
        </a:blipFill>
        <a:ln w="19050" cap="rnd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1556137C-B54C-4217-B2F9-C311D0FF3A26}">
      <dsp:nvSpPr>
        <dsp:cNvPr id="0" name=""/>
        <dsp:cNvSpPr/>
      </dsp:nvSpPr>
      <dsp:spPr>
        <a:xfrm>
          <a:off x="0" y="0"/>
          <a:ext cx="10599992" cy="1917623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2400" b="1" kern="1200" dirty="0">
              <a:solidFill>
                <a:schemeClr val="bg2"/>
              </a:solidFill>
              <a:latin typeface="Arial" pitchFamily="34" charset="0"/>
              <a:cs typeface="Arial" pitchFamily="34" charset="0"/>
            </a:rPr>
            <a:t>4. Az ételt tálalás előtt ellenőrizzük le!</a:t>
          </a: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  <a:t>Az ételeket tálalás előtt ellenőrizni kell, hogy ízre,</a:t>
          </a:r>
          <a:b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  <a:t> látványra és </a:t>
          </a:r>
          <a:r>
            <a:rPr lang="hu-HU" sz="2400" kern="1200">
              <a:latin typeface="Arial" panose="020B0604020202020204" pitchFamily="34" charset="0"/>
              <a:cs typeface="Arial" panose="020B0604020202020204" pitchFamily="34" charset="0"/>
            </a:rPr>
            <a:t>illatra </a:t>
          </a:r>
          <a:r>
            <a:rPr lang="hu-HU" sz="2400" kern="1200" smtClean="0">
              <a:latin typeface="Arial" panose="020B0604020202020204" pitchFamily="34" charset="0"/>
              <a:cs typeface="Arial" panose="020B0604020202020204" pitchFamily="34" charset="0"/>
            </a:rPr>
            <a:t>megfelelőek-e</a:t>
          </a:r>
          <a: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  <a:t>.</a:t>
          </a:r>
        </a:p>
      </dsp:txBody>
      <dsp:txXfrm>
        <a:off x="2311760" y="0"/>
        <a:ext cx="8288231" cy="1917623"/>
      </dsp:txXfrm>
    </dsp:sp>
    <dsp:sp modelId="{E1DBA404-106F-41F3-B033-68B483D55C70}">
      <dsp:nvSpPr>
        <dsp:cNvPr id="0" name=""/>
        <dsp:cNvSpPr/>
      </dsp:nvSpPr>
      <dsp:spPr>
        <a:xfrm>
          <a:off x="191762" y="191762"/>
          <a:ext cx="2119998" cy="1534099"/>
        </a:xfrm>
        <a:prstGeom prst="roundRect">
          <a:avLst>
            <a:gd name="adj" fmla="val 10000"/>
          </a:avLst>
        </a:prstGeom>
        <a:blipFill dpi="0" rotWithShape="1"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 l="5000" t="3000" r="3000" b="5000"/>
          </a:stretch>
        </a:blipFill>
        <a:ln w="19050" cap="rnd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36ED790-8BE4-4235-B703-C0C551B0A75B}">
      <dsp:nvSpPr>
        <dsp:cNvPr id="0" name=""/>
        <dsp:cNvSpPr/>
      </dsp:nvSpPr>
      <dsp:spPr>
        <a:xfrm>
          <a:off x="0" y="2109386"/>
          <a:ext cx="10599992" cy="1917623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2400" b="1" kern="1200" dirty="0">
              <a:solidFill>
                <a:schemeClr val="bg2"/>
              </a:solidFill>
              <a:latin typeface="Arial" pitchFamily="34" charset="0"/>
              <a:cs typeface="Arial" pitchFamily="34" charset="0"/>
            </a:rPr>
            <a:t>5. Tartsuk be a személyi higiéniás szabályokat!</a:t>
          </a: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  <a:t>Rendszeres kézmosás szükséges! </a:t>
          </a:r>
          <a:b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  <a:t>Köhögés, tüsszentés, beszéd az étel felett tilos!</a:t>
          </a:r>
          <a:b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  <a:t>Tiszta munkaruhát kell viselni. </a:t>
          </a:r>
        </a:p>
      </dsp:txBody>
      <dsp:txXfrm>
        <a:off x="2311760" y="2109386"/>
        <a:ext cx="8288231" cy="1917623"/>
      </dsp:txXfrm>
    </dsp:sp>
    <dsp:sp modelId="{B89332DE-E153-4C20-B8FE-390F58E1DA9F}">
      <dsp:nvSpPr>
        <dsp:cNvPr id="0" name=""/>
        <dsp:cNvSpPr/>
      </dsp:nvSpPr>
      <dsp:spPr>
        <a:xfrm>
          <a:off x="191762" y="2301148"/>
          <a:ext cx="2119998" cy="1534099"/>
        </a:xfrm>
        <a:prstGeom prst="roundRect">
          <a:avLst>
            <a:gd name="adj" fmla="val 10000"/>
          </a:avLst>
        </a:prstGeom>
        <a:blipFill dpi="0" rotWithShape="1"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 l="11000" t="8000" r="14000" b="11000"/>
          </a:stretch>
        </a:blipFill>
        <a:ln w="19050" cap="rnd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94CB3CD-E711-4761-B135-65B82B031D85}">
      <dsp:nvSpPr>
        <dsp:cNvPr id="0" name=""/>
        <dsp:cNvSpPr/>
      </dsp:nvSpPr>
      <dsp:spPr>
        <a:xfrm>
          <a:off x="0" y="4218772"/>
          <a:ext cx="10599992" cy="1917623"/>
        </a:xfrm>
        <a:prstGeom prst="roundRect">
          <a:avLst>
            <a:gd name="adj" fmla="val 10000"/>
          </a:avLst>
        </a:prstGeom>
        <a:noFill/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2400" b="1" kern="1200" dirty="0">
              <a:solidFill>
                <a:schemeClr val="bg2"/>
              </a:solidFill>
              <a:latin typeface="Arial" pitchFamily="34" charset="0"/>
              <a:cs typeface="Arial" pitchFamily="34" charset="0"/>
            </a:rPr>
            <a:t>6. Az étel nem érintkezhet semmivel! </a:t>
          </a: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  <a:t>Tálaláskor nem kerülhet az ételbe idegen anyag!</a:t>
          </a:r>
          <a:b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hu-HU" sz="2400" kern="1200">
              <a:latin typeface="Arial" panose="020B0604020202020204" pitchFamily="34" charset="0"/>
              <a:cs typeface="Arial" panose="020B0604020202020204" pitchFamily="34" charset="0"/>
            </a:rPr>
            <a:t>Csak </a:t>
          </a:r>
          <a:r>
            <a:rPr lang="hu-HU" sz="2400" kern="1200" smtClean="0">
              <a:latin typeface="Arial" panose="020B0604020202020204" pitchFamily="34" charset="0"/>
              <a:cs typeface="Arial" panose="020B0604020202020204" pitchFamily="34" charset="0"/>
            </a:rPr>
            <a:t>a tálaláshoz </a:t>
          </a:r>
          <a: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  <a:t>használt eszközöket használjunk!</a:t>
          </a:r>
          <a:b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  <a:t>Az eszközöket tisztán kell tartani</a:t>
          </a:r>
          <a:r>
            <a:rPr lang="hu-HU" sz="2400" kern="1200">
              <a:latin typeface="Arial" panose="020B0604020202020204" pitchFamily="34" charset="0"/>
              <a:cs typeface="Arial" panose="020B0604020202020204" pitchFamily="34" charset="0"/>
            </a:rPr>
            <a:t>: </a:t>
          </a:r>
          <a:r>
            <a:rPr lang="hu-HU" sz="2400" kern="1200" smtClean="0">
              <a:latin typeface="Arial" panose="020B0604020202020204" pitchFamily="34" charset="0"/>
              <a:cs typeface="Arial" panose="020B0604020202020204" pitchFamily="34" charset="0"/>
            </a:rPr>
            <a:t>tálalás </a:t>
          </a:r>
          <a:r>
            <a:rPr lang="hu-HU" sz="2400" kern="1200">
              <a:latin typeface="Arial" panose="020B0604020202020204" pitchFamily="34" charset="0"/>
              <a:cs typeface="Arial" panose="020B0604020202020204" pitchFamily="34" charset="0"/>
            </a:rPr>
            <a:t>után </a:t>
          </a:r>
          <a:r>
            <a:rPr lang="hu-HU" sz="2400" kern="1200" smtClean="0">
              <a:latin typeface="Arial" panose="020B0604020202020204" pitchFamily="34" charset="0"/>
              <a:cs typeface="Arial" panose="020B0604020202020204" pitchFamily="34" charset="0"/>
            </a:rPr>
            <a:t/>
          </a:r>
          <a:br>
            <a:rPr lang="hu-HU" sz="2400" kern="1200" smtClean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hu-HU" sz="2400" kern="1200" smtClean="0">
              <a:latin typeface="Arial" panose="020B0604020202020204" pitchFamily="34" charset="0"/>
              <a:cs typeface="Arial" panose="020B0604020202020204" pitchFamily="34" charset="0"/>
            </a:rPr>
            <a:t>azonnal </a:t>
          </a:r>
          <a: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  <a:t>el kell mosogatni!</a:t>
          </a:r>
        </a:p>
      </dsp:txBody>
      <dsp:txXfrm>
        <a:off x="2311760" y="4218772"/>
        <a:ext cx="8288231" cy="1917623"/>
      </dsp:txXfrm>
    </dsp:sp>
    <dsp:sp modelId="{92802117-920E-42D7-8FEC-BEA2DDA89C3E}">
      <dsp:nvSpPr>
        <dsp:cNvPr id="0" name=""/>
        <dsp:cNvSpPr/>
      </dsp:nvSpPr>
      <dsp:spPr>
        <a:xfrm>
          <a:off x="191762" y="4410534"/>
          <a:ext cx="2119998" cy="1534099"/>
        </a:xfrm>
        <a:prstGeom prst="roundRect">
          <a:avLst>
            <a:gd name="adj" fmla="val 10000"/>
          </a:avLst>
        </a:prstGeom>
        <a:blipFill dpi="0" rotWithShape="1"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 l="15000" t="9000" r="15000" b="8000"/>
          </a:stretch>
        </a:blipFill>
        <a:ln w="19050" cap="rnd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1556137C-B54C-4217-B2F9-C311D0FF3A26}">
      <dsp:nvSpPr>
        <dsp:cNvPr id="0" name=""/>
        <dsp:cNvSpPr/>
      </dsp:nvSpPr>
      <dsp:spPr>
        <a:xfrm>
          <a:off x="0" y="0"/>
          <a:ext cx="10457613" cy="1864484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2400" b="1" kern="1200" dirty="0">
              <a:solidFill>
                <a:schemeClr val="bg2"/>
              </a:solidFill>
              <a:latin typeface="Arial" pitchFamily="34" charset="0"/>
              <a:cs typeface="Arial" pitchFamily="34" charset="0"/>
            </a:rPr>
            <a:t>7. A </a:t>
          </a:r>
          <a:r>
            <a:rPr lang="hu-HU" sz="2400" b="1" kern="1200">
              <a:solidFill>
                <a:schemeClr val="bg2"/>
              </a:solidFill>
              <a:latin typeface="Arial" pitchFamily="34" charset="0"/>
              <a:cs typeface="Arial" pitchFamily="34" charset="0"/>
            </a:rPr>
            <a:t>meleg </a:t>
          </a:r>
          <a:r>
            <a:rPr lang="hu-HU" sz="2400" b="1" kern="1200" smtClean="0">
              <a:solidFill>
                <a:schemeClr val="bg2"/>
              </a:solidFill>
              <a:latin typeface="Arial" pitchFamily="34" charset="0"/>
              <a:cs typeface="Arial" pitchFamily="34" charset="0"/>
            </a:rPr>
            <a:t>ételet </a:t>
          </a:r>
          <a:r>
            <a:rPr lang="hu-HU" sz="2400" b="1" kern="1200">
              <a:solidFill>
                <a:schemeClr val="bg2"/>
              </a:solidFill>
              <a:latin typeface="Arial" pitchFamily="34" charset="0"/>
              <a:cs typeface="Arial" pitchFamily="34" charset="0"/>
            </a:rPr>
            <a:t>melegen </a:t>
          </a:r>
          <a:r>
            <a:rPr lang="hu-HU" sz="2400" b="1" kern="1200" smtClean="0">
              <a:solidFill>
                <a:schemeClr val="bg2"/>
              </a:solidFill>
              <a:latin typeface="Arial" pitchFamily="34" charset="0"/>
              <a:cs typeface="Arial" pitchFamily="34" charset="0"/>
            </a:rPr>
            <a:t>kell tartani!</a:t>
          </a:r>
          <a:endParaRPr lang="hu-HU" sz="2400" b="1" kern="1200" dirty="0">
            <a:solidFill>
              <a:schemeClr val="bg2"/>
            </a:solidFill>
            <a:latin typeface="Arial" pitchFamily="34" charset="0"/>
            <a:cs typeface="Arial" pitchFamily="34" charset="0"/>
          </a:endParaRP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  <a:t>A </a:t>
          </a:r>
          <a:r>
            <a:rPr lang="hu-HU" sz="2400" kern="1200">
              <a:latin typeface="Arial" panose="020B0604020202020204" pitchFamily="34" charset="0"/>
              <a:cs typeface="Arial" panose="020B0604020202020204" pitchFamily="34" charset="0"/>
            </a:rPr>
            <a:t>meleg </a:t>
          </a:r>
          <a:r>
            <a:rPr lang="hu-HU" sz="2400" kern="1200" smtClean="0">
              <a:latin typeface="Arial" panose="020B0604020202020204" pitchFamily="34" charset="0"/>
              <a:cs typeface="Arial" panose="020B0604020202020204" pitchFamily="34" charset="0"/>
            </a:rPr>
            <a:t>ételt </a:t>
          </a:r>
          <a: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  <a:t>melegen kell tartani a tálalásig, felszolgálásig</a:t>
          </a:r>
          <a:r>
            <a:rPr lang="hu-HU" sz="2400" kern="1200">
              <a:latin typeface="Arial" panose="020B0604020202020204" pitchFamily="34" charset="0"/>
              <a:cs typeface="Arial" panose="020B0604020202020204" pitchFamily="34" charset="0"/>
            </a:rPr>
            <a:t>. </a:t>
          </a:r>
          <a:r>
            <a:rPr lang="hu-HU" sz="2400" kern="1200" smtClean="0">
              <a:latin typeface="Arial" panose="020B0604020202020204" pitchFamily="34" charset="0"/>
              <a:cs typeface="Arial" panose="020B0604020202020204" pitchFamily="34" charset="0"/>
            </a:rPr>
            <a:t>Legalább 63</a:t>
          </a:r>
          <a:r>
            <a:rPr lang="hu-HU" sz="2400" kern="1200" baseline="30000" smtClean="0">
              <a:latin typeface="Arial" panose="020B0604020202020204" pitchFamily="34" charset="0"/>
              <a:cs typeface="Arial" panose="020B0604020202020204" pitchFamily="34" charset="0"/>
            </a:rPr>
            <a:t>o</a:t>
          </a:r>
          <a:r>
            <a:rPr lang="hu-HU" sz="2400" kern="1200" smtClean="0">
              <a:latin typeface="Arial" panose="020B0604020202020204" pitchFamily="34" charset="0"/>
              <a:cs typeface="Arial" panose="020B0604020202020204" pitchFamily="34" charset="0"/>
            </a:rPr>
            <a:t>C-on.</a:t>
          </a:r>
          <a: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  <a:t/>
          </a:r>
          <a:b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  <a:t>Legfeljebb 3 órán át szabad </a:t>
          </a:r>
          <a:r>
            <a:rPr lang="hu-HU" sz="2400" kern="1200">
              <a:latin typeface="Arial" panose="020B0604020202020204" pitchFamily="34" charset="0"/>
              <a:cs typeface="Arial" panose="020B0604020202020204" pitchFamily="34" charset="0"/>
            </a:rPr>
            <a:t>csak </a:t>
          </a:r>
          <a:r>
            <a:rPr lang="hu-HU" sz="2400" kern="1200" smtClean="0">
              <a:latin typeface="Arial" panose="020B0604020202020204" pitchFamily="34" charset="0"/>
              <a:cs typeface="Arial" panose="020B0604020202020204" pitchFamily="34" charset="0"/>
            </a:rPr>
            <a:t>feszolgálni a melegen tartott ételt! </a:t>
          </a:r>
          <a:endParaRPr lang="hu-HU" sz="2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277971" y="0"/>
        <a:ext cx="8179641" cy="1864484"/>
      </dsp:txXfrm>
    </dsp:sp>
    <dsp:sp modelId="{E1DBA404-106F-41F3-B033-68B483D55C70}">
      <dsp:nvSpPr>
        <dsp:cNvPr id="0" name=""/>
        <dsp:cNvSpPr/>
      </dsp:nvSpPr>
      <dsp:spPr>
        <a:xfrm>
          <a:off x="186448" y="186448"/>
          <a:ext cx="2091522" cy="1491587"/>
        </a:xfrm>
        <a:prstGeom prst="roundRect">
          <a:avLst>
            <a:gd name="adj" fmla="val 10000"/>
          </a:avLst>
        </a:prstGeom>
        <a:blipFill dpi="0" rotWithShape="1"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 l="10000" t="4000" r="10000" b="4000"/>
          </a:stretch>
        </a:blipFill>
        <a:ln w="19050" cap="rnd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36ED790-8BE4-4235-B703-C0C551B0A75B}">
      <dsp:nvSpPr>
        <dsp:cNvPr id="0" name=""/>
        <dsp:cNvSpPr/>
      </dsp:nvSpPr>
      <dsp:spPr>
        <a:xfrm>
          <a:off x="0" y="2050933"/>
          <a:ext cx="10457613" cy="1864484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2400" b="1" kern="1200" dirty="0">
              <a:solidFill>
                <a:schemeClr val="bg2"/>
              </a:solidFill>
              <a:latin typeface="Arial" pitchFamily="34" charset="0"/>
              <a:cs typeface="Arial" pitchFamily="34" charset="0"/>
            </a:rPr>
            <a:t>8. A hidegkonyhai ételeket </a:t>
          </a:r>
          <a:r>
            <a:rPr lang="hu-HU" sz="2400" b="1" kern="1200">
              <a:solidFill>
                <a:schemeClr val="bg2"/>
              </a:solidFill>
              <a:latin typeface="Arial" pitchFamily="34" charset="0"/>
              <a:cs typeface="Arial" pitchFamily="34" charset="0"/>
            </a:rPr>
            <a:t>hidegen </a:t>
          </a:r>
          <a:r>
            <a:rPr lang="hu-HU" sz="2400" b="1" kern="1200" smtClean="0">
              <a:solidFill>
                <a:schemeClr val="bg2"/>
              </a:solidFill>
              <a:latin typeface="Arial" pitchFamily="34" charset="0"/>
              <a:cs typeface="Arial" pitchFamily="34" charset="0"/>
            </a:rPr>
            <a:t>kell tartani!</a:t>
          </a:r>
          <a:endParaRPr lang="hu-HU" sz="2400" b="1" kern="1200" dirty="0">
            <a:solidFill>
              <a:schemeClr val="bg2"/>
            </a:solidFill>
            <a:latin typeface="Arial" pitchFamily="34" charset="0"/>
            <a:cs typeface="Arial" pitchFamily="34" charset="0"/>
          </a:endParaRP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  <a:t>A hidegkonyhai ételeket és a süteményeket </a:t>
          </a:r>
          <a:b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  <a:t>a tálalás megkezdéséig hűteni kell. </a:t>
          </a:r>
        </a:p>
      </dsp:txBody>
      <dsp:txXfrm>
        <a:off x="2277971" y="2050933"/>
        <a:ext cx="8179641" cy="1864484"/>
      </dsp:txXfrm>
    </dsp:sp>
    <dsp:sp modelId="{B89332DE-E153-4C20-B8FE-390F58E1DA9F}">
      <dsp:nvSpPr>
        <dsp:cNvPr id="0" name=""/>
        <dsp:cNvSpPr/>
      </dsp:nvSpPr>
      <dsp:spPr>
        <a:xfrm>
          <a:off x="186448" y="2237381"/>
          <a:ext cx="2091522" cy="1491587"/>
        </a:xfrm>
        <a:prstGeom prst="roundRect">
          <a:avLst>
            <a:gd name="adj" fmla="val 10000"/>
          </a:avLst>
        </a:prstGeom>
        <a:blipFill dpi="0" rotWithShape="1"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 l="3000" t="-9000" r="3000" b="-9000"/>
          </a:stretch>
        </a:blipFill>
        <a:ln w="19050" cap="rnd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94CB3CD-E711-4761-B135-65B82B031D85}">
      <dsp:nvSpPr>
        <dsp:cNvPr id="0" name=""/>
        <dsp:cNvSpPr/>
      </dsp:nvSpPr>
      <dsp:spPr>
        <a:xfrm>
          <a:off x="0" y="4101866"/>
          <a:ext cx="10457613" cy="1864484"/>
        </a:xfrm>
        <a:prstGeom prst="roundRect">
          <a:avLst>
            <a:gd name="adj" fmla="val 10000"/>
          </a:avLst>
        </a:prstGeom>
        <a:noFill/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2400" b="1" kern="1200" dirty="0">
              <a:solidFill>
                <a:schemeClr val="bg2"/>
              </a:solidFill>
              <a:latin typeface="Arial" pitchFamily="34" charset="0"/>
              <a:cs typeface="Arial" pitchFamily="34" charset="0"/>
            </a:rPr>
            <a:t>9. A tálalásból maradt </a:t>
          </a:r>
          <a:r>
            <a:rPr lang="hu-HU" sz="2400" b="1" kern="1200">
              <a:solidFill>
                <a:schemeClr val="bg2"/>
              </a:solidFill>
              <a:latin typeface="Arial" pitchFamily="34" charset="0"/>
              <a:cs typeface="Arial" pitchFamily="34" charset="0"/>
            </a:rPr>
            <a:t>étel </a:t>
          </a:r>
          <a:r>
            <a:rPr lang="hu-HU" sz="2400" b="1" kern="1200" smtClean="0">
              <a:solidFill>
                <a:schemeClr val="bg2"/>
              </a:solidFill>
              <a:latin typeface="Arial" pitchFamily="34" charset="0"/>
              <a:cs typeface="Arial" pitchFamily="34" charset="0"/>
            </a:rPr>
            <a:t>kezelésének szabályai </a:t>
          </a:r>
          <a:endParaRPr lang="hu-HU" sz="2400" b="1" kern="1200" dirty="0">
            <a:solidFill>
              <a:schemeClr val="bg2"/>
            </a:solidFill>
            <a:latin typeface="Arial" pitchFamily="34" charset="0"/>
            <a:cs typeface="Arial" pitchFamily="34" charset="0"/>
          </a:endParaRP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  <a:t>A tálalási maradék más ételhez keverése tilos! </a:t>
          </a:r>
          <a:b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  <a:t>A tálalási maradék nem fagyasztható le. </a:t>
          </a:r>
          <a:b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  <a:t>A tálalási maradék forralás vagy hűtés után fogyasztható.</a:t>
          </a:r>
        </a:p>
      </dsp:txBody>
      <dsp:txXfrm>
        <a:off x="2277971" y="4101866"/>
        <a:ext cx="8179641" cy="1864484"/>
      </dsp:txXfrm>
    </dsp:sp>
    <dsp:sp modelId="{92802117-920E-42D7-8FEC-BEA2DDA89C3E}">
      <dsp:nvSpPr>
        <dsp:cNvPr id="0" name=""/>
        <dsp:cNvSpPr/>
      </dsp:nvSpPr>
      <dsp:spPr>
        <a:xfrm>
          <a:off x="186448" y="4288315"/>
          <a:ext cx="2091522" cy="1491587"/>
        </a:xfrm>
        <a:prstGeom prst="roundRect">
          <a:avLst>
            <a:gd name="adj" fmla="val 10000"/>
          </a:avLst>
        </a:prstGeom>
        <a:blipFill dpi="0" rotWithShape="1">
          <a:blip xmlns:r="http://schemas.openxmlformats.org/officeDocument/2006/relationships" r:embed="rId3"/>
          <a:srcRect/>
          <a:stretch>
            <a:fillRect l="1000" t="-29000" r="-2000" b="5000"/>
          </a:stretch>
        </a:blipFill>
        <a:ln w="19050" cap="rnd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1556137C-B54C-4217-B2F9-C311D0FF3A26}">
      <dsp:nvSpPr>
        <dsp:cNvPr id="0" name=""/>
        <dsp:cNvSpPr/>
      </dsp:nvSpPr>
      <dsp:spPr>
        <a:xfrm>
          <a:off x="0" y="0"/>
          <a:ext cx="10016097" cy="2371360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2400" b="1" kern="1200" dirty="0">
              <a:solidFill>
                <a:schemeClr val="bg2"/>
              </a:solidFill>
              <a:latin typeface="Arial" pitchFamily="34" charset="0"/>
              <a:cs typeface="Arial" pitchFamily="34" charset="0"/>
            </a:rPr>
            <a:t>10. Az ételmaradékot fertőzésveszélyes hulladékként kell kezelni!</a:t>
          </a: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  <a:t>A vendégektől visszaérkező ételmaradék</a:t>
          </a:r>
          <a:r>
            <a:rPr lang="hu-HU" sz="24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  <a:t>nem kerülhet vissza a konyhába, nem kerülhet emberi </a:t>
          </a:r>
          <a:r>
            <a:rPr lang="hu-HU" sz="2400" kern="1200">
              <a:latin typeface="Arial" panose="020B0604020202020204" pitchFamily="34" charset="0"/>
              <a:cs typeface="Arial" panose="020B0604020202020204" pitchFamily="34" charset="0"/>
            </a:rPr>
            <a:t>fogyasztásra</a:t>
          </a:r>
          <a:r>
            <a:rPr lang="hu-HU" sz="2400" kern="1200" smtClean="0">
              <a:latin typeface="Arial" panose="020B0604020202020204" pitchFamily="34" charset="0"/>
              <a:cs typeface="Arial" panose="020B0604020202020204" pitchFamily="34" charset="0"/>
            </a:rPr>
            <a:t>!</a:t>
          </a: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2400" kern="1200" smtClean="0">
              <a:latin typeface="Arial" panose="020B0604020202020204" pitchFamily="34" charset="0"/>
              <a:cs typeface="Arial" panose="020B0604020202020204" pitchFamily="34" charset="0"/>
            </a:rPr>
            <a:t>Szennyezett és fertőzött lehet! </a:t>
          </a:r>
          <a:endParaRPr lang="hu-HU" sz="2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240355" y="0"/>
        <a:ext cx="7775742" cy="2371360"/>
      </dsp:txXfrm>
    </dsp:sp>
    <dsp:sp modelId="{E1DBA404-106F-41F3-B033-68B483D55C70}">
      <dsp:nvSpPr>
        <dsp:cNvPr id="0" name=""/>
        <dsp:cNvSpPr/>
      </dsp:nvSpPr>
      <dsp:spPr>
        <a:xfrm>
          <a:off x="237136" y="237136"/>
          <a:ext cx="2003219" cy="1897088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 t="-3000" b="-3000"/>
          </a:stretch>
        </a:blipFill>
        <a:ln w="19050" cap="rnd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36ED790-8BE4-4235-B703-C0C551B0A75B}">
      <dsp:nvSpPr>
        <dsp:cNvPr id="0" name=""/>
        <dsp:cNvSpPr/>
      </dsp:nvSpPr>
      <dsp:spPr>
        <a:xfrm>
          <a:off x="0" y="2608496"/>
          <a:ext cx="10016097" cy="2371360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2400" b="1" kern="1200" dirty="0">
              <a:solidFill>
                <a:schemeClr val="bg2"/>
              </a:solidFill>
              <a:latin typeface="Arial" pitchFamily="34" charset="0"/>
              <a:cs typeface="Arial" pitchFamily="34" charset="0"/>
            </a:rPr>
            <a:t>11. Tálaláskor, kiszolgáláskor nem szabad kézzel érinteni az ételt!</a:t>
          </a: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  <a:t>A tálaló és </a:t>
          </a:r>
          <a:r>
            <a:rPr lang="hu-HU" sz="2400" kern="1200">
              <a:latin typeface="Arial" panose="020B0604020202020204" pitchFamily="34" charset="0"/>
              <a:cs typeface="Arial" panose="020B0604020202020204" pitchFamily="34" charset="0"/>
            </a:rPr>
            <a:t>felszolgáló </a:t>
          </a:r>
          <a:r>
            <a:rPr lang="hu-HU" sz="2400" kern="1200" smtClean="0">
              <a:latin typeface="Arial" panose="020B0604020202020204" pitchFamily="34" charset="0"/>
              <a:cs typeface="Arial" panose="020B0604020202020204" pitchFamily="34" charset="0"/>
            </a:rPr>
            <a:t>szakember semmihez </a:t>
          </a:r>
          <a: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  <a:t>sem érhet hozzá</a:t>
          </a:r>
          <a:r>
            <a:rPr lang="hu-HU" sz="2400" kern="1200">
              <a:latin typeface="Arial" panose="020B0604020202020204" pitchFamily="34" charset="0"/>
              <a:cs typeface="Arial" panose="020B0604020202020204" pitchFamily="34" charset="0"/>
            </a:rPr>
            <a:t>, </a:t>
          </a:r>
          <a:r>
            <a:rPr lang="hu-HU" sz="2400" kern="1200" smtClean="0">
              <a:latin typeface="Arial" panose="020B0604020202020204" pitchFamily="34" charset="0"/>
              <a:cs typeface="Arial" panose="020B0604020202020204" pitchFamily="34" charset="0"/>
            </a:rPr>
            <a:t>ami </a:t>
          </a:r>
          <a: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  <a:t>a vendég szájába, gyomrába kerülhet. </a:t>
          </a:r>
          <a:b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hu-HU" sz="2400" kern="1200">
              <a:latin typeface="Arial" panose="020B0604020202020204" pitchFamily="34" charset="0"/>
              <a:cs typeface="Arial" panose="020B0604020202020204" pitchFamily="34" charset="0"/>
            </a:rPr>
            <a:t>Például </a:t>
          </a:r>
          <a:r>
            <a:rPr lang="hu-HU" sz="2400" kern="1200" smtClean="0">
              <a:latin typeface="Arial" panose="020B0604020202020204" pitchFamily="34" charset="0"/>
              <a:cs typeface="Arial" panose="020B0604020202020204" pitchFamily="34" charset="0"/>
            </a:rPr>
            <a:t>evőeszközt, pohárat kézzel csak olyan helyen szabad megfogni, ami nem kerül a vendég szájába.</a:t>
          </a: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2400" kern="1200" smtClean="0">
              <a:latin typeface="Arial" panose="020B0604020202020204" pitchFamily="34" charset="0"/>
              <a:cs typeface="Arial" panose="020B0604020202020204" pitchFamily="34" charset="0"/>
            </a:rPr>
            <a:t>A tálalt és felszolgált ételt megérinteni tilos! </a:t>
          </a:r>
          <a:endParaRPr lang="hu-HU" sz="2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240355" y="2608496"/>
        <a:ext cx="7775742" cy="2371360"/>
      </dsp:txXfrm>
    </dsp:sp>
    <dsp:sp modelId="{B89332DE-E153-4C20-B8FE-390F58E1DA9F}">
      <dsp:nvSpPr>
        <dsp:cNvPr id="0" name=""/>
        <dsp:cNvSpPr/>
      </dsp:nvSpPr>
      <dsp:spPr>
        <a:xfrm>
          <a:off x="237136" y="2845632"/>
          <a:ext cx="2003219" cy="1897088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 l="-14000" r="-14000"/>
          </a:stretch>
        </a:blipFill>
        <a:ln w="19050" cap="rnd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1534391B-8801-4DD6-AF7A-0544C53A5734}">
      <dsp:nvSpPr>
        <dsp:cNvPr id="0" name=""/>
        <dsp:cNvSpPr/>
      </dsp:nvSpPr>
      <dsp:spPr>
        <a:xfrm>
          <a:off x="-6698392" y="-1024280"/>
          <a:ext cx="7972283" cy="7972283"/>
        </a:xfrm>
        <a:prstGeom prst="blockArc">
          <a:avLst>
            <a:gd name="adj1" fmla="val 18900000"/>
            <a:gd name="adj2" fmla="val 2700000"/>
            <a:gd name="adj3" fmla="val 271"/>
          </a:avLst>
        </a:prstGeom>
        <a:noFill/>
        <a:ln w="19050" cap="rnd" cmpd="sng" algn="ctr">
          <a:solidFill>
            <a:schemeClr val="accent5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4A27CD4-43D1-4201-B05E-BA30C729E0DC}">
      <dsp:nvSpPr>
        <dsp:cNvPr id="0" name=""/>
        <dsp:cNvSpPr/>
      </dsp:nvSpPr>
      <dsp:spPr>
        <a:xfrm>
          <a:off x="556387" y="370114"/>
          <a:ext cx="9983914" cy="740702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7932" tIns="60960" rIns="60960" bIns="60960" numCol="1" spcCol="1270" anchor="ctr" anchorCtr="0">
          <a:noAutofit/>
        </a:bodyPr>
        <a:lstStyle/>
        <a:p>
          <a:pPr marL="0" marR="0" lvl="0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hu-HU" sz="2400" kern="1200" smtClean="0">
              <a:latin typeface="Arial" panose="020B0604020202020204" pitchFamily="34" charset="0"/>
              <a:cs typeface="Arial" panose="020B0604020202020204" pitchFamily="34" charset="0"/>
            </a:rPr>
            <a:t>Az </a:t>
          </a:r>
          <a:r>
            <a:rPr lang="hu-HU" sz="2400" b="1" kern="1200" smtClean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ételt lefedve kell tartani </a:t>
          </a:r>
          <a:r>
            <a:rPr lang="hu-HU" sz="2400" kern="1200" smtClean="0">
              <a:latin typeface="Arial" panose="020B0604020202020204" pitchFamily="34" charset="0"/>
              <a:cs typeface="Arial" panose="020B0604020202020204" pitchFamily="34" charset="0"/>
            </a:rPr>
            <a:t>és a </a:t>
          </a:r>
          <a:r>
            <a:rPr lang="hu-HU" sz="2400" b="1" kern="1200" smtClean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tálalást gyorsan </a:t>
          </a:r>
          <a:r>
            <a:rPr lang="hu-HU" sz="2400" kern="1200" smtClean="0">
              <a:latin typeface="Arial" panose="020B0604020202020204" pitchFamily="34" charset="0"/>
              <a:cs typeface="Arial" panose="020B0604020202020204" pitchFamily="34" charset="0"/>
            </a:rPr>
            <a:t>kell végezni!</a:t>
          </a:r>
          <a:endParaRPr lang="hu-HU" sz="2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56387" y="370114"/>
        <a:ext cx="9983914" cy="740702"/>
      </dsp:txXfrm>
    </dsp:sp>
    <dsp:sp modelId="{189EA4FD-CAB3-448D-8F01-60344959B63A}">
      <dsp:nvSpPr>
        <dsp:cNvPr id="0" name=""/>
        <dsp:cNvSpPr/>
      </dsp:nvSpPr>
      <dsp:spPr>
        <a:xfrm>
          <a:off x="93448" y="277526"/>
          <a:ext cx="925877" cy="92587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C808448-9173-4546-B05B-83FDB5BE68FE}">
      <dsp:nvSpPr>
        <dsp:cNvPr id="0" name=""/>
        <dsp:cNvSpPr/>
      </dsp:nvSpPr>
      <dsp:spPr>
        <a:xfrm>
          <a:off x="1087153" y="1480812"/>
          <a:ext cx="9453148" cy="740702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7932" tIns="60960" rIns="60960" bIns="6096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2400" kern="1200" smtClean="0">
              <a:latin typeface="Arial" panose="020B0604020202020204" pitchFamily="34" charset="0"/>
              <a:cs typeface="Arial" panose="020B0604020202020204" pitchFamily="34" charset="0"/>
            </a:rPr>
            <a:t>A kitálalt ételt </a:t>
          </a:r>
          <a:r>
            <a:rPr lang="hu-HU" sz="2400" b="1" kern="1200" smtClean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ne tegyük hosszabb időre a pultra </a:t>
          </a:r>
          <a:r>
            <a:rPr lang="hu-HU" sz="2400" kern="1200" smtClean="0">
              <a:latin typeface="Arial" panose="020B0604020202020204" pitchFamily="34" charset="0"/>
              <a:cs typeface="Arial" panose="020B0604020202020204" pitchFamily="34" charset="0"/>
            </a:rPr>
            <a:t>vagy az asztalra. Akkor szolgáljuk fel, amikor a vendég el is fogyasztja!</a:t>
          </a:r>
          <a:endParaRPr lang="hu-HU" sz="2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087153" y="1480812"/>
        <a:ext cx="9453148" cy="740702"/>
      </dsp:txXfrm>
    </dsp:sp>
    <dsp:sp modelId="{370BB798-7E4F-4E3E-9B28-BE88271215EE}">
      <dsp:nvSpPr>
        <dsp:cNvPr id="0" name=""/>
        <dsp:cNvSpPr/>
      </dsp:nvSpPr>
      <dsp:spPr>
        <a:xfrm>
          <a:off x="624214" y="1388224"/>
          <a:ext cx="925877" cy="92587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863B095-F82B-4C74-A2D5-289559FF6DAA}">
      <dsp:nvSpPr>
        <dsp:cNvPr id="0" name=""/>
        <dsp:cNvSpPr/>
      </dsp:nvSpPr>
      <dsp:spPr>
        <a:xfrm>
          <a:off x="1250055" y="2591510"/>
          <a:ext cx="9290246" cy="740702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7932" tIns="60960" rIns="60960" bIns="6096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2400" kern="1200" smtClean="0">
              <a:latin typeface="Arial" panose="020B0604020202020204" pitchFamily="34" charset="0"/>
              <a:cs typeface="Arial" panose="020B0604020202020204" pitchFamily="34" charset="0"/>
            </a:rPr>
            <a:t>Az étel felszolgálása és a szennyes edény leszedése között </a:t>
          </a:r>
          <a:br>
            <a:rPr lang="hu-HU" sz="2400" kern="1200" smtClean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hu-HU" sz="2400" kern="1200" smtClean="0">
              <a:latin typeface="Arial" panose="020B0604020202020204" pitchFamily="34" charset="0"/>
              <a:cs typeface="Arial" panose="020B0604020202020204" pitchFamily="34" charset="0"/>
            </a:rPr>
            <a:t>a felszolgáló </a:t>
          </a:r>
          <a:r>
            <a:rPr lang="hu-HU" sz="2400" b="1" kern="1200" smtClean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mosson kezet</a:t>
          </a:r>
          <a:r>
            <a:rPr lang="hu-HU" sz="2400" kern="1200" smtClean="0">
              <a:latin typeface="Arial" panose="020B0604020202020204" pitchFamily="34" charset="0"/>
              <a:cs typeface="Arial" panose="020B0604020202020204" pitchFamily="34" charset="0"/>
            </a:rPr>
            <a:t>!  </a:t>
          </a:r>
          <a:endParaRPr lang="hu-HU" sz="2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250055" y="2591510"/>
        <a:ext cx="9290246" cy="740702"/>
      </dsp:txXfrm>
    </dsp:sp>
    <dsp:sp modelId="{8035BAFD-938B-4D34-92DB-715C73FF7044}">
      <dsp:nvSpPr>
        <dsp:cNvPr id="0" name=""/>
        <dsp:cNvSpPr/>
      </dsp:nvSpPr>
      <dsp:spPr>
        <a:xfrm>
          <a:off x="787116" y="2498922"/>
          <a:ext cx="925877" cy="92587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A7FBDA1-2F08-49C9-AABE-548B9A41E64A}">
      <dsp:nvSpPr>
        <dsp:cNvPr id="0" name=""/>
        <dsp:cNvSpPr/>
      </dsp:nvSpPr>
      <dsp:spPr>
        <a:xfrm>
          <a:off x="1087153" y="3702208"/>
          <a:ext cx="9453148" cy="740702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7932" tIns="60960" rIns="60960" bIns="6096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  <a:t>Minden egyes vendég után </a:t>
          </a:r>
          <a:r>
            <a:rPr lang="hu-HU" sz="2400" b="1" kern="1200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le kell takarítani az asztalt</a:t>
          </a:r>
          <a: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  <a:t>!</a:t>
          </a:r>
        </a:p>
      </dsp:txBody>
      <dsp:txXfrm>
        <a:off x="1087153" y="3702208"/>
        <a:ext cx="9453148" cy="740702"/>
      </dsp:txXfrm>
    </dsp:sp>
    <dsp:sp modelId="{99701A2C-AFBB-471A-893C-53040FC54BA5}">
      <dsp:nvSpPr>
        <dsp:cNvPr id="0" name=""/>
        <dsp:cNvSpPr/>
      </dsp:nvSpPr>
      <dsp:spPr>
        <a:xfrm>
          <a:off x="624214" y="3609620"/>
          <a:ext cx="925877" cy="92587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3D402E5-9B61-43CA-9830-A177EA48C334}">
      <dsp:nvSpPr>
        <dsp:cNvPr id="0" name=""/>
        <dsp:cNvSpPr/>
      </dsp:nvSpPr>
      <dsp:spPr>
        <a:xfrm>
          <a:off x="556387" y="4812906"/>
          <a:ext cx="9983914" cy="740702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7932" tIns="60960" rIns="60960" bIns="6096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  <a:t>A vendég által </a:t>
          </a:r>
          <a:r>
            <a:rPr lang="hu-HU" sz="2400" b="1" kern="1200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nem használt edényeket és evőeszközöket is szennyesként</a:t>
          </a:r>
          <a: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  <a:t> kell kezelni és elmosogatni!</a:t>
          </a:r>
        </a:p>
      </dsp:txBody>
      <dsp:txXfrm>
        <a:off x="556387" y="4812906"/>
        <a:ext cx="9983914" cy="740702"/>
      </dsp:txXfrm>
    </dsp:sp>
    <dsp:sp modelId="{1917FB11-3D4C-4EB1-AB0F-13930935C178}">
      <dsp:nvSpPr>
        <dsp:cNvPr id="0" name=""/>
        <dsp:cNvSpPr/>
      </dsp:nvSpPr>
      <dsp:spPr>
        <a:xfrm>
          <a:off x="93448" y="4720318"/>
          <a:ext cx="925877" cy="92587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6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1534391B-8801-4DD6-AF7A-0544C53A5734}">
      <dsp:nvSpPr>
        <dsp:cNvPr id="0" name=""/>
        <dsp:cNvSpPr/>
      </dsp:nvSpPr>
      <dsp:spPr>
        <a:xfrm>
          <a:off x="-6585943" y="-1007185"/>
          <a:ext cx="7838702" cy="7838702"/>
        </a:xfrm>
        <a:prstGeom prst="blockArc">
          <a:avLst>
            <a:gd name="adj1" fmla="val 18900000"/>
            <a:gd name="adj2" fmla="val 2700000"/>
            <a:gd name="adj3" fmla="val 276"/>
          </a:avLst>
        </a:prstGeom>
        <a:noFill/>
        <a:ln w="19050" cap="rnd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4A27CD4-43D1-4201-B05E-BA30C729E0DC}">
      <dsp:nvSpPr>
        <dsp:cNvPr id="0" name=""/>
        <dsp:cNvSpPr/>
      </dsp:nvSpPr>
      <dsp:spPr>
        <a:xfrm>
          <a:off x="655536" y="447774"/>
          <a:ext cx="9886335" cy="896015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11212" tIns="60960" rIns="60960" bIns="6096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  <a:t>Önkiszolgáló étteremben </a:t>
          </a:r>
          <a:r>
            <a:rPr lang="hu-HU" sz="2400" b="1" kern="1200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az ételt a vendégektől védve kell tálalni</a:t>
          </a:r>
          <a: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  <a:t>! Például üvegfal mögött.</a:t>
          </a:r>
        </a:p>
      </dsp:txBody>
      <dsp:txXfrm>
        <a:off x="655536" y="447774"/>
        <a:ext cx="9886335" cy="896015"/>
      </dsp:txXfrm>
    </dsp:sp>
    <dsp:sp modelId="{189EA4FD-CAB3-448D-8F01-60344959B63A}">
      <dsp:nvSpPr>
        <dsp:cNvPr id="0" name=""/>
        <dsp:cNvSpPr/>
      </dsp:nvSpPr>
      <dsp:spPr>
        <a:xfrm>
          <a:off x="95526" y="335772"/>
          <a:ext cx="1120019" cy="1120019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C808448-9173-4546-B05B-83FDB5BE68FE}">
      <dsp:nvSpPr>
        <dsp:cNvPr id="0" name=""/>
        <dsp:cNvSpPr/>
      </dsp:nvSpPr>
      <dsp:spPr>
        <a:xfrm>
          <a:off x="1169242" y="1792030"/>
          <a:ext cx="9372629" cy="896015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11212" tIns="60960" rIns="60960" bIns="6096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2400" strike="sngStrike" kern="1200" dirty="0">
              <a:latin typeface="Arial" panose="020B0604020202020204" pitchFamily="34" charset="0"/>
              <a:cs typeface="Arial" panose="020B0604020202020204" pitchFamily="34" charset="0"/>
            </a:rPr>
            <a:t>Az </a:t>
          </a:r>
          <a:r>
            <a:rPr lang="hu-HU" sz="2400" b="0" strike="sngStrike" kern="1200" dirty="0">
              <a:latin typeface="Arial" panose="020B0604020202020204" pitchFamily="34" charset="0"/>
              <a:cs typeface="Arial" panose="020B0604020202020204" pitchFamily="34" charset="0"/>
            </a:rPr>
            <a:t>étel</a:t>
          </a:r>
          <a:r>
            <a:rPr lang="hu-HU" sz="2400" b="1" strike="sngStrike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hu-HU" sz="2400" b="1" strike="sngStrike" kern="1200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nem állhat sokáig</a:t>
          </a:r>
          <a:r>
            <a:rPr lang="hu-HU" sz="2400" strike="sngStrike" kern="1200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hu-HU" sz="2400" strike="sngStrike" kern="1200" dirty="0">
              <a:latin typeface="Arial" panose="020B0604020202020204" pitchFamily="34" charset="0"/>
              <a:cs typeface="Arial" panose="020B0604020202020204" pitchFamily="34" charset="0"/>
            </a:rPr>
            <a:t>a pulton! </a:t>
          </a:r>
        </a:p>
      </dsp:txBody>
      <dsp:txXfrm>
        <a:off x="1169242" y="1792030"/>
        <a:ext cx="9372629" cy="896015"/>
      </dsp:txXfrm>
    </dsp:sp>
    <dsp:sp modelId="{370BB798-7E4F-4E3E-9B28-BE88271215EE}">
      <dsp:nvSpPr>
        <dsp:cNvPr id="0" name=""/>
        <dsp:cNvSpPr/>
      </dsp:nvSpPr>
      <dsp:spPr>
        <a:xfrm>
          <a:off x="609232" y="1680028"/>
          <a:ext cx="1120019" cy="1120019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863B095-F82B-4C74-A2D5-289559FF6DAA}">
      <dsp:nvSpPr>
        <dsp:cNvPr id="0" name=""/>
        <dsp:cNvSpPr/>
      </dsp:nvSpPr>
      <dsp:spPr>
        <a:xfrm>
          <a:off x="1169242" y="3136286"/>
          <a:ext cx="9372629" cy="896015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11212" tIns="60960" rIns="60960" bIns="6096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2400" kern="1200" smtClean="0">
              <a:latin typeface="Arial" panose="020B0604020202020204" pitchFamily="34" charset="0"/>
              <a:cs typeface="Arial" panose="020B0604020202020204" pitchFamily="34" charset="0"/>
            </a:rPr>
            <a:t>A gyorséttrmekben frissen készülő </a:t>
          </a:r>
          <a:r>
            <a:rPr lang="hu-HU" sz="2400" kern="1200">
              <a:latin typeface="Arial" panose="020B0604020202020204" pitchFamily="34" charset="0"/>
              <a:cs typeface="Arial" panose="020B0604020202020204" pitchFamily="34" charset="0"/>
            </a:rPr>
            <a:t>étel </a:t>
          </a:r>
          <a:r>
            <a:rPr lang="hu-HU" sz="2400" kern="1200" smtClean="0">
              <a:latin typeface="Arial" panose="020B0604020202020204" pitchFamily="34" charset="0"/>
              <a:cs typeface="Arial" panose="020B0604020202020204" pitchFamily="34" charset="0"/>
            </a:rPr>
            <a:t>elkészülte után </a:t>
          </a:r>
          <a:r>
            <a:rPr lang="hu-HU" sz="2400" b="1" kern="1200" smtClean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azonnal hívni kell a </a:t>
          </a:r>
          <a:r>
            <a:rPr lang="hu-HU" sz="2400" b="1" kern="1200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vendéget</a:t>
          </a:r>
          <a:r>
            <a:rPr lang="hu-HU" sz="2400" kern="1200">
              <a:latin typeface="Arial" panose="020B0604020202020204" pitchFamily="34" charset="0"/>
              <a:cs typeface="Arial" panose="020B0604020202020204" pitchFamily="34" charset="0"/>
            </a:rPr>
            <a:t>, </a:t>
          </a:r>
          <a:r>
            <a:rPr lang="hu-HU" sz="2400" kern="1200" smtClean="0">
              <a:latin typeface="Arial" panose="020B0604020202020204" pitchFamily="34" charset="0"/>
              <a:cs typeface="Arial" panose="020B0604020202020204" pitchFamily="34" charset="0"/>
            </a:rPr>
            <a:t>hogy jöjjön és </a:t>
          </a:r>
          <a:r>
            <a:rPr lang="hu-HU" sz="2400" kern="1200">
              <a:latin typeface="Arial" panose="020B0604020202020204" pitchFamily="34" charset="0"/>
              <a:cs typeface="Arial" panose="020B0604020202020204" pitchFamily="34" charset="0"/>
            </a:rPr>
            <a:t>vigye </a:t>
          </a:r>
          <a:r>
            <a:rPr lang="hu-HU" sz="2400" kern="1200" smtClean="0">
              <a:latin typeface="Arial" panose="020B0604020202020204" pitchFamily="34" charset="0"/>
              <a:cs typeface="Arial" panose="020B0604020202020204" pitchFamily="34" charset="0"/>
            </a:rPr>
            <a:t>azt az </a:t>
          </a:r>
          <a: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  <a:t>asztalához.</a:t>
          </a:r>
        </a:p>
      </dsp:txBody>
      <dsp:txXfrm>
        <a:off x="1169242" y="3136286"/>
        <a:ext cx="9372629" cy="896015"/>
      </dsp:txXfrm>
    </dsp:sp>
    <dsp:sp modelId="{8035BAFD-938B-4D34-92DB-715C73FF7044}">
      <dsp:nvSpPr>
        <dsp:cNvPr id="0" name=""/>
        <dsp:cNvSpPr/>
      </dsp:nvSpPr>
      <dsp:spPr>
        <a:xfrm>
          <a:off x="609232" y="3024284"/>
          <a:ext cx="1120019" cy="1120019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A7FBDA1-2F08-49C9-AABE-548B9A41E64A}">
      <dsp:nvSpPr>
        <dsp:cNvPr id="0" name=""/>
        <dsp:cNvSpPr/>
      </dsp:nvSpPr>
      <dsp:spPr>
        <a:xfrm>
          <a:off x="655536" y="4480542"/>
          <a:ext cx="9886335" cy="896015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11212" tIns="60960" rIns="60960" bIns="6096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  <a:t>Ha a vendég valamit megfogott, azt </a:t>
          </a:r>
          <a:r>
            <a:rPr lang="hu-HU" sz="2400" b="1" kern="1200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vigye is el </a:t>
          </a:r>
          <a: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  <a:t>saját magának!</a:t>
          </a:r>
        </a:p>
      </dsp:txBody>
      <dsp:txXfrm>
        <a:off x="655536" y="4480542"/>
        <a:ext cx="9886335" cy="896015"/>
      </dsp:txXfrm>
    </dsp:sp>
    <dsp:sp modelId="{99701A2C-AFBB-471A-893C-53040FC54BA5}">
      <dsp:nvSpPr>
        <dsp:cNvPr id="0" name=""/>
        <dsp:cNvSpPr/>
      </dsp:nvSpPr>
      <dsp:spPr>
        <a:xfrm>
          <a:off x="95526" y="4368540"/>
          <a:ext cx="1120019" cy="1120019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7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1534391B-8801-4DD6-AF7A-0544C53A5734}">
      <dsp:nvSpPr>
        <dsp:cNvPr id="0" name=""/>
        <dsp:cNvSpPr/>
      </dsp:nvSpPr>
      <dsp:spPr>
        <a:xfrm>
          <a:off x="-6698392" y="-1024280"/>
          <a:ext cx="7972283" cy="7972283"/>
        </a:xfrm>
        <a:prstGeom prst="blockArc">
          <a:avLst>
            <a:gd name="adj1" fmla="val 18900000"/>
            <a:gd name="adj2" fmla="val 2700000"/>
            <a:gd name="adj3" fmla="val 271"/>
          </a:avLst>
        </a:prstGeom>
        <a:noFill/>
        <a:ln w="19050" cap="rnd" cmpd="sng" algn="ctr">
          <a:solidFill>
            <a:schemeClr val="accent4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4A27CD4-43D1-4201-B05E-BA30C729E0DC}">
      <dsp:nvSpPr>
        <dsp:cNvPr id="0" name=""/>
        <dsp:cNvSpPr/>
      </dsp:nvSpPr>
      <dsp:spPr>
        <a:xfrm>
          <a:off x="556387" y="370114"/>
          <a:ext cx="9983914" cy="740702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7932" tIns="60960" rIns="60960" bIns="6096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  <a:t>Az ételt </a:t>
          </a:r>
          <a:r>
            <a:rPr lang="hu-HU" sz="2400" b="0" kern="1200" dirty="0">
              <a:latin typeface="Arial" panose="020B0604020202020204" pitchFamily="34" charset="0"/>
              <a:cs typeface="Arial" panose="020B0604020202020204" pitchFamily="34" charset="0"/>
            </a:rPr>
            <a:t>kisméretű kiadóablakon </a:t>
          </a:r>
          <a:r>
            <a:rPr lang="hu-HU" sz="2400" kern="1200">
              <a:latin typeface="Arial" panose="020B0604020202020204" pitchFamily="34" charset="0"/>
              <a:cs typeface="Arial" panose="020B0604020202020204" pitchFamily="34" charset="0"/>
            </a:rPr>
            <a:t>keresztül </a:t>
          </a:r>
          <a:r>
            <a:rPr lang="hu-HU" sz="2400" kern="1200" smtClean="0">
              <a:latin typeface="Arial" panose="020B0604020202020204" pitchFamily="34" charset="0"/>
              <a:cs typeface="Arial" panose="020B0604020202020204" pitchFamily="34" charset="0"/>
            </a:rPr>
            <a:t>kell kiadni a </a:t>
          </a:r>
          <a: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  <a:t>vendégnek. </a:t>
          </a:r>
          <a:b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  <a:t>Kintről </a:t>
          </a:r>
          <a:r>
            <a:rPr lang="hu-HU" sz="2400" b="1" kern="1200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nem </a:t>
          </a:r>
          <a:r>
            <a:rPr lang="hu-HU" sz="2400" b="1" kern="120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kerülhet </a:t>
          </a:r>
          <a:r>
            <a:rPr lang="hu-HU" sz="2400" b="1" kern="1200" smtClean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be szennyeződés </a:t>
          </a:r>
          <a:r>
            <a:rPr lang="hu-HU" sz="2400" b="1" kern="1200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a konyhába</a:t>
          </a:r>
          <a: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  <a:t>!</a:t>
          </a:r>
        </a:p>
      </dsp:txBody>
      <dsp:txXfrm>
        <a:off x="556387" y="370114"/>
        <a:ext cx="9983914" cy="740702"/>
      </dsp:txXfrm>
    </dsp:sp>
    <dsp:sp modelId="{189EA4FD-CAB3-448D-8F01-60344959B63A}">
      <dsp:nvSpPr>
        <dsp:cNvPr id="0" name=""/>
        <dsp:cNvSpPr/>
      </dsp:nvSpPr>
      <dsp:spPr>
        <a:xfrm>
          <a:off x="93448" y="277526"/>
          <a:ext cx="925877" cy="92587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8855C37-6ADD-44A3-B2FB-17A8DD2182ED}">
      <dsp:nvSpPr>
        <dsp:cNvPr id="0" name=""/>
        <dsp:cNvSpPr/>
      </dsp:nvSpPr>
      <dsp:spPr>
        <a:xfrm>
          <a:off x="1087153" y="1480812"/>
          <a:ext cx="9453148" cy="740702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7932" tIns="60960" rIns="60960" bIns="6096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2400" b="1" kern="1200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Két különböző dolgozó </a:t>
          </a:r>
          <a: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  <a:t>végezze a kiszolgálást és </a:t>
          </a:r>
          <a:b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  <a:t>a pénztár működtetését. </a:t>
          </a:r>
        </a:p>
      </dsp:txBody>
      <dsp:txXfrm>
        <a:off x="1087153" y="1480812"/>
        <a:ext cx="9453148" cy="740702"/>
      </dsp:txXfrm>
    </dsp:sp>
    <dsp:sp modelId="{B12A0A3D-E400-4F0F-9070-DC5B55C1BD3D}">
      <dsp:nvSpPr>
        <dsp:cNvPr id="0" name=""/>
        <dsp:cNvSpPr/>
      </dsp:nvSpPr>
      <dsp:spPr>
        <a:xfrm>
          <a:off x="624214" y="1388224"/>
          <a:ext cx="925877" cy="92587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713912D-1543-40D8-9CF6-8EBFFCF7E809}">
      <dsp:nvSpPr>
        <dsp:cNvPr id="0" name=""/>
        <dsp:cNvSpPr/>
      </dsp:nvSpPr>
      <dsp:spPr>
        <a:xfrm>
          <a:off x="1250055" y="2591510"/>
          <a:ext cx="9290246" cy="740702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7932" tIns="60960" rIns="60960" bIns="6096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2400" b="1" kern="1200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Kézzel nem szabad </a:t>
          </a:r>
          <a: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  <a:t>az ételt megérinteni! A készételt szalvétával fogjuk meg, amikor átadjuk a vendégnek.</a:t>
          </a:r>
        </a:p>
      </dsp:txBody>
      <dsp:txXfrm>
        <a:off x="1250055" y="2591510"/>
        <a:ext cx="9290246" cy="740702"/>
      </dsp:txXfrm>
    </dsp:sp>
    <dsp:sp modelId="{370BB798-7E4F-4E3E-9B28-BE88271215EE}">
      <dsp:nvSpPr>
        <dsp:cNvPr id="0" name=""/>
        <dsp:cNvSpPr/>
      </dsp:nvSpPr>
      <dsp:spPr>
        <a:xfrm>
          <a:off x="787116" y="2498922"/>
          <a:ext cx="925877" cy="92587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9571B2D-D312-4CE9-9ACC-C8DDF38F16A9}">
      <dsp:nvSpPr>
        <dsp:cNvPr id="0" name=""/>
        <dsp:cNvSpPr/>
      </dsp:nvSpPr>
      <dsp:spPr>
        <a:xfrm>
          <a:off x="1087153" y="3702208"/>
          <a:ext cx="9453148" cy="740702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7932" tIns="60960" rIns="60960" bIns="6096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  <a:t>Az ételt </a:t>
          </a:r>
          <a:r>
            <a:rPr lang="hu-HU" sz="2400" b="1" kern="1200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be kell csomagolni</a:t>
          </a:r>
          <a:r>
            <a:rPr lang="hu-HU" sz="2400" b="0" kern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.</a:t>
          </a:r>
          <a:r>
            <a:rPr lang="hu-HU" sz="2400" b="1" kern="1200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hu-HU" sz="2400" b="1" kern="1200" dirty="0">
              <a:latin typeface="Arial" panose="020B0604020202020204" pitchFamily="34" charset="0"/>
              <a:cs typeface="Arial" panose="020B0604020202020204" pitchFamily="34" charset="0"/>
            </a:rPr>
            <a:t/>
          </a:r>
          <a:br>
            <a:rPr lang="hu-HU" sz="2400" b="1" kern="1200" dirty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  <a:t>A csomagolás védi az ételt a vevő piszkos kezétől.</a:t>
          </a:r>
        </a:p>
      </dsp:txBody>
      <dsp:txXfrm>
        <a:off x="1087153" y="3702208"/>
        <a:ext cx="9453148" cy="740702"/>
      </dsp:txXfrm>
    </dsp:sp>
    <dsp:sp modelId="{8035BAFD-938B-4D34-92DB-715C73FF7044}">
      <dsp:nvSpPr>
        <dsp:cNvPr id="0" name=""/>
        <dsp:cNvSpPr/>
      </dsp:nvSpPr>
      <dsp:spPr>
        <a:xfrm>
          <a:off x="624214" y="3609620"/>
          <a:ext cx="925877" cy="92587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ECA04FF-B023-48F8-A5E2-DFD832B3AE60}">
      <dsp:nvSpPr>
        <dsp:cNvPr id="0" name=""/>
        <dsp:cNvSpPr/>
      </dsp:nvSpPr>
      <dsp:spPr>
        <a:xfrm>
          <a:off x="556387" y="4812906"/>
          <a:ext cx="9983914" cy="740702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7932" tIns="60960" rIns="60960" bIns="6096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  <a:t>Megvásárlás után a </a:t>
          </a:r>
          <a:r>
            <a:rPr lang="hu-HU" sz="2400" b="1" kern="1200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vevő felelőssége</a:t>
          </a:r>
          <a: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  <a:t>, hogy milyen </a:t>
          </a:r>
          <a:b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  <a:t>körülmények között eszi meg az ételt.</a:t>
          </a:r>
        </a:p>
      </dsp:txBody>
      <dsp:txXfrm>
        <a:off x="556387" y="4812906"/>
        <a:ext cx="9983914" cy="740702"/>
      </dsp:txXfrm>
    </dsp:sp>
    <dsp:sp modelId="{99701A2C-AFBB-471A-893C-53040FC54BA5}">
      <dsp:nvSpPr>
        <dsp:cNvPr id="0" name=""/>
        <dsp:cNvSpPr/>
      </dsp:nvSpPr>
      <dsp:spPr>
        <a:xfrm>
          <a:off x="93448" y="4720318"/>
          <a:ext cx="925877" cy="92587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8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1534391B-8801-4DD6-AF7A-0544C53A5734}">
      <dsp:nvSpPr>
        <dsp:cNvPr id="0" name=""/>
        <dsp:cNvSpPr/>
      </dsp:nvSpPr>
      <dsp:spPr>
        <a:xfrm>
          <a:off x="-6698392" y="-1024280"/>
          <a:ext cx="7972283" cy="7972283"/>
        </a:xfrm>
        <a:prstGeom prst="blockArc">
          <a:avLst>
            <a:gd name="adj1" fmla="val 18900000"/>
            <a:gd name="adj2" fmla="val 2700000"/>
            <a:gd name="adj3" fmla="val 271"/>
          </a:avLst>
        </a:prstGeom>
        <a:noFill/>
        <a:ln w="19050" cap="rnd" cmpd="sng" algn="ctr">
          <a:solidFill>
            <a:schemeClr val="accent6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4A27CD4-43D1-4201-B05E-BA30C729E0DC}">
      <dsp:nvSpPr>
        <dsp:cNvPr id="0" name=""/>
        <dsp:cNvSpPr/>
      </dsp:nvSpPr>
      <dsp:spPr>
        <a:xfrm>
          <a:off x="556387" y="370114"/>
          <a:ext cx="9983914" cy="740702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7932" tIns="60960" rIns="60960" bIns="6096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  <a:t>A kiszállítandó ételt </a:t>
          </a:r>
          <a:r>
            <a:rPr lang="hu-HU" sz="2400" b="1" kern="1200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zárt, jó hőtartású szállítóedénybe </a:t>
          </a:r>
          <a: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  <a:t>kell csomagolni. A lehető legforróbban, vagy lehűtve.</a:t>
          </a:r>
        </a:p>
      </dsp:txBody>
      <dsp:txXfrm>
        <a:off x="556387" y="370114"/>
        <a:ext cx="9983914" cy="740702"/>
      </dsp:txXfrm>
    </dsp:sp>
    <dsp:sp modelId="{189EA4FD-CAB3-448D-8F01-60344959B63A}">
      <dsp:nvSpPr>
        <dsp:cNvPr id="0" name=""/>
        <dsp:cNvSpPr/>
      </dsp:nvSpPr>
      <dsp:spPr>
        <a:xfrm>
          <a:off x="93448" y="277526"/>
          <a:ext cx="925877" cy="92587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F517905-FFB5-4290-8DAF-2CE0D72D12D5}">
      <dsp:nvSpPr>
        <dsp:cNvPr id="0" name=""/>
        <dsp:cNvSpPr/>
      </dsp:nvSpPr>
      <dsp:spPr>
        <a:xfrm>
          <a:off x="1087153" y="1480812"/>
          <a:ext cx="9453148" cy="740702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7932" tIns="60960" rIns="60960" bIns="6096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  <a:t>A szállítóedényt a jármű rakterében </a:t>
          </a:r>
          <a:r>
            <a:rPr lang="hu-HU" sz="2400" b="1" i="0" kern="1200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rögzíteni kell</a:t>
          </a:r>
          <a:r>
            <a:rPr lang="hu-HU" sz="2400" b="0" i="0" kern="1200" dirty="0">
              <a:latin typeface="Arial" panose="020B0604020202020204" pitchFamily="34" charset="0"/>
              <a:cs typeface="Arial" panose="020B0604020202020204" pitchFamily="34" charset="0"/>
            </a:rPr>
            <a:t>,</a:t>
          </a:r>
          <a:r>
            <a:rPr lang="hu-HU" sz="2400" b="1" i="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  <a:t>hogy ne borulhasson fel.</a:t>
          </a:r>
        </a:p>
      </dsp:txBody>
      <dsp:txXfrm>
        <a:off x="1087153" y="1480812"/>
        <a:ext cx="9453148" cy="740702"/>
      </dsp:txXfrm>
    </dsp:sp>
    <dsp:sp modelId="{0DFCA299-5148-4B51-B956-2D0A2487EED0}">
      <dsp:nvSpPr>
        <dsp:cNvPr id="0" name=""/>
        <dsp:cNvSpPr/>
      </dsp:nvSpPr>
      <dsp:spPr>
        <a:xfrm>
          <a:off x="624214" y="1388224"/>
          <a:ext cx="925877" cy="92587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76F17C3-1F44-42B4-AFB5-803F17D8D36F}">
      <dsp:nvSpPr>
        <dsp:cNvPr id="0" name=""/>
        <dsp:cNvSpPr/>
      </dsp:nvSpPr>
      <dsp:spPr>
        <a:xfrm>
          <a:off x="1250055" y="2591510"/>
          <a:ext cx="9290246" cy="740702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7932" tIns="60960" rIns="60960" bIns="6096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  <a:t>A </a:t>
          </a:r>
          <a:r>
            <a:rPr lang="hu-HU" sz="2400" b="1" kern="1200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szállítóedény</a:t>
          </a:r>
          <a: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  <a:t> legyen tiszta, szagtalan, szennyeződéstől mentes, könnyen tisztítható, fertőtleníthető, </a:t>
          </a:r>
          <a:r>
            <a:rPr lang="hu-HU" sz="2400" kern="1200">
              <a:latin typeface="Arial" panose="020B0604020202020204" pitchFamily="34" charset="0"/>
              <a:cs typeface="Arial" panose="020B0604020202020204" pitchFamily="34" charset="0"/>
            </a:rPr>
            <a:t>jól </a:t>
          </a:r>
          <a:r>
            <a:rPr lang="hu-HU" sz="2400" kern="1200" smtClean="0">
              <a:latin typeface="Arial" panose="020B0604020202020204" pitchFamily="34" charset="0"/>
              <a:cs typeface="Arial" panose="020B0604020202020204" pitchFamily="34" charset="0"/>
            </a:rPr>
            <a:t>zárható.</a:t>
          </a: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2400" kern="1200" smtClean="0">
              <a:latin typeface="Arial" panose="020B0604020202020204" pitchFamily="34" charset="0"/>
              <a:cs typeface="Arial" panose="020B0604020202020204" pitchFamily="34" charset="0"/>
            </a:rPr>
            <a:t>A szállítóedényre fel kell írni </a:t>
          </a:r>
          <a: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  <a:t>az étel elkészültének időpontja. </a:t>
          </a:r>
        </a:p>
      </dsp:txBody>
      <dsp:txXfrm>
        <a:off x="1250055" y="2591510"/>
        <a:ext cx="9290246" cy="740702"/>
      </dsp:txXfrm>
    </dsp:sp>
    <dsp:sp modelId="{370BB798-7E4F-4E3E-9B28-BE88271215EE}">
      <dsp:nvSpPr>
        <dsp:cNvPr id="0" name=""/>
        <dsp:cNvSpPr/>
      </dsp:nvSpPr>
      <dsp:spPr>
        <a:xfrm>
          <a:off x="787116" y="2498922"/>
          <a:ext cx="925877" cy="92587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A8B2A63-CD4D-4904-8016-05419B01B676}">
      <dsp:nvSpPr>
        <dsp:cNvPr id="0" name=""/>
        <dsp:cNvSpPr/>
      </dsp:nvSpPr>
      <dsp:spPr>
        <a:xfrm>
          <a:off x="1087153" y="3702208"/>
          <a:ext cx="9453148" cy="740702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7932" tIns="60960" rIns="60960" bIns="6096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  <a:t>Kiszállítás </a:t>
          </a:r>
          <a:r>
            <a:rPr lang="hu-HU" sz="2400" b="1" kern="1200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csak erre használt </a:t>
          </a:r>
          <a:r>
            <a:rPr lang="hu-HU" sz="2400" b="1" kern="120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járművel </a:t>
          </a:r>
          <a:r>
            <a:rPr lang="hu-HU" sz="2400" kern="1200" smtClean="0">
              <a:latin typeface="Arial" panose="020B0604020202020204" pitchFamily="34" charset="0"/>
              <a:cs typeface="Arial" panose="020B0604020202020204" pitchFamily="34" charset="0"/>
            </a:rPr>
            <a:t>történhet!</a:t>
          </a:r>
          <a:endParaRPr lang="hu-HU" sz="2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087153" y="3702208"/>
        <a:ext cx="9453148" cy="740702"/>
      </dsp:txXfrm>
    </dsp:sp>
    <dsp:sp modelId="{8035BAFD-938B-4D34-92DB-715C73FF7044}">
      <dsp:nvSpPr>
        <dsp:cNvPr id="0" name=""/>
        <dsp:cNvSpPr/>
      </dsp:nvSpPr>
      <dsp:spPr>
        <a:xfrm>
          <a:off x="624214" y="3609620"/>
          <a:ext cx="925877" cy="92587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FDFF1EE-B349-436F-8045-9862E26F0026}">
      <dsp:nvSpPr>
        <dsp:cNvPr id="0" name=""/>
        <dsp:cNvSpPr/>
      </dsp:nvSpPr>
      <dsp:spPr>
        <a:xfrm>
          <a:off x="556387" y="4812906"/>
          <a:ext cx="9983914" cy="740702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7932" tIns="60960" rIns="60960" bIns="6096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  <a:t>A </a:t>
          </a:r>
          <a:r>
            <a:rPr lang="hu-HU" sz="2400" b="1" kern="1200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kiszállításhoz használt jármű raktere </a:t>
          </a:r>
          <a: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  <a:t>legyen tiszta, szagtalan, szennyeződéstől mentes, könnyen tisztítható</a:t>
          </a:r>
          <a:r>
            <a:rPr lang="hu-HU" sz="2400" kern="1200">
              <a:latin typeface="Arial" panose="020B0604020202020204" pitchFamily="34" charset="0"/>
              <a:cs typeface="Arial" panose="020B0604020202020204" pitchFamily="34" charset="0"/>
            </a:rPr>
            <a:t>, </a:t>
          </a:r>
          <a:r>
            <a:rPr lang="hu-HU" sz="2400" kern="1200" smtClean="0">
              <a:latin typeface="Arial" panose="020B0604020202020204" pitchFamily="34" charset="0"/>
              <a:cs typeface="Arial" panose="020B0604020202020204" pitchFamily="34" charset="0"/>
            </a:rPr>
            <a:t>fertőtleníthető, jól záródó.  </a:t>
          </a:r>
          <a:endParaRPr lang="hu-HU" sz="2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56387" y="4812906"/>
        <a:ext cx="9983914" cy="740702"/>
      </dsp:txXfrm>
    </dsp:sp>
    <dsp:sp modelId="{99701A2C-AFBB-471A-893C-53040FC54BA5}">
      <dsp:nvSpPr>
        <dsp:cNvPr id="0" name=""/>
        <dsp:cNvSpPr/>
      </dsp:nvSpPr>
      <dsp:spPr>
        <a:xfrm>
          <a:off x="93448" y="4720318"/>
          <a:ext cx="925877" cy="92587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4#1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4#2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4#3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4#4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BFE273C-920F-49F3-8469-EFDC9D4B2B33}" type="datetimeFigureOut">
              <a:rPr lang="hu-HU" smtClean="0"/>
              <a:pPr/>
              <a:t>2021.01.13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20075CF-9141-427D-9688-C43351BDB40C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113878179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30EE4B2-349F-4D2E-AF48-E6AA1E610C00}" type="datetimeFigureOut">
              <a:rPr lang="hu-HU" smtClean="0"/>
              <a:pPr/>
              <a:t>2021.01.13</a:t>
            </a:fld>
            <a:endParaRPr lang="hu-HU"/>
          </a:p>
        </p:txBody>
      </p:sp>
      <p:sp>
        <p:nvSpPr>
          <p:cNvPr id="4" name="Diakép hely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hu-HU"/>
          </a:p>
        </p:txBody>
      </p:sp>
      <p:sp>
        <p:nvSpPr>
          <p:cNvPr id="5" name="Jegyzetek hely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E0679C-EC5D-42C6-ABB3-719536DC6759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22664315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E0679C-EC5D-42C6-ABB3-719536DC6759}" type="slidenum">
              <a:rPr lang="hu-HU" smtClean="0"/>
              <a:pPr/>
              <a:t>1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33935535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hu-HU" dirty="0"/>
              <a:t>Ez</a:t>
            </a:r>
            <a:r>
              <a:rPr lang="hu-HU" baseline="0" dirty="0"/>
              <a:t> egy könnyen érthető tananyag, melyet a vendéglátóiparban munkát vállaló értelmi fogyatékos személyek részére készítettünk.</a:t>
            </a:r>
          </a:p>
          <a:p>
            <a:r>
              <a:rPr lang="hu-HU"/>
              <a:t>Használatához </a:t>
            </a:r>
            <a:r>
              <a:rPr lang="hu-HU" baseline="0"/>
              <a:t>a támogató / oktató / mentor szakember a kézikönyv alapján </a:t>
            </a:r>
            <a:r>
              <a:rPr lang="hu-HU"/>
              <a:t>tanulási</a:t>
            </a:r>
            <a:r>
              <a:rPr lang="hu-HU" baseline="0"/>
              <a:t> támogatást nyújt az értelmi </a:t>
            </a:r>
            <a:r>
              <a:rPr lang="hu-HU" baseline="0" dirty="0"/>
              <a:t>fogyatékos munkavállaló számára.</a:t>
            </a:r>
            <a:endParaRPr lang="en-US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E0679C-EC5D-42C6-ABB3-719536DC6759}" type="slidenum">
              <a:rPr lang="hu-HU" smtClean="0"/>
              <a:pPr/>
              <a:t>2</a:t>
            </a:fld>
            <a:endParaRPr lang="hu-H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E0679C-EC5D-42C6-ABB3-719536DC6759}" type="slidenum">
              <a:rPr lang="hu-HU" smtClean="0"/>
              <a:pPr/>
              <a:t>4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306450196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tálalás, kiszolgálás és a kiszállítás során az étel szennyeződhet: az ételbe kerülő mikrobák elszaporodnak, és az ételt elfogyasztó vendégek megbetegedhetnek.</a:t>
            </a:r>
          </a:p>
          <a:p>
            <a:pPr lvl="0"/>
            <a:endParaRPr lang="hu-HU" sz="10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E0679C-EC5D-42C6-ABB3-719536DC6759}" type="slidenum">
              <a:rPr lang="hu-HU" smtClean="0"/>
              <a:pPr/>
              <a:t>5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322441519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E0679C-EC5D-42C6-ABB3-719536DC6759}" type="slidenum">
              <a:rPr lang="hu-HU" smtClean="0"/>
              <a:pPr/>
              <a:t>6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63037921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E0679C-EC5D-42C6-ABB3-719536DC6759}" type="slidenum">
              <a:rPr lang="hu-HU" smtClean="0"/>
              <a:pPr/>
              <a:t>7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235066862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endParaRPr lang="hu-HU" sz="10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E0679C-EC5D-42C6-ABB3-719536DC6759}" type="slidenum">
              <a:rPr lang="hu-HU" smtClean="0"/>
              <a:pPr/>
              <a:t>8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235187258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endParaRPr lang="hu-HU" sz="10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E0679C-EC5D-42C6-ABB3-719536DC6759}" type="slidenum">
              <a:rPr lang="hu-HU" smtClean="0"/>
              <a:pPr/>
              <a:t>10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340750453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endParaRPr lang="hu-HU" sz="10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E0679C-EC5D-42C6-ABB3-719536DC6759}" type="slidenum">
              <a:rPr lang="hu-HU" smtClean="0"/>
              <a:pPr/>
              <a:t>11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222405607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endParaRPr lang="hu-HU" sz="10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E0679C-EC5D-42C6-ABB3-719536DC6759}" type="slidenum">
              <a:rPr lang="hu-HU" smtClean="0"/>
              <a:pPr/>
              <a:t>12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255581312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endParaRPr lang="hu-HU" sz="10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E0679C-EC5D-42C6-ABB3-719536DC6759}" type="slidenum">
              <a:rPr lang="hu-HU" smtClean="0"/>
              <a:pPr/>
              <a:t>18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3458784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E0679C-EC5D-42C6-ABB3-719536DC6759}" type="slidenum">
              <a:rPr lang="hu-HU" smtClean="0"/>
              <a:pPr/>
              <a:t>20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332290377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E0679C-EC5D-42C6-ABB3-719536DC6759}" type="slidenum">
              <a:rPr lang="hu-HU" smtClean="0"/>
              <a:pPr/>
              <a:t>21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256600502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E0679C-EC5D-42C6-ABB3-719536DC6759}" type="slidenum">
              <a:rPr lang="hu-HU" smtClean="0"/>
              <a:pPr/>
              <a:t>22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241025471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E0679C-EC5D-42C6-ABB3-719536DC6759}" type="slidenum">
              <a:rPr lang="hu-HU" smtClean="0"/>
              <a:pPr/>
              <a:t>23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215500334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E0679C-EC5D-42C6-ABB3-719536DC6759}" type="slidenum">
              <a:rPr lang="hu-HU" smtClean="0"/>
              <a:pPr/>
              <a:t>24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369119062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E0679C-EC5D-42C6-ABB3-719536DC6759}" type="slidenum">
              <a:rPr lang="hu-HU" smtClean="0"/>
              <a:pPr/>
              <a:t>25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274018287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E0679C-EC5D-42C6-ABB3-719536DC6759}" type="slidenum">
              <a:rPr lang="hu-HU" smtClean="0"/>
              <a:pPr/>
              <a:t>26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1211603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E0679C-EC5D-42C6-ABB3-719536DC6759}" type="slidenum">
              <a:rPr lang="hu-HU" smtClean="0"/>
              <a:pPr/>
              <a:t>27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99475050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E0679C-EC5D-42C6-ABB3-719536DC6759}" type="slidenum">
              <a:rPr lang="hu-HU" smtClean="0"/>
              <a:pPr/>
              <a:t>28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212872370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E0679C-EC5D-42C6-ABB3-719536DC6759}" type="slidenum">
              <a:rPr lang="hu-HU" smtClean="0"/>
              <a:pPr/>
              <a:t>29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186344044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E0679C-EC5D-42C6-ABB3-719536DC6759}" type="slidenum">
              <a:rPr lang="hu-HU" smtClean="0"/>
              <a:pPr/>
              <a:t>30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69925183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E0679C-EC5D-42C6-ABB3-719536DC6759}" type="slidenum">
              <a:rPr lang="hu-HU" smtClean="0"/>
              <a:pPr/>
              <a:t>31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357201093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E0679C-EC5D-42C6-ABB3-719536DC6759}" type="slidenum">
              <a:rPr lang="hu-HU" smtClean="0"/>
              <a:pPr/>
              <a:t>32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27907032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E0679C-EC5D-42C6-ABB3-719536DC6759}" type="slidenum">
              <a:rPr lang="hu-HU" smtClean="0"/>
              <a:pPr/>
              <a:t>33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141180419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E0679C-EC5D-42C6-ABB3-719536DC6759}" type="slidenum">
              <a:rPr lang="hu-HU" smtClean="0"/>
              <a:pPr/>
              <a:t>35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3411686094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E0679C-EC5D-42C6-ABB3-719536DC6759}" type="slidenum">
              <a:rPr lang="hu-HU" smtClean="0"/>
              <a:pPr/>
              <a:t>36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2082380303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E0679C-EC5D-42C6-ABB3-719536DC6759}" type="slidenum">
              <a:rPr lang="hu-HU" smtClean="0"/>
              <a:pPr/>
              <a:t>37</a:t>
            </a:fld>
            <a:endParaRPr lang="hu-H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/>
              <a:t>Kattintson ide az alcím mintájának szerkesztéséhez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dirty="0"/>
              <a:pPr/>
              <a:t>1/13/2021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1/13/2021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pPr/>
              <a:t>1/13/2021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pPr/>
              <a:t>1/13/2021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pPr/>
              <a:t>1/13/2021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1/13/2021</a:t>
            </a:fld>
            <a:endParaRPr lang="en-US" dirty="0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1/13/2021</a:t>
            </a:fld>
            <a:endParaRPr lang="en-US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1/13/2021</a:t>
            </a:fld>
            <a:endParaRPr lang="en-US" dirty="0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hu-HU"/>
              <a:t>Kép beszúrásához kattintson az ikonra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1/13/2021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Panoráma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hu-HU"/>
              <a:t>Kép beszúrásához kattintson az ikonra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1/13/2021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ím és képaláír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1/13/2021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Idézet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hu-HU"/>
              <a:t>Mintaszöveg szerkesztése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1/13/2021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évkárty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1/13/2021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3 hasá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1/13/2021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3 képhasá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hu-HU"/>
              <a:t>Kép beszúrásához kattintson az ikonra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hu-HU"/>
              <a:t>Kép beszúrásához kattintson az ikonra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hu-HU"/>
              <a:t>Kép beszúrásához kattintson az ikonra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1/13/2021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1/13/2021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1/13/2021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4AAD347D-5ACD-4C99-B74B-A9C85AD731AF}" type="datetimeFigureOut">
              <a:rPr lang="en-US" dirty="0"/>
              <a:pPr/>
              <a:t>1/13/2021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8" r:id="rId9"/>
    <p:sldLayoutId id="2147483667" r:id="rId10"/>
    <p:sldLayoutId id="2147483661" r:id="rId11"/>
    <p:sldLayoutId id="2147483664" r:id="rId12"/>
    <p:sldLayoutId id="2147483662" r:id="rId13"/>
    <p:sldLayoutId id="2147483669" r:id="rId14"/>
    <p:sldLayoutId id="2147483670" r:id="rId15"/>
    <p:sldLayoutId id="2147483658" r:id="rId16"/>
    <p:sldLayoutId id="2147483659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comments" Target="../comments/comment1.xml"/><Relationship Id="rId4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7" Type="http://schemas.openxmlformats.org/officeDocument/2006/relationships/image" Target="../media/image1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6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5" Type="http://schemas.openxmlformats.org/officeDocument/2006/relationships/comments" Target="../comments/comment2.xml"/><Relationship Id="rId4" Type="http://schemas.openxmlformats.org/officeDocument/2006/relationships/image" Target="../media/image35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gif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Relationship Id="rId9" Type="http://schemas.openxmlformats.org/officeDocument/2006/relationships/comments" Target="../comments/comment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comments" Target="../comments/comment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png"/><Relationship Id="rId5" Type="http://schemas.openxmlformats.org/officeDocument/2006/relationships/image" Target="../media/image45.png"/><Relationship Id="rId4" Type="http://schemas.openxmlformats.org/officeDocument/2006/relationships/image" Target="../media/image44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Relationship Id="rId9" Type="http://schemas.openxmlformats.org/officeDocument/2006/relationships/comments" Target="../comments/comment5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8.jpeg"/><Relationship Id="rId4" Type="http://schemas.openxmlformats.org/officeDocument/2006/relationships/image" Target="../media/image47.jpe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4" Type="http://schemas.openxmlformats.org/officeDocument/2006/relationships/diagramLayout" Target="../diagrams/layout7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jpeg"/><Relationship Id="rId3" Type="http://schemas.openxmlformats.org/officeDocument/2006/relationships/image" Target="../media/image49.jpeg"/><Relationship Id="rId7" Type="http://schemas.openxmlformats.org/officeDocument/2006/relationships/image" Target="../media/image53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2.jpeg"/><Relationship Id="rId5" Type="http://schemas.openxmlformats.org/officeDocument/2006/relationships/image" Target="../media/image51.jpeg"/><Relationship Id="rId4" Type="http://schemas.openxmlformats.org/officeDocument/2006/relationships/image" Target="../media/image50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6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0.jpeg"/><Relationship Id="rId5" Type="http://schemas.openxmlformats.org/officeDocument/2006/relationships/image" Target="../media/image59.jpeg"/><Relationship Id="rId4" Type="http://schemas.openxmlformats.org/officeDocument/2006/relationships/image" Target="../media/image58.jpe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2.jpeg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diagramData" Target="../diagrams/data8.xml"/><Relationship Id="rId7" Type="http://schemas.microsoft.com/office/2007/relationships/diagramDrawing" Target="../diagrams/drawing8.xml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8.xml"/><Relationship Id="rId5" Type="http://schemas.openxmlformats.org/officeDocument/2006/relationships/diagramQuickStyle" Target="../diagrams/quickStyle8.xml"/><Relationship Id="rId4" Type="http://schemas.openxmlformats.org/officeDocument/2006/relationships/diagramLayout" Target="../diagrams/layout8.xml"/><Relationship Id="rId9" Type="http://schemas.openxmlformats.org/officeDocument/2006/relationships/comments" Target="../comments/comment6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xmlns="" id="{E399C9F9-6EB5-455C-B585-1CE996FBCC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107092" y="1595571"/>
            <a:ext cx="8825658" cy="2206981"/>
          </a:xfrm>
        </p:spPr>
        <p:txBody>
          <a:bodyPr/>
          <a:lstStyle/>
          <a:p>
            <a:pPr algn="ctr">
              <a:spcBef>
                <a:spcPts val="0"/>
              </a:spcBef>
              <a:spcAft>
                <a:spcPts val="600"/>
              </a:spcAft>
            </a:pPr>
            <a:r>
              <a:rPr lang="hu-HU" sz="4400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hu-HU" sz="4400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hu-HU" sz="800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hu-HU" sz="4400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hu-HU" sz="4400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hu-HU" sz="44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Tálalás, kiszolgálás</a:t>
            </a:r>
            <a:br>
              <a:rPr lang="hu-HU" sz="44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hu-HU" sz="44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Kiszállítás</a:t>
            </a:r>
          </a:p>
        </p:txBody>
      </p:sp>
      <p:sp>
        <p:nvSpPr>
          <p:cNvPr id="3" name="Alcím 2">
            <a:extLst>
              <a:ext uri="{FF2B5EF4-FFF2-40B4-BE49-F238E27FC236}">
                <a16:creationId xmlns:a16="http://schemas.microsoft.com/office/drawing/2014/main" xmlns="" id="{3F25454F-4DBF-455F-9E04-8DB6DE76CF0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62462" y="4214600"/>
            <a:ext cx="10105845" cy="1364220"/>
          </a:xfrm>
        </p:spPr>
        <p:txBody>
          <a:bodyPr>
            <a:normAutofit fontScale="85000" lnSpcReduction="20000"/>
          </a:bodyPr>
          <a:lstStyle/>
          <a:p>
            <a:pPr algn="ctr"/>
            <a:r>
              <a:rPr lang="hu-HU" sz="3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Könnyen érthető HACCP</a:t>
            </a:r>
          </a:p>
          <a:p>
            <a:pPr algn="ctr"/>
            <a:r>
              <a:rPr lang="hu-HU" sz="3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4. fejezet</a:t>
            </a:r>
          </a:p>
          <a:p>
            <a:pPr algn="ctr"/>
            <a:r>
              <a:rPr lang="hu-HU" sz="3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2020</a:t>
            </a:r>
          </a:p>
        </p:txBody>
      </p:sp>
      <p:pic>
        <p:nvPicPr>
          <p:cNvPr id="5" name="Kép 4">
            <a:extLst>
              <a:ext uri="{FF2B5EF4-FFF2-40B4-BE49-F238E27FC236}">
                <a16:creationId xmlns:a16="http://schemas.microsoft.com/office/drawing/2014/main" xmlns="" id="{3A418357-7B96-40A6-B7BE-29A5B914359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213231"/>
            <a:ext cx="12212117" cy="644769"/>
          </a:xfrm>
          <a:prstGeom prst="rect">
            <a:avLst/>
          </a:prstGeom>
        </p:spPr>
      </p:pic>
      <p:pic>
        <p:nvPicPr>
          <p:cNvPr id="7" name="Kép 6" descr="A képen rajz látható&#10;&#10;Automatikusan generált leírás">
            <a:extLst>
              <a:ext uri="{FF2B5EF4-FFF2-40B4-BE49-F238E27FC236}">
                <a16:creationId xmlns:a16="http://schemas.microsoft.com/office/drawing/2014/main" xmlns="" id="{B6350CB7-D4A0-487C-A63B-35B6032717A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368694" y="0"/>
            <a:ext cx="1823306" cy="17103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310366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églalap 3">
            <a:extLst>
              <a:ext uri="{FF2B5EF4-FFF2-40B4-BE49-F238E27FC236}">
                <a16:creationId xmlns:a16="http://schemas.microsoft.com/office/drawing/2014/main" xmlns="" id="{2E342C8B-B5A9-44FE-A096-C6BCF46034B6}"/>
              </a:ext>
            </a:extLst>
          </p:cNvPr>
          <p:cNvSpPr/>
          <p:nvPr/>
        </p:nvSpPr>
        <p:spPr>
          <a:xfrm>
            <a:off x="970671" y="2975029"/>
            <a:ext cx="1041009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1" algn="ctr">
              <a:spcBef>
                <a:spcPts val="600"/>
              </a:spcBef>
            </a:pPr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Ez a tananyag a vendéglátásban dolgozó munkatársaknak készült. Témája a tálalás, kiszolgálás és a kiszállítás a vendéglátásban. </a:t>
            </a:r>
          </a:p>
        </p:txBody>
      </p:sp>
    </p:spTree>
    <p:extLst>
      <p:ext uri="{BB962C8B-B14F-4D97-AF65-F5344CB8AC3E}">
        <p14:creationId xmlns:p14="http://schemas.microsoft.com/office/powerpoint/2010/main" xmlns="" val="3047629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Bevezetés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9843" y="4695104"/>
            <a:ext cx="9250770" cy="860400"/>
          </a:xfrm>
        </p:spPr>
        <p:txBody>
          <a:bodyPr>
            <a:normAutofit lnSpcReduction="10000"/>
          </a:bodyPr>
          <a:lstStyle/>
          <a:p>
            <a:pPr lvl="1">
              <a:spcBef>
                <a:spcPts val="600"/>
              </a:spcBef>
            </a:pPr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Mitől szennyeződhet az étel?</a:t>
            </a:r>
          </a:p>
          <a:p>
            <a:pPr lvl="1">
              <a:spcBef>
                <a:spcPts val="600"/>
              </a:spcBef>
            </a:pPr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Hogyan lehet elkerülni </a:t>
            </a:r>
            <a:r>
              <a:rPr lang="hu-HU" sz="2400" b="1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az </a:t>
            </a:r>
            <a:r>
              <a:rPr lang="hu-HU" sz="2400" b="1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étel </a:t>
            </a:r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szennyeződését?</a:t>
            </a:r>
          </a:p>
        </p:txBody>
      </p:sp>
      <p:pic>
        <p:nvPicPr>
          <p:cNvPr id="4" name="Kép 3" descr="A képen rajz látható&#10;&#10;Automatikusan generált leírás">
            <a:extLst>
              <a:ext uri="{FF2B5EF4-FFF2-40B4-BE49-F238E27FC236}">
                <a16:creationId xmlns:a16="http://schemas.microsoft.com/office/drawing/2014/main" xmlns="" id="{C1C39064-1CEB-4989-9782-27279AC40B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68694" y="0"/>
            <a:ext cx="1823306" cy="17103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81748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 descr="A képen rajz látható&#10;&#10;Automatikusan generált leírás">
            <a:extLst>
              <a:ext uri="{FF2B5EF4-FFF2-40B4-BE49-F238E27FC236}">
                <a16:creationId xmlns:a16="http://schemas.microsoft.com/office/drawing/2014/main" xmlns="" id="{C1C39064-1CEB-4989-9782-27279AC40BB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34220" y="0"/>
            <a:ext cx="1357779" cy="1273629"/>
          </a:xfrm>
          <a:prstGeom prst="rect">
            <a:avLst/>
          </a:prstGeom>
        </p:spPr>
      </p:pic>
      <p:sp>
        <p:nvSpPr>
          <p:cNvPr id="13" name="Téglalap 12">
            <a:extLst>
              <a:ext uri="{FF2B5EF4-FFF2-40B4-BE49-F238E27FC236}">
                <a16:creationId xmlns:a16="http://schemas.microsoft.com/office/drawing/2014/main" xmlns="" id="{DD320960-B32E-4315-A8FD-6BFC9E1A4C43}"/>
              </a:ext>
            </a:extLst>
          </p:cNvPr>
          <p:cNvSpPr/>
          <p:nvPr/>
        </p:nvSpPr>
        <p:spPr>
          <a:xfrm>
            <a:off x="932164" y="636814"/>
            <a:ext cx="10150363" cy="30623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>
              <a:spcBef>
                <a:spcPts val="600"/>
              </a:spcBef>
            </a:pPr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vendégeknek </a:t>
            </a:r>
            <a:r>
              <a:rPr lang="hu-HU" sz="2400" b="1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készült </a:t>
            </a:r>
            <a:r>
              <a:rPr lang="hu-HU" sz="2400" b="1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étel </a:t>
            </a:r>
            <a:r>
              <a:rPr lang="hu-HU" sz="2400" b="1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nem </a:t>
            </a:r>
            <a:r>
              <a:rPr lang="hu-HU" sz="2400" b="1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lehet szennyezett </a:t>
            </a:r>
            <a:r>
              <a:rPr lang="hu-HU" sz="2400" b="1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vagy </a:t>
            </a:r>
            <a:r>
              <a:rPr lang="hu-HU" sz="2400" b="1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fertőzött. </a:t>
            </a:r>
            <a:endParaRPr lang="hu-HU" sz="2400" b="1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spcBef>
                <a:spcPts val="600"/>
              </a:spcBef>
            </a:pPr>
            <a:endParaRPr lang="hu-HU" sz="2400" b="1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spcBef>
                <a:spcPts val="600"/>
              </a:spcBef>
            </a:pPr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szennyezett vagy fertőzött étel a vendégek megbetegedését okozhatja.</a:t>
            </a:r>
          </a:p>
          <a:p>
            <a:pPr lvl="1">
              <a:spcBef>
                <a:spcPts val="600"/>
              </a:spcBef>
            </a:pPr>
            <a:endParaRPr lang="hu-HU" sz="2400" b="1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spcBef>
                <a:spcPts val="600"/>
              </a:spcBef>
            </a:pPr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Az étel szennyeződését szennyezőanyag okozza.</a:t>
            </a:r>
          </a:p>
          <a:p>
            <a:pPr lvl="1">
              <a:spcBef>
                <a:spcPts val="600"/>
              </a:spcBef>
            </a:pPr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Az étel megfertőződését fertőző mikrobák okozzák.</a:t>
            </a:r>
          </a:p>
        </p:txBody>
      </p:sp>
      <p:pic>
        <p:nvPicPr>
          <p:cNvPr id="5" name="Kép 4" descr="moldy-food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77596" y="4283582"/>
            <a:ext cx="2118871" cy="2118871"/>
          </a:xfrm>
          <a:prstGeom prst="rect">
            <a:avLst/>
          </a:prstGeom>
        </p:spPr>
      </p:pic>
      <p:pic>
        <p:nvPicPr>
          <p:cNvPr id="7" name="Kép 6" descr="kenyér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44967" y="4309196"/>
            <a:ext cx="3107112" cy="2067642"/>
          </a:xfrm>
          <a:prstGeom prst="rect">
            <a:avLst/>
          </a:prstGeom>
        </p:spPr>
      </p:pic>
      <p:sp>
        <p:nvSpPr>
          <p:cNvPr id="8" name="Téglalap 7"/>
          <p:cNvSpPr/>
          <p:nvPr/>
        </p:nvSpPr>
        <p:spPr>
          <a:xfrm>
            <a:off x="3781309" y="5643337"/>
            <a:ext cx="217881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sz="20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Penészes paradicsom</a:t>
            </a:r>
          </a:p>
        </p:txBody>
      </p:sp>
      <p:sp>
        <p:nvSpPr>
          <p:cNvPr id="9" name="Téglalap 8"/>
          <p:cNvSpPr/>
          <p:nvPr/>
        </p:nvSpPr>
        <p:spPr>
          <a:xfrm>
            <a:off x="9436921" y="5564383"/>
            <a:ext cx="217881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sz="20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Penésztelep a kenyéren</a:t>
            </a:r>
          </a:p>
        </p:txBody>
      </p:sp>
    </p:spTree>
    <p:extLst>
      <p:ext uri="{BB962C8B-B14F-4D97-AF65-F5344CB8AC3E}">
        <p14:creationId xmlns:p14="http://schemas.microsoft.com/office/powerpoint/2010/main" xmlns="" val="19183631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rtalom helye 2">
            <a:extLst>
              <a:ext uri="{FF2B5EF4-FFF2-40B4-BE49-F238E27FC236}">
                <a16:creationId xmlns:a16="http://schemas.microsoft.com/office/drawing/2014/main" xmlns="" id="{DABB13D0-3716-47D8-90BF-AAAB68EBCC7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5597" y="204683"/>
            <a:ext cx="11204160" cy="3582126"/>
          </a:xfrm>
        </p:spPr>
        <p:txBody>
          <a:bodyPr>
            <a:noAutofit/>
          </a:bodyPr>
          <a:lstStyle/>
          <a:p>
            <a:pPr marL="0" lvl="0" indent="0">
              <a:buNone/>
            </a:pPr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Hogyan kerülnek</a:t>
            </a:r>
            <a:r>
              <a:rPr lang="hu-HU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káros, fertőző mikrobák az ételbe?</a:t>
            </a:r>
          </a:p>
          <a:p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rendetlen konyhai környezettől</a:t>
            </a:r>
            <a:r>
              <a:rPr lang="hu-HU"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piszkos </a:t>
            </a: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edényekről;</a:t>
            </a:r>
          </a:p>
          <a:p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piszkos ruházatról;</a:t>
            </a:r>
          </a:p>
          <a:p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Szennyeződött (poros, földes</a:t>
            </a:r>
            <a:r>
              <a:rPr lang="hu-HU"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), </a:t>
            </a:r>
            <a: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romlott, </a:t>
            </a: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vagy rosszul tárolt alapanyagtól;</a:t>
            </a:r>
          </a:p>
          <a:p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Rovaroktól, rágcsálóktól.</a:t>
            </a:r>
          </a:p>
          <a:p>
            <a:pPr marL="0" indent="0">
              <a:buNone/>
            </a:pPr>
            <a:endParaRPr lang="hu-HU" sz="2400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hu-HU" sz="2400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hu-HU" sz="2400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hu-HU" sz="2400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hu-HU" sz="2400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65125" lvl="2" indent="0">
              <a:buNone/>
            </a:pPr>
            <a:r>
              <a:rPr lang="hu-HU" sz="2400" b="1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hu-HU" sz="2400" b="1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tálalás és </a:t>
            </a:r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kiszolgálás </a:t>
            </a: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során fokozottan kell figyelni a személyi higiéniára és az étel minőségére. </a:t>
            </a:r>
            <a:r>
              <a:rPr lang="hu-HU" sz="2400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hu-HU" sz="2400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kiszállítás </a:t>
            </a: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során figyelni kell az </a:t>
            </a:r>
            <a:r>
              <a:rPr lang="hu-HU"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étel </a:t>
            </a:r>
            <a: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megóvására, a szennyeződés elleni védelemre. Az ételnek szennyeződésmentes kell maradjon szállítás közben! </a:t>
            </a:r>
            <a:endParaRPr lang="hu-HU" sz="2400" dirty="0">
              <a:solidFill>
                <a:schemeClr val="bg1"/>
              </a:solidFill>
            </a:endParaRPr>
          </a:p>
        </p:txBody>
      </p:sp>
      <p:pic>
        <p:nvPicPr>
          <p:cNvPr id="4" name="Kép 3" descr="A képen rajz látható&#10;&#10;Automatikusan generált leírás">
            <a:extLst>
              <a:ext uri="{FF2B5EF4-FFF2-40B4-BE49-F238E27FC236}">
                <a16:creationId xmlns:a16="http://schemas.microsoft.com/office/drawing/2014/main" xmlns="" id="{C1C39064-1CEB-4989-9782-27279AC40BB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47368" y="0"/>
            <a:ext cx="1244631" cy="1167493"/>
          </a:xfrm>
          <a:prstGeom prst="rect">
            <a:avLst/>
          </a:prstGeom>
        </p:spPr>
      </p:pic>
      <p:grpSp>
        <p:nvGrpSpPr>
          <p:cNvPr id="20" name="Csoportba foglalás 19"/>
          <p:cNvGrpSpPr/>
          <p:nvPr/>
        </p:nvGrpSpPr>
        <p:grpSpPr>
          <a:xfrm>
            <a:off x="0" y="2807216"/>
            <a:ext cx="12270746" cy="2166839"/>
            <a:chOff x="-78747" y="2998628"/>
            <a:chExt cx="12270746" cy="2166839"/>
          </a:xfrm>
        </p:grpSpPr>
        <p:grpSp>
          <p:nvGrpSpPr>
            <p:cNvPr id="16" name="Csoportba foglalás 15">
              <a:extLst>
                <a:ext uri="{FF2B5EF4-FFF2-40B4-BE49-F238E27FC236}">
                  <a16:creationId xmlns:a16="http://schemas.microsoft.com/office/drawing/2014/main" xmlns="" id="{776D5179-BD67-41C8-B51D-84A48E1741B1}"/>
                </a:ext>
              </a:extLst>
            </p:cNvPr>
            <p:cNvGrpSpPr/>
            <p:nvPr/>
          </p:nvGrpSpPr>
          <p:grpSpPr>
            <a:xfrm>
              <a:off x="-78747" y="2998628"/>
              <a:ext cx="12270746" cy="2166839"/>
              <a:chOff x="0" y="3322185"/>
              <a:chExt cx="12270746" cy="2166839"/>
            </a:xfrm>
          </p:grpSpPr>
          <p:grpSp>
            <p:nvGrpSpPr>
              <p:cNvPr id="17" name="Csoportba foglalás 16"/>
              <p:cNvGrpSpPr/>
              <p:nvPr/>
            </p:nvGrpSpPr>
            <p:grpSpPr>
              <a:xfrm>
                <a:off x="0" y="3323444"/>
                <a:ext cx="12270746" cy="2165580"/>
                <a:chOff x="0" y="2313082"/>
                <a:chExt cx="12270746" cy="2165580"/>
              </a:xfrm>
            </p:grpSpPr>
            <p:pic>
              <p:nvPicPr>
                <p:cNvPr id="5" name="Kép 4"/>
                <p:cNvPicPr>
                  <a:picLocks noChangeAspect="1"/>
                </p:cNvPicPr>
                <p:nvPr/>
              </p:nvPicPr>
              <p:blipFill>
                <a:blip r:embed="rId4">
                  <a:extLst>
                    <a:ext uri="{28A0092B-C50C-407E-A947-70E740481C1C}">
                      <a14:useLocalDpi xmlns:a14="http://schemas.microsoft.com/office/drawing/2010/main" xmlns="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334817" y="2313082"/>
                  <a:ext cx="2481701" cy="1620000"/>
                </a:xfrm>
                <a:prstGeom prst="rect">
                  <a:avLst/>
                </a:prstGeom>
                <a:ln>
                  <a:noFill/>
                </a:ln>
                <a:effectLst>
                  <a:outerShdw blurRad="292100" dist="139700" dir="2700000" algn="tl" rotWithShape="0">
                    <a:srgbClr val="333333">
                      <a:alpha val="65000"/>
                    </a:srgbClr>
                  </a:outerShdw>
                </a:effectLst>
              </p:spPr>
            </p:pic>
            <p:sp>
              <p:nvSpPr>
                <p:cNvPr id="6" name="Téglalap 5"/>
                <p:cNvSpPr/>
                <p:nvPr/>
              </p:nvSpPr>
              <p:spPr>
                <a:xfrm>
                  <a:off x="0" y="4077082"/>
                  <a:ext cx="3084068" cy="400110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 lvl="0" algn="ctr"/>
                  <a:r>
                    <a:rPr lang="hu-HU" sz="2000" b="1">
                      <a:solidFill>
                        <a:schemeClr val="bg2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rPr>
                    <a:t>Piszkos edény</a:t>
                  </a:r>
                  <a:endParaRPr lang="hu-HU" sz="2000" b="1" dirty="0">
                    <a:solidFill>
                      <a:schemeClr val="bg2"/>
                    </a:solidFill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8" name="Téglalap 7"/>
                <p:cNvSpPr/>
                <p:nvPr/>
              </p:nvSpPr>
              <p:spPr>
                <a:xfrm>
                  <a:off x="3300636" y="4078552"/>
                  <a:ext cx="2122697" cy="400110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lvl="0"/>
                  <a:r>
                    <a:rPr lang="hu-HU" sz="2000" b="1" dirty="0">
                      <a:solidFill>
                        <a:schemeClr val="bg2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rPr>
                    <a:t>Piszkos ruházat</a:t>
                  </a:r>
                </a:p>
              </p:txBody>
            </p:sp>
            <p:sp>
              <p:nvSpPr>
                <p:cNvPr id="7" name="Téglalap 6"/>
                <p:cNvSpPr/>
                <p:nvPr/>
              </p:nvSpPr>
              <p:spPr>
                <a:xfrm>
                  <a:off x="8799959" y="4065494"/>
                  <a:ext cx="3470787" cy="400110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 lvl="0" algn="ctr"/>
                  <a:r>
                    <a:rPr lang="hu-HU" sz="2000" b="1" dirty="0">
                      <a:solidFill>
                        <a:schemeClr val="bg2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rPr>
                    <a:t>Rágcsáló</a:t>
                  </a:r>
                  <a:endParaRPr lang="hu-HU" sz="2000" dirty="0">
                    <a:solidFill>
                      <a:schemeClr val="bg2"/>
                    </a:solidFill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grpSp>
              <p:nvGrpSpPr>
                <p:cNvPr id="14" name="Csoportba foglalás 13"/>
                <p:cNvGrpSpPr/>
                <p:nvPr/>
              </p:nvGrpSpPr>
              <p:grpSpPr>
                <a:xfrm>
                  <a:off x="6169688" y="2313082"/>
                  <a:ext cx="2815484" cy="2152522"/>
                  <a:chOff x="6160394" y="2127755"/>
                  <a:chExt cx="2815484" cy="2152522"/>
                </a:xfrm>
              </p:grpSpPr>
              <p:sp>
                <p:nvSpPr>
                  <p:cNvPr id="11" name="Téglalap 10"/>
                  <p:cNvSpPr/>
                  <p:nvPr/>
                </p:nvSpPr>
                <p:spPr>
                  <a:xfrm>
                    <a:off x="6160394" y="3880167"/>
                    <a:ext cx="2585218" cy="400110"/>
                  </a:xfrm>
                  <a:prstGeom prst="rect">
                    <a:avLst/>
                  </a:prstGeom>
                </p:spPr>
                <p:txBody>
                  <a:bodyPr wrap="square">
                    <a:spAutoFit/>
                  </a:bodyPr>
                  <a:lstStyle/>
                  <a:p>
                    <a:pPr lvl="0" algn="ctr"/>
                    <a:r>
                      <a:rPr lang="hu-HU" sz="2000" b="1" dirty="0">
                        <a:solidFill>
                          <a:schemeClr val="bg2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rPr>
                      <a:t>Romlott alapanyag</a:t>
                    </a:r>
                    <a:endParaRPr lang="hu-HU" sz="2000" dirty="0">
                      <a:solidFill>
                        <a:schemeClr val="bg2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pic>
                <p:nvPicPr>
                  <p:cNvPr id="12" name="Kép 11"/>
                  <p:cNvPicPr>
                    <a:picLocks noChangeAspect="1"/>
                  </p:cNvPicPr>
                  <p:nvPr/>
                </p:nvPicPr>
                <p:blipFill rotWithShape="1">
                  <a:blip r:embed="rId5">
                    <a:extLst>
                      <a:ext uri="{28A0092B-C50C-407E-A947-70E740481C1C}">
                        <a14:useLocalDpi xmlns:a14="http://schemas.microsoft.com/office/drawing/2010/main" xmlns="" val="0"/>
                      </a:ext>
                    </a:extLst>
                  </a:blip>
                  <a:srcRect t="2168" r="6092"/>
                  <a:stretch/>
                </p:blipFill>
                <p:spPr>
                  <a:xfrm>
                    <a:off x="6217544" y="2127755"/>
                    <a:ext cx="2758334" cy="1620000"/>
                  </a:xfrm>
                  <a:prstGeom prst="rect">
                    <a:avLst/>
                  </a:prstGeom>
                  <a:ln>
                    <a:noFill/>
                  </a:ln>
                  <a:effectLst>
                    <a:outerShdw blurRad="292100" dist="139700" dir="2700000" algn="tl" rotWithShape="0">
                      <a:srgbClr val="333333">
                        <a:alpha val="65000"/>
                      </a:srgbClr>
                    </a:outerShdw>
                  </a:effectLst>
                </p:spPr>
              </p:pic>
            </p:grpSp>
          </p:grpSp>
          <p:pic>
            <p:nvPicPr>
              <p:cNvPr id="15" name="Kép 14" descr="A képen személy, beltéri, férfi, konyha látható&#10;&#10;Automatikusan generált leírás">
                <a:extLst>
                  <a:ext uri="{FF2B5EF4-FFF2-40B4-BE49-F238E27FC236}">
                    <a16:creationId xmlns:a16="http://schemas.microsoft.com/office/drawing/2014/main" xmlns="" id="{3CCED701-C35C-49C8-94BE-539293A4BB6B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6"/>
              <a:srcRect l="-3961" t="62204" r="-608" b="1"/>
              <a:stretch/>
            </p:blipFill>
            <p:spPr>
              <a:xfrm>
                <a:off x="3004058" y="3322185"/>
                <a:ext cx="2978090" cy="1620000"/>
              </a:xfrm>
              <a:prstGeom prst="rect">
                <a:avLst/>
              </a:prstGeom>
              <a:ln>
                <a:noFill/>
              </a:ln>
              <a:effectLst>
                <a:outerShdw blurRad="292100" dist="139700" dir="2700000" algn="tl" rotWithShape="0">
                  <a:srgbClr val="333333">
                    <a:alpha val="65000"/>
                  </a:srgbClr>
                </a:outerShdw>
              </a:effectLst>
            </p:spPr>
          </p:pic>
        </p:grpSp>
        <p:pic>
          <p:nvPicPr>
            <p:cNvPr id="19" name="Kép 18"/>
            <p:cNvPicPr>
              <a:picLocks noChangeAspect="1"/>
            </p:cNvPicPr>
            <p:nvPr/>
          </p:nvPicPr>
          <p:blipFill rotWithShape="1">
            <a:blip r:embed="rId7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15759" t="859"/>
            <a:stretch/>
          </p:blipFill>
          <p:spPr>
            <a:xfrm>
              <a:off x="9170679" y="2998628"/>
              <a:ext cx="2753064" cy="1620000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</p:grpSp>
    </p:spTree>
    <p:extLst>
      <p:ext uri="{BB962C8B-B14F-4D97-AF65-F5344CB8AC3E}">
        <p14:creationId xmlns:p14="http://schemas.microsoft.com/office/powerpoint/2010/main" xmlns="" val="221087713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 descr="A képen rajz látható&#10;&#10;Automatikusan generált leírás">
            <a:extLst>
              <a:ext uri="{FF2B5EF4-FFF2-40B4-BE49-F238E27FC236}">
                <a16:creationId xmlns:a16="http://schemas.microsoft.com/office/drawing/2014/main" xmlns="" id="{C1C39064-1CEB-4989-9782-27279AC40BB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34220" y="0"/>
            <a:ext cx="1357779" cy="1273629"/>
          </a:xfrm>
          <a:prstGeom prst="rect">
            <a:avLst/>
          </a:prstGeom>
        </p:spPr>
      </p:pic>
      <p:sp>
        <p:nvSpPr>
          <p:cNvPr id="6" name="Tartalom helye 5"/>
          <p:cNvSpPr>
            <a:spLocks noGrp="1"/>
          </p:cNvSpPr>
          <p:nvPr>
            <p:ph idx="1"/>
          </p:nvPr>
        </p:nvSpPr>
        <p:spPr>
          <a:xfrm>
            <a:off x="755374" y="1172015"/>
            <a:ext cx="10844747" cy="5427567"/>
          </a:xfrm>
        </p:spPr>
        <p:txBody>
          <a:bodyPr>
            <a:normAutofit fontScale="92500" lnSpcReduction="20000"/>
          </a:bodyPr>
          <a:lstStyle/>
          <a:p>
            <a:pPr marL="0" lvl="2" indent="0">
              <a:buNone/>
            </a:pPr>
            <a:r>
              <a:rPr lang="hu-HU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Lépései: </a:t>
            </a:r>
          </a:p>
          <a:p>
            <a:pPr marL="228600" lvl="2" indent="-457200">
              <a:buFont typeface="+mj-lt"/>
              <a:buAutoNum type="arabicPeriod"/>
            </a:pP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hu-HU"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tálalás, vagyis a készétel kiadagolása, </a:t>
            </a:r>
            <a:endParaRPr lang="hu-HU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lvl="2" indent="-457200">
              <a:buFont typeface="+mj-lt"/>
              <a:buAutoNum type="arabicPeriod"/>
            </a:pP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majd a vendég kiszolgálása</a:t>
            </a:r>
            <a:r>
              <a:rPr lang="hu-HU"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hu-HU" sz="240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lvl="2" indent="-457200">
              <a:buNone/>
            </a:pPr>
            <a:r>
              <a:rPr lang="hu-HU" sz="2400" b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hu-HU" sz="2400" b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tálalás </a:t>
            </a:r>
            <a: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történhet </a:t>
            </a:r>
            <a:b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adagonként </a:t>
            </a:r>
            <a:b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büfé (svédasztalos) formában, tartályokba</a:t>
            </a:r>
            <a:b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vagy szállítóedényekbe.</a:t>
            </a:r>
          </a:p>
          <a:p>
            <a:pPr marL="228600" lvl="2" indent="-457200">
              <a:buNone/>
            </a:pPr>
            <a:r>
              <a:rPr lang="hu-HU" sz="2400" b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kiszolgálás </a:t>
            </a:r>
            <a: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történhet felszolgáló által, </a:t>
            </a:r>
            <a:b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vagy önkiszolgálással.</a:t>
            </a:r>
          </a:p>
          <a:p>
            <a:pPr marL="0" lvl="2" indent="0">
              <a:buNone/>
            </a:pPr>
            <a: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tálalást szakács végzi, a kiszolgálást felszolgáló (pincér) vagy a vendég maga.</a:t>
            </a:r>
          </a:p>
          <a:p>
            <a:pPr marL="0" lvl="2" indent="0">
              <a:buNone/>
            </a:pPr>
            <a:endParaRPr lang="hu-HU" sz="240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2" indent="0">
              <a:buNone/>
            </a:pPr>
            <a: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tálalás és kiszolgálás során vigyázni kell arra, </a:t>
            </a:r>
          </a:p>
          <a:p>
            <a:pPr marL="342900" lvl="2" indent="-342900"/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hogy a készétel tiszta maradjon, </a:t>
            </a:r>
          </a:p>
          <a:p>
            <a:pPr marL="342900" lvl="2" indent="-342900"/>
            <a: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megtartsa </a:t>
            </a: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minőségét</a:t>
            </a:r>
            <a:r>
              <a:rPr lang="hu-HU"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Vagyis </a:t>
            </a:r>
            <a:r>
              <a:rPr lang="hu-HU"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megmaradjon </a:t>
            </a:r>
            <a: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b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tápértéke</a:t>
            </a: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íze, illata. </a:t>
            </a:r>
          </a:p>
          <a:p>
            <a:pPr marL="342900" lvl="2" indent="-342900"/>
            <a:endParaRPr lang="hu-HU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2" indent="0">
              <a:buNone/>
            </a:pPr>
            <a:endParaRPr lang="hu-HU" sz="2400" dirty="0">
              <a:solidFill>
                <a:schemeClr val="bg1"/>
              </a:solidFill>
            </a:endParaRPr>
          </a:p>
          <a:p>
            <a:pPr marL="457200" lvl="1" indent="0">
              <a:lnSpc>
                <a:spcPct val="200000"/>
              </a:lnSpc>
              <a:spcBef>
                <a:spcPts val="600"/>
              </a:spcBef>
              <a:buNone/>
            </a:pPr>
            <a:endParaRPr lang="hu-HU" sz="2400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zövegdoboz 2"/>
          <p:cNvSpPr txBox="1"/>
          <p:nvPr/>
        </p:nvSpPr>
        <p:spPr>
          <a:xfrm>
            <a:off x="7928848" y="2720610"/>
            <a:ext cx="34714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0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szakács tálalja az ételt</a:t>
            </a:r>
          </a:p>
        </p:txBody>
      </p:sp>
      <p:sp>
        <p:nvSpPr>
          <p:cNvPr id="7" name="Téglalap 6"/>
          <p:cNvSpPr/>
          <p:nvPr/>
        </p:nvSpPr>
        <p:spPr>
          <a:xfrm>
            <a:off x="755374" y="252745"/>
            <a:ext cx="890922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2"/>
            <a:r>
              <a:rPr lang="hu-HU" sz="2400" b="1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hu-HU" sz="2400" b="1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tálalás</a:t>
            </a:r>
            <a:r>
              <a:rPr lang="hu-HU" sz="2400" b="1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hu-HU" sz="2400" b="1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és</a:t>
            </a:r>
            <a:r>
              <a:rPr lang="hu-HU" sz="2400" b="1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kiszolgálás során a készételt </a:t>
            </a:r>
          </a:p>
          <a:p>
            <a:pPr marL="0" lvl="2"/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konyhából a vendéghez juttatjuk.</a:t>
            </a:r>
            <a:endParaRPr lang="hu-HU" sz="2400" dirty="0">
              <a:solidFill>
                <a:schemeClr val="bg2"/>
              </a:solidFill>
            </a:endParaRPr>
          </a:p>
        </p:txBody>
      </p:sp>
      <p:pic>
        <p:nvPicPr>
          <p:cNvPr id="5" name="Kép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051178" y="3272898"/>
            <a:ext cx="2863288" cy="19053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Kép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024604" y="914400"/>
            <a:ext cx="2889240" cy="17335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9" name="Szövegdoboz 8"/>
          <p:cNvSpPr txBox="1"/>
          <p:nvPr/>
        </p:nvSpPr>
        <p:spPr>
          <a:xfrm>
            <a:off x="7799641" y="5270697"/>
            <a:ext cx="34714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20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felszolgáló kiszolgálja a vendégeket a étellel</a:t>
            </a:r>
          </a:p>
        </p:txBody>
      </p:sp>
    </p:spTree>
    <p:extLst>
      <p:ext uri="{BB962C8B-B14F-4D97-AF65-F5344CB8AC3E}">
        <p14:creationId xmlns:p14="http://schemas.microsoft.com/office/powerpoint/2010/main" xmlns="" val="17611363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 descr="A képen rajz látható&#10;&#10;Automatikusan generált leírás">
            <a:extLst>
              <a:ext uri="{FF2B5EF4-FFF2-40B4-BE49-F238E27FC236}">
                <a16:creationId xmlns:a16="http://schemas.microsoft.com/office/drawing/2014/main" xmlns="" id="{C1C39064-1CEB-4989-9782-27279AC40BB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34220" y="0"/>
            <a:ext cx="1357779" cy="1273629"/>
          </a:xfrm>
          <a:prstGeom prst="rect">
            <a:avLst/>
          </a:prstGeom>
        </p:spPr>
      </p:pic>
      <p:sp>
        <p:nvSpPr>
          <p:cNvPr id="6" name="Tartalom helye 5"/>
          <p:cNvSpPr>
            <a:spLocks noGrp="1"/>
          </p:cNvSpPr>
          <p:nvPr>
            <p:ph idx="1"/>
          </p:nvPr>
        </p:nvSpPr>
        <p:spPr>
          <a:xfrm>
            <a:off x="632164" y="1619277"/>
            <a:ext cx="10844747" cy="2416011"/>
          </a:xfrm>
        </p:spPr>
        <p:txBody>
          <a:bodyPr>
            <a:normAutofit/>
          </a:bodyPr>
          <a:lstStyle/>
          <a:p>
            <a:pPr marL="0" lvl="2" indent="0">
              <a:buNone/>
            </a:pP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Hova szállítható étel?</a:t>
            </a:r>
          </a:p>
          <a:p>
            <a:pPr marL="457200" lvl="2" indent="-457200">
              <a:buFont typeface="+mj-lt"/>
              <a:buAutoNum type="arabicPeriod"/>
            </a:pPr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Tálalókonyhába.</a:t>
            </a:r>
          </a:p>
          <a:p>
            <a:pPr marL="457200" lvl="2" indent="-457200">
              <a:buFont typeface="+mj-lt"/>
              <a:buAutoNum type="arabicPeriod"/>
            </a:pPr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Másik vendéglátóegységbe</a:t>
            </a:r>
            <a:r>
              <a:rPr lang="hu-HU" sz="2400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Ez lehet egy másik étterem, büfé, kávézó, menza.</a:t>
            </a:r>
          </a:p>
          <a:p>
            <a:pPr marL="457200" lvl="2" indent="-457200">
              <a:buFont typeface="+mj-lt"/>
              <a:buAutoNum type="arabicPeriod"/>
            </a:pPr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Vendéghez</a:t>
            </a:r>
            <a:r>
              <a:rPr lang="hu-HU" sz="2400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vendég otthonába vagy munkahelyére.</a:t>
            </a:r>
          </a:p>
        </p:txBody>
      </p:sp>
      <p:sp>
        <p:nvSpPr>
          <p:cNvPr id="7" name="Téglalap 6"/>
          <p:cNvSpPr/>
          <p:nvPr/>
        </p:nvSpPr>
        <p:spPr>
          <a:xfrm>
            <a:off x="517403" y="372014"/>
            <a:ext cx="1031681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2"/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kiszállítás során az ételt máshová szállítjuk, mint ahol elkészítették. </a:t>
            </a:r>
            <a:b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hu-HU" sz="2400" b="1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2"/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Az étel elfogyasztása tehát máshol történik, mint ahol elkészítették azt. </a:t>
            </a:r>
            <a:endParaRPr lang="hu-HU" sz="2400" dirty="0">
              <a:solidFill>
                <a:schemeClr val="bg1"/>
              </a:solidFill>
            </a:endParaRPr>
          </a:p>
        </p:txBody>
      </p:sp>
      <p:grpSp>
        <p:nvGrpSpPr>
          <p:cNvPr id="16" name="Csoportba foglalás 15"/>
          <p:cNvGrpSpPr/>
          <p:nvPr/>
        </p:nvGrpSpPr>
        <p:grpSpPr>
          <a:xfrm>
            <a:off x="833597" y="4055166"/>
            <a:ext cx="10878294" cy="2793531"/>
            <a:chOff x="794938" y="4042467"/>
            <a:chExt cx="10878294" cy="2793531"/>
          </a:xfrm>
        </p:grpSpPr>
        <p:grpSp>
          <p:nvGrpSpPr>
            <p:cNvPr id="13" name="Csoportba foglalás 12"/>
            <p:cNvGrpSpPr/>
            <p:nvPr/>
          </p:nvGrpSpPr>
          <p:grpSpPr>
            <a:xfrm>
              <a:off x="794938" y="4042467"/>
              <a:ext cx="10519197" cy="2107096"/>
              <a:chOff x="894521" y="4281002"/>
              <a:chExt cx="10519197" cy="2107096"/>
            </a:xfrm>
          </p:grpSpPr>
          <p:pic>
            <p:nvPicPr>
              <p:cNvPr id="2" name="Kép 1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tretch>
                <a:fillRect/>
              </a:stretch>
            </p:blipFill>
            <p:spPr>
              <a:xfrm>
                <a:off x="894521" y="4281002"/>
                <a:ext cx="2800131" cy="2100098"/>
              </a:xfrm>
              <a:prstGeom prst="rect">
                <a:avLst/>
              </a:prstGeom>
              <a:ln>
                <a:noFill/>
              </a:ln>
              <a:effectLst>
                <a:outerShdw blurRad="292100" dist="139700" dir="2700000" algn="tl" rotWithShape="0">
                  <a:srgbClr val="333333">
                    <a:alpha val="65000"/>
                  </a:srgbClr>
                </a:outerShdw>
              </a:effectLst>
            </p:spPr>
          </p:pic>
          <p:pic>
            <p:nvPicPr>
              <p:cNvPr id="10" name="Kép 9"/>
              <p:cNvPicPr>
                <a:picLocks noChangeAspect="1"/>
              </p:cNvPicPr>
              <p:nvPr/>
            </p:nvPicPr>
            <p:blipFill rotWithShape="1">
              <a:blip r:embed="rId5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 l="3703" t="15053" r="8166" b="3123"/>
              <a:stretch/>
            </p:blipFill>
            <p:spPr>
              <a:xfrm>
                <a:off x="4543790" y="4281002"/>
                <a:ext cx="3021496" cy="2107096"/>
              </a:xfrm>
              <a:prstGeom prst="rect">
                <a:avLst/>
              </a:prstGeom>
              <a:ln>
                <a:noFill/>
              </a:ln>
              <a:effectLst>
                <a:outerShdw blurRad="292100" dist="139700" dir="2700000" algn="tl" rotWithShape="0">
                  <a:srgbClr val="333333">
                    <a:alpha val="65000"/>
                  </a:srgbClr>
                </a:outerShdw>
              </a:effectLst>
            </p:spPr>
          </p:pic>
          <p:pic>
            <p:nvPicPr>
              <p:cNvPr id="11" name="Kép 10"/>
              <p:cNvPicPr>
                <a:picLocks noChangeAspect="1"/>
              </p:cNvPicPr>
              <p:nvPr/>
            </p:nvPicPr>
            <p:blipFill rotWithShape="1">
              <a:blip r:embed="rId6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 l="3004" t="2239"/>
              <a:stretch/>
            </p:blipFill>
            <p:spPr>
              <a:xfrm>
                <a:off x="8358809" y="4313583"/>
                <a:ext cx="3054909" cy="2053064"/>
              </a:xfrm>
              <a:prstGeom prst="rect">
                <a:avLst/>
              </a:prstGeom>
              <a:ln>
                <a:noFill/>
              </a:ln>
              <a:effectLst>
                <a:outerShdw blurRad="292100" dist="139700" dir="2700000" algn="tl" rotWithShape="0">
                  <a:srgbClr val="333333">
                    <a:alpha val="65000"/>
                  </a:srgbClr>
                </a:outerShdw>
              </a:effectLst>
            </p:spPr>
          </p:pic>
        </p:grpSp>
        <p:sp>
          <p:nvSpPr>
            <p:cNvPr id="12" name="Szövegdoboz 11"/>
            <p:cNvSpPr txBox="1"/>
            <p:nvPr/>
          </p:nvSpPr>
          <p:spPr>
            <a:xfrm>
              <a:off x="1150391" y="6149563"/>
              <a:ext cx="208979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hu-HU" sz="2000" b="1" dirty="0">
                  <a:solidFill>
                    <a:schemeClr val="bg2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Tálalókonyha</a:t>
              </a:r>
            </a:p>
          </p:txBody>
        </p:sp>
        <p:sp>
          <p:nvSpPr>
            <p:cNvPr id="14" name="Szövegdoboz 13"/>
            <p:cNvSpPr txBox="1"/>
            <p:nvPr/>
          </p:nvSpPr>
          <p:spPr>
            <a:xfrm>
              <a:off x="3967321" y="6128112"/>
              <a:ext cx="4024837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hu-HU" sz="2000" b="1" dirty="0">
                  <a:solidFill>
                    <a:schemeClr val="bg2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Étel csomagolása és felkészítése szállításra</a:t>
              </a:r>
            </a:p>
          </p:txBody>
        </p:sp>
        <p:sp>
          <p:nvSpPr>
            <p:cNvPr id="15" name="Szövegdoboz 14"/>
            <p:cNvSpPr txBox="1"/>
            <p:nvPr/>
          </p:nvSpPr>
          <p:spPr>
            <a:xfrm>
              <a:off x="7900128" y="6112190"/>
              <a:ext cx="377310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hu-HU" sz="2000" b="1" dirty="0">
                  <a:solidFill>
                    <a:schemeClr val="bg2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Házhoz szállított étel elfogyasztása otthon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54303710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rtalom helye 2">
            <a:extLst>
              <a:ext uri="{FF2B5EF4-FFF2-40B4-BE49-F238E27FC236}">
                <a16:creationId xmlns:a16="http://schemas.microsoft.com/office/drawing/2014/main" xmlns="" id="{DABB13D0-3716-47D8-90BF-AAAB68EBCC7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3731" y="820910"/>
            <a:ext cx="10273922" cy="3582126"/>
          </a:xfrm>
        </p:spPr>
        <p:txBody>
          <a:bodyPr>
            <a:noAutofit/>
          </a:bodyPr>
          <a:lstStyle/>
          <a:p>
            <a:pPr marL="0" lvl="0" indent="0">
              <a:buNone/>
            </a:pPr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tálalás, kiszolgálás és a kiszállítás során az </a:t>
            </a:r>
            <a:r>
              <a:rPr lang="hu-HU" sz="2400" b="1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étel </a:t>
            </a:r>
            <a:r>
              <a:rPr lang="hu-HU" sz="2400" b="1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szennyeződhet:</a:t>
            </a:r>
            <a:endParaRPr lang="hu-HU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 az </a:t>
            </a:r>
            <a:r>
              <a:rPr lang="hu-HU"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ételbe </a:t>
            </a:r>
            <a: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mikrobák kerülnek, akkor azok </a:t>
            </a:r>
            <a: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elszaporodnak. </a:t>
            </a:r>
            <a:endParaRPr lang="hu-HU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mikróbáktól az </a:t>
            </a: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ételt elfogyasztó vendégek </a:t>
            </a:r>
            <a:r>
              <a:rPr lang="hu-HU"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megbetegedhetnek</a:t>
            </a:r>
            <a: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Tiszta edényzettel, tiszta környezettel megvédhetjük az ételt a mikróbáktól </a:t>
            </a:r>
            <a:endParaRPr lang="hu-HU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hu-HU" sz="2400" b="1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hu-HU" sz="2400" b="1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tálalás, kiszolgálás és a kiszállítás során </a:t>
            </a:r>
            <a:r>
              <a:rPr lang="hu-HU" sz="2400" b="1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vigyázni </a:t>
            </a:r>
            <a:r>
              <a:rPr lang="hu-HU" sz="2400" b="1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kell:</a:t>
            </a:r>
            <a:endParaRPr lang="hu-HU" sz="2400" b="1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felszolgált étel minőségére</a:t>
            </a:r>
            <a:r>
              <a:rPr lang="hu-HU" sz="2400" b="1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Például, </a:t>
            </a: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 az ételt nem tálaljuk azonnal az elkészítést követően, le kell hűteni vagy lefagyasztani. Így </a:t>
            </a:r>
            <a:r>
              <a:rPr lang="hu-HU"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nem </a:t>
            </a:r>
            <a: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szaporodnakel benne a </a:t>
            </a: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mikrobák.</a:t>
            </a:r>
          </a:p>
          <a:p>
            <a:r>
              <a:rPr lang="hu-HU" sz="2400" b="1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Az étel tisztaságra</a:t>
            </a:r>
            <a:r>
              <a:rPr lang="hu-HU" sz="2400" b="1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Például, piszkos </a:t>
            </a: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kézzel</a:t>
            </a:r>
            <a:r>
              <a:rPr lang="hu-HU"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szennyezett munkaruhában </a:t>
            </a:r>
            <a:r>
              <a:rPr lang="hu-HU"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nem </a:t>
            </a:r>
            <a: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szabad felszolgálni ételt. </a:t>
            </a:r>
            <a:b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kiszállítás során </a:t>
            </a:r>
            <a:r>
              <a:rPr lang="hu-HU"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tiszta </a:t>
            </a:r>
            <a: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edényzetben, tiszta szállító kocsiban kell szállítani </a:t>
            </a: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az ételt.</a:t>
            </a:r>
          </a:p>
          <a:p>
            <a:pPr marL="0" indent="0">
              <a:buNone/>
            </a:pPr>
            <a:endParaRPr lang="hu-HU" sz="2400" b="1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Kép 3" descr="A képen rajz látható&#10;&#10;Automatikusan generált leírás">
            <a:extLst>
              <a:ext uri="{FF2B5EF4-FFF2-40B4-BE49-F238E27FC236}">
                <a16:creationId xmlns:a16="http://schemas.microsoft.com/office/drawing/2014/main" xmlns="" id="{C1C39064-1CEB-4989-9782-27279AC40BB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47368" y="0"/>
            <a:ext cx="1244631" cy="11674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955761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9049615" cy="1915647"/>
          </a:xfrm>
        </p:spPr>
        <p:txBody>
          <a:bodyPr/>
          <a:lstStyle/>
          <a:p>
            <a:pPr lvl="0"/>
            <a:r>
              <a:rPr lang="hu-HU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Tálalás, kiszolgálás</a:t>
            </a:r>
          </a:p>
        </p:txBody>
      </p:sp>
      <p:pic>
        <p:nvPicPr>
          <p:cNvPr id="4" name="Kép 3" descr="A képen rajz látható&#10;&#10;Automatikusan generált leírás">
            <a:extLst>
              <a:ext uri="{FF2B5EF4-FFF2-40B4-BE49-F238E27FC236}">
                <a16:creationId xmlns:a16="http://schemas.microsoft.com/office/drawing/2014/main" xmlns="" id="{C1C39064-1CEB-4989-9782-27279AC40B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04571" y="93617"/>
            <a:ext cx="1823306" cy="1710304"/>
          </a:xfrm>
          <a:prstGeom prst="rect">
            <a:avLst/>
          </a:prstGeom>
        </p:spPr>
      </p:pic>
      <p:sp>
        <p:nvSpPr>
          <p:cNvPr id="3" name="Szövegdoboz 2">
            <a:extLst>
              <a:ext uri="{FF2B5EF4-FFF2-40B4-BE49-F238E27FC236}">
                <a16:creationId xmlns:a16="http://schemas.microsoft.com/office/drawing/2014/main" xmlns="" id="{2FA643D7-0A13-417D-9D9F-5089AB3A67A3}"/>
              </a:ext>
            </a:extLst>
          </p:cNvPr>
          <p:cNvSpPr txBox="1"/>
          <p:nvPr/>
        </p:nvSpPr>
        <p:spPr>
          <a:xfrm>
            <a:off x="1154955" y="4763487"/>
            <a:ext cx="91710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tálalás, kiszolgálás általános szabályai</a:t>
            </a:r>
          </a:p>
        </p:txBody>
      </p:sp>
    </p:spTree>
    <p:extLst>
      <p:ext uri="{BB962C8B-B14F-4D97-AF65-F5344CB8AC3E}">
        <p14:creationId xmlns:p14="http://schemas.microsoft.com/office/powerpoint/2010/main" xmlns="" val="125673329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rtalom helye 2">
            <a:extLst>
              <a:ext uri="{FF2B5EF4-FFF2-40B4-BE49-F238E27FC236}">
                <a16:creationId xmlns:a16="http://schemas.microsoft.com/office/drawing/2014/main" xmlns="" id="{DABB13D0-3716-47D8-90BF-AAAB68EBCC7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3731" y="721519"/>
            <a:ext cx="9223512" cy="358212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tálalás az elkészült étel </a:t>
            </a:r>
          </a:p>
          <a:p>
            <a:r>
              <a:rPr lang="hu-HU" sz="2400" b="1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Adagolása </a:t>
            </a:r>
            <a: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egyenként vagy tálakba, </a:t>
            </a:r>
            <a:endParaRPr lang="hu-HU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tányérra, tálcára helyezése </a:t>
            </a:r>
          </a:p>
          <a:p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és díszítése. </a:t>
            </a:r>
          </a:p>
          <a:p>
            <a:endParaRPr lang="hu-HU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kitálalt étel a kiszolgálás során kerül </a:t>
            </a:r>
            <a:b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vendéglátásban a vendéghez. </a:t>
            </a:r>
          </a:p>
          <a:p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tálalás történhet </a:t>
            </a:r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 személynek 1 tányérba</a:t>
            </a: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b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amit a felszolgáló kivisz a vendég asztalára:</a:t>
            </a:r>
          </a:p>
          <a:p>
            <a:pPr marL="0" indent="0">
              <a:buNone/>
            </a:pPr>
            <a:endParaRPr lang="hu-HU" sz="2400" b="1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Kép 3" descr="A képen rajz látható&#10;&#10;Automatikusan generált leírás">
            <a:extLst>
              <a:ext uri="{FF2B5EF4-FFF2-40B4-BE49-F238E27FC236}">
                <a16:creationId xmlns:a16="http://schemas.microsoft.com/office/drawing/2014/main" xmlns="" id="{C1C39064-1CEB-4989-9782-27279AC40BB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47368" y="0"/>
            <a:ext cx="1244631" cy="1167493"/>
          </a:xfrm>
          <a:prstGeom prst="rect">
            <a:avLst/>
          </a:prstGeom>
        </p:spPr>
      </p:pic>
      <p:pic>
        <p:nvPicPr>
          <p:cNvPr id="5" name="Kép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0884" t="-1076" r="7487" b="359"/>
          <a:stretch>
            <a:fillRect/>
          </a:stretch>
        </p:blipFill>
        <p:spPr bwMode="auto">
          <a:xfrm>
            <a:off x="8121149" y="4330421"/>
            <a:ext cx="3448535" cy="210384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Kép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4602"/>
          <a:stretch>
            <a:fillRect/>
          </a:stretch>
        </p:blipFill>
        <p:spPr bwMode="auto">
          <a:xfrm>
            <a:off x="8121149" y="1898374"/>
            <a:ext cx="3398840" cy="221825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45737316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rtalom helye 2">
            <a:extLst>
              <a:ext uri="{FF2B5EF4-FFF2-40B4-BE49-F238E27FC236}">
                <a16:creationId xmlns:a16="http://schemas.microsoft.com/office/drawing/2014/main" xmlns="" id="{DABB13D0-3716-47D8-90BF-AAAB68EBCC7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3731" y="721519"/>
            <a:ext cx="5615608" cy="3701394"/>
          </a:xfrm>
        </p:spPr>
        <p:txBody>
          <a:bodyPr>
            <a:noAutofit/>
          </a:bodyPr>
          <a:lstStyle/>
          <a:p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tálalás történhet egyszerre </a:t>
            </a:r>
            <a:b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több vendég számára is, </a:t>
            </a:r>
            <a:b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több </a:t>
            </a:r>
            <a:r>
              <a:rPr lang="hu-HU" sz="2400" b="1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nagyobb </a:t>
            </a:r>
            <a:r>
              <a:rPr lang="hu-HU" sz="2400" b="1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tányérra</a:t>
            </a:r>
            <a:r>
              <a:rPr lang="hu-HU"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vagy tálakba, például levesestálba.</a:t>
            </a:r>
            <a:endParaRPr lang="hu-HU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hu-HU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Büfé </a:t>
            </a: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éttermekben a tálalás </a:t>
            </a:r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nagyobb tálakba vagy termoszedényekbe történik</a:t>
            </a: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b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Itt egy felszolgáló adagolja tányérra </a:t>
            </a:r>
            <a:b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kiválasztott ételt egy pult mögül </a:t>
            </a:r>
            <a:b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hu-HU"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vagy </a:t>
            </a:r>
            <a: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önkiszolgálás esetén maga </a:t>
            </a: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vendég </a:t>
            </a:r>
            <a:r>
              <a:rPr lang="hu-HU"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vesz </a:t>
            </a:r>
            <a: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saját tányérjára. </a:t>
            </a:r>
          </a:p>
          <a:p>
            <a:pPr marL="0" indent="0">
              <a:buNone/>
            </a:pPr>
            <a:endParaRPr lang="hu-HU" sz="2400" b="1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Kép 3" descr="A képen rajz látható&#10;&#10;Automatikusan generált leírás">
            <a:extLst>
              <a:ext uri="{FF2B5EF4-FFF2-40B4-BE49-F238E27FC236}">
                <a16:creationId xmlns:a16="http://schemas.microsoft.com/office/drawing/2014/main" xmlns="" id="{C1C39064-1CEB-4989-9782-27279AC40BB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47368" y="0"/>
            <a:ext cx="1244631" cy="1167493"/>
          </a:xfrm>
          <a:prstGeom prst="rect">
            <a:avLst/>
          </a:prstGeom>
        </p:spPr>
      </p:pic>
      <p:pic>
        <p:nvPicPr>
          <p:cNvPr id="5" name="Kép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44732" y="583746"/>
            <a:ext cx="3813932" cy="267465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Kép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44732" y="3687418"/>
            <a:ext cx="3897243" cy="254615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26000863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rtalom helye 2">
            <a:extLst>
              <a:ext uri="{FF2B5EF4-FFF2-40B4-BE49-F238E27FC236}">
                <a16:creationId xmlns:a16="http://schemas.microsoft.com/office/drawing/2014/main" xmlns="" id="{DABB13D0-3716-47D8-90BF-AAAB68EBCC7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16473" y="583746"/>
            <a:ext cx="10425559" cy="370139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tálalás és adagolás során </a:t>
            </a:r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mikrobák kerülhetnek az ételbe</a:t>
            </a: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 az adagolás, tálalás túl hosszúra nyúlik.</a:t>
            </a:r>
            <a:b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Például ha a reggel elkészített ételt csak este tálaljuk.</a:t>
            </a:r>
          </a:p>
          <a:p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 a hideg étel felmelegszik, mert nem </a:t>
            </a:r>
            <a:r>
              <a:rPr lang="hu-HU"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hűtik</a:t>
            </a:r>
            <a: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/>
            <a:r>
              <a:rPr lang="hu-HU"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meleg étel kihűl amiatt, hogy nem tartják az </a:t>
            </a:r>
            <a:r>
              <a:rPr lang="hu-HU"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előírt </a:t>
            </a:r>
            <a: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hőmérsékleten</a:t>
            </a: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marL="0" indent="0">
              <a:buNone/>
            </a:pPr>
            <a: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 nem hűtik, vagy nem tartják elég forrón az étel, akkor </a:t>
            </a: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mikrobák elszaporodhatnak</a:t>
            </a:r>
            <a:r>
              <a:rPr lang="hu-HU"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és a </a:t>
            </a:r>
            <a:r>
              <a:rPr lang="hu-HU"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vendégek </a:t>
            </a:r>
            <a: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megbetegedését </a:t>
            </a: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okozhatják. </a:t>
            </a:r>
            <a:b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hu-HU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Ezért fontos, hogy </a:t>
            </a:r>
            <a:r>
              <a:rPr lang="hu-HU" sz="2400" b="1" dirty="0" err="1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betartsuk</a:t>
            </a:r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 tálalás, adagolás szabályait!</a:t>
            </a:r>
            <a:r>
              <a:rPr lang="hu-HU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0" indent="0">
              <a:buNone/>
            </a:pPr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tálalás, kiszolgálás egész időtartama alatt meg kell védeni </a:t>
            </a:r>
            <a:b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az étel tisztaságát, minőségét, táp- és élvezeti értékét.</a:t>
            </a:r>
          </a:p>
        </p:txBody>
      </p:sp>
      <p:pic>
        <p:nvPicPr>
          <p:cNvPr id="4" name="Kép 3" descr="A képen rajz látható&#10;&#10;Automatikusan generált leírás">
            <a:extLst>
              <a:ext uri="{FF2B5EF4-FFF2-40B4-BE49-F238E27FC236}">
                <a16:creationId xmlns:a16="http://schemas.microsoft.com/office/drawing/2014/main" xmlns="" id="{C1C39064-1CEB-4989-9782-27279AC40BB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47368" y="0"/>
            <a:ext cx="1244631" cy="11674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2964947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églalap 5"/>
          <p:cNvSpPr/>
          <p:nvPr/>
        </p:nvSpPr>
        <p:spPr>
          <a:xfrm>
            <a:off x="1523973" y="183988"/>
            <a:ext cx="95043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2"/>
            <a:r>
              <a:rPr lang="hu-HU" sz="3600" b="1" dirty="0">
                <a:solidFill>
                  <a:schemeClr val="bg2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A tálalás, kiszolgálás általános szabályai</a:t>
            </a:r>
            <a:endParaRPr lang="hu-HU" sz="2400" dirty="0">
              <a:solidFill>
                <a:schemeClr val="bg1"/>
              </a:solidFill>
            </a:endParaRPr>
          </a:p>
        </p:txBody>
      </p:sp>
      <p:graphicFrame>
        <p:nvGraphicFramePr>
          <p:cNvPr id="8" name="Diagram 7"/>
          <p:cNvGraphicFramePr/>
          <p:nvPr>
            <p:extLst>
              <p:ext uri="{D42A27DB-BD31-4B8C-83A1-F6EECF244321}">
                <p14:modId xmlns:p14="http://schemas.microsoft.com/office/powerpoint/2010/main" xmlns="" val="1301906481"/>
              </p:ext>
            </p:extLst>
          </p:nvPr>
        </p:nvGraphicFramePr>
        <p:xfrm>
          <a:off x="1051064" y="806256"/>
          <a:ext cx="9991310" cy="57597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Kép 3" descr="images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0"/>
            <a:ext cx="983330" cy="983330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Diagram 7"/>
          <p:cNvGraphicFramePr/>
          <p:nvPr>
            <p:extLst>
              <p:ext uri="{D42A27DB-BD31-4B8C-83A1-F6EECF244321}">
                <p14:modId xmlns:p14="http://schemas.microsoft.com/office/powerpoint/2010/main" xmlns="" val="2525084234"/>
              </p:ext>
            </p:extLst>
          </p:nvPr>
        </p:nvGraphicFramePr>
        <p:xfrm>
          <a:off x="1111777" y="259855"/>
          <a:ext cx="10599992" cy="61363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320144687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Diagram 7"/>
          <p:cNvGraphicFramePr/>
          <p:nvPr>
            <p:extLst>
              <p:ext uri="{D42A27DB-BD31-4B8C-83A1-F6EECF244321}">
                <p14:modId xmlns:p14="http://schemas.microsoft.com/office/powerpoint/2010/main" xmlns="" val="1635951395"/>
              </p:ext>
            </p:extLst>
          </p:nvPr>
        </p:nvGraphicFramePr>
        <p:xfrm>
          <a:off x="1141353" y="454327"/>
          <a:ext cx="10457613" cy="59663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352818664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Diagram 7"/>
          <p:cNvGraphicFramePr/>
          <p:nvPr>
            <p:extLst>
              <p:ext uri="{D42A27DB-BD31-4B8C-83A1-F6EECF244321}">
                <p14:modId xmlns:p14="http://schemas.microsoft.com/office/powerpoint/2010/main" xmlns="" val="1603787247"/>
              </p:ext>
            </p:extLst>
          </p:nvPr>
        </p:nvGraphicFramePr>
        <p:xfrm>
          <a:off x="1342291" y="637674"/>
          <a:ext cx="10016098" cy="498107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243417889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9049615" cy="1915647"/>
          </a:xfrm>
        </p:spPr>
        <p:txBody>
          <a:bodyPr/>
          <a:lstStyle/>
          <a:p>
            <a:r>
              <a:rPr lang="hu-HU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 </a:t>
            </a:r>
            <a:r>
              <a:rPr lang="hu-HU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Fogyasztás </a:t>
            </a:r>
            <a:r>
              <a:rPr lang="hu-HU" b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módjai</a:t>
            </a:r>
            <a:endParaRPr lang="hu-HU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Kép 3" descr="A képen rajz látható&#10;&#10;Automatikusan generált leírás">
            <a:extLst>
              <a:ext uri="{FF2B5EF4-FFF2-40B4-BE49-F238E27FC236}">
                <a16:creationId xmlns:a16="http://schemas.microsoft.com/office/drawing/2014/main" xmlns="" id="{C1C39064-1CEB-4989-9782-27279AC40B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04571" y="93617"/>
            <a:ext cx="1823306" cy="1710304"/>
          </a:xfrm>
          <a:prstGeom prst="rect">
            <a:avLst/>
          </a:prstGeom>
        </p:spPr>
      </p:pic>
      <p:sp>
        <p:nvSpPr>
          <p:cNvPr id="5" name="Szövegdoboz 4">
            <a:extLst>
              <a:ext uri="{FF2B5EF4-FFF2-40B4-BE49-F238E27FC236}">
                <a16:creationId xmlns:a16="http://schemas.microsoft.com/office/drawing/2014/main" xmlns="" id="{2FA643D7-0A13-417D-9D9F-5089AB3A67A3}"/>
              </a:ext>
            </a:extLst>
          </p:cNvPr>
          <p:cNvSpPr txBox="1"/>
          <p:nvPr/>
        </p:nvSpPr>
        <p:spPr>
          <a:xfrm>
            <a:off x="1154955" y="4859023"/>
            <a:ext cx="917107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Étteremben fogyasztás és tálalás</a:t>
            </a:r>
          </a:p>
          <a:p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Utcán fogyasztás</a:t>
            </a:r>
          </a:p>
          <a:p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Házhozszállítás</a:t>
            </a:r>
          </a:p>
        </p:txBody>
      </p:sp>
    </p:spTree>
    <p:extLst>
      <p:ext uri="{BB962C8B-B14F-4D97-AF65-F5344CB8AC3E}">
        <p14:creationId xmlns:p14="http://schemas.microsoft.com/office/powerpoint/2010/main" xmlns="" val="125673329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rtalom helye 2">
            <a:extLst>
              <a:ext uri="{FF2B5EF4-FFF2-40B4-BE49-F238E27FC236}">
                <a16:creationId xmlns:a16="http://schemas.microsoft.com/office/drawing/2014/main" xmlns="" id="{DABB13D0-3716-47D8-90BF-AAAB68EBCC7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3730" y="721519"/>
            <a:ext cx="9601199" cy="5715376"/>
          </a:xfrm>
        </p:spPr>
        <p:txBody>
          <a:bodyPr>
            <a:noAutofit/>
          </a:bodyPr>
          <a:lstStyle/>
          <a:p>
            <a:pPr marL="0" lvl="0" indent="0">
              <a:buNone/>
            </a:pPr>
            <a:r>
              <a:rPr lang="hu-HU" sz="2400" b="1" dirty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Az étel elfogyasztása történhet:</a:t>
            </a:r>
          </a:p>
          <a:p>
            <a:pPr lvl="0">
              <a:buFont typeface="Wingdings" pitchFamily="2" charset="2"/>
              <a:buChar char="Ø"/>
            </a:pPr>
            <a:r>
              <a:rPr lang="hu-HU" sz="24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étteremben, ami lehet hagyományos vagy büfé típusú,</a:t>
            </a:r>
          </a:p>
          <a:p>
            <a:pPr lvl="0">
              <a:buFont typeface="Wingdings" pitchFamily="2" charset="2"/>
              <a:buChar char="Ø"/>
            </a:pPr>
            <a:r>
              <a:rPr lang="hu-HU" sz="24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önkiszolgáló étteremben, például munkahelyi vagy iskolai menzán,</a:t>
            </a:r>
          </a:p>
          <a:p>
            <a:pPr lvl="0">
              <a:buFont typeface="Wingdings" pitchFamily="2" charset="2"/>
              <a:buChar char="Ø"/>
            </a:pPr>
            <a:r>
              <a:rPr lang="hu-HU" sz="24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gyorsétteremben,</a:t>
            </a:r>
          </a:p>
          <a:p>
            <a:pPr lvl="0">
              <a:buFont typeface="Wingdings" pitchFamily="2" charset="2"/>
              <a:buChar char="Ø"/>
            </a:pPr>
            <a:r>
              <a:rPr lang="hu-HU" sz="24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utcán,</a:t>
            </a:r>
          </a:p>
          <a:p>
            <a:pPr lvl="0">
              <a:buFont typeface="Wingdings" pitchFamily="2" charset="2"/>
              <a:buChar char="Ø"/>
            </a:pPr>
            <a:r>
              <a:rPr lang="hu-HU" sz="24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otthon.</a:t>
            </a:r>
          </a:p>
          <a:p>
            <a:pPr marL="0" lvl="0" indent="0">
              <a:buNone/>
            </a:pPr>
            <a:endParaRPr lang="hu-HU" sz="24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marL="0" lvl="0" indent="0">
              <a:buNone/>
            </a:pPr>
            <a:r>
              <a:rPr lang="hu-HU" sz="24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Attól függően, hogy hol fogyasztjuk el az ételt, különbözik a tálalás és a kiszolgálás. </a:t>
            </a:r>
            <a:br>
              <a:rPr lang="hu-HU" sz="24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</a:br>
            <a:endParaRPr lang="hu-HU" sz="24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marL="0" lvl="0" indent="0">
              <a:buNone/>
            </a:pPr>
            <a:r>
              <a:rPr lang="hu-HU" sz="24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A továbbiakban a különböző ételfogyasztási típusokkal </a:t>
            </a:r>
            <a:r>
              <a:rPr lang="hu-HU" sz="240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foglalkozunk</a:t>
            </a:r>
            <a:r>
              <a:rPr lang="hu-HU" sz="240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marL="0" lvl="0" indent="0">
              <a:buNone/>
            </a:pPr>
            <a:r>
              <a:rPr lang="hu-HU" sz="240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Soroljunk fel általunk ismert ételfogyasztási módokat!</a:t>
            </a:r>
            <a:endParaRPr lang="hu-HU" sz="24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hu-HU" sz="24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Kép 3" descr="A képen rajz látható&#10;&#10;Automatikusan generált leírás">
            <a:extLst>
              <a:ext uri="{FF2B5EF4-FFF2-40B4-BE49-F238E27FC236}">
                <a16:creationId xmlns:a16="http://schemas.microsoft.com/office/drawing/2014/main" xmlns="" id="{C1C39064-1CEB-4989-9782-27279AC40BB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47368" y="0"/>
            <a:ext cx="1244631" cy="1167493"/>
          </a:xfrm>
          <a:prstGeom prst="rect">
            <a:avLst/>
          </a:prstGeom>
        </p:spPr>
      </p:pic>
      <p:pic>
        <p:nvPicPr>
          <p:cNvPr id="5" name="Kép 4" descr="fELADAT MAGYA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858702" y="5524702"/>
            <a:ext cx="1333298" cy="1333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3227872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églalap 5"/>
          <p:cNvSpPr/>
          <p:nvPr/>
        </p:nvSpPr>
        <p:spPr>
          <a:xfrm>
            <a:off x="729228" y="162147"/>
            <a:ext cx="758004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2"/>
            <a:r>
              <a:rPr lang="hu-HU" sz="3600" b="1" dirty="0">
                <a:solidFill>
                  <a:schemeClr val="bg2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Étteremben fogyasztás és tálalás</a:t>
            </a:r>
            <a:endParaRPr lang="hu-HU" sz="2400" dirty="0">
              <a:solidFill>
                <a:schemeClr val="bg1"/>
              </a:solidFill>
            </a:endParaRPr>
          </a:p>
        </p:txBody>
      </p:sp>
      <p:sp>
        <p:nvSpPr>
          <p:cNvPr id="7" name="Tartalom helye 6"/>
          <p:cNvSpPr>
            <a:spLocks noGrp="1"/>
          </p:cNvSpPr>
          <p:nvPr>
            <p:ph idx="1"/>
          </p:nvPr>
        </p:nvSpPr>
        <p:spPr>
          <a:xfrm>
            <a:off x="729228" y="810441"/>
            <a:ext cx="8946541" cy="419548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hu-HU" sz="24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Különböző éttermek vannak:</a:t>
            </a:r>
          </a:p>
          <a:p>
            <a:pPr lvl="1"/>
            <a:r>
              <a:rPr lang="hu-HU" sz="2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hu-HU" sz="2400" b="1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Hagyományos étterem</a:t>
            </a:r>
          </a:p>
          <a:p>
            <a:pPr lvl="1"/>
            <a:endParaRPr lang="hu-HU" sz="2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lvl="1"/>
            <a:endParaRPr lang="hu-HU" sz="2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marL="457200" lvl="1" indent="0">
              <a:buNone/>
            </a:pPr>
            <a:r>
              <a:rPr lang="hu-HU" sz="2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hu-HU" sz="2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</a:br>
            <a:endParaRPr lang="hu-HU" sz="2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lvl="1"/>
            <a:endParaRPr lang="hu-HU" sz="2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lvl="1"/>
            <a:r>
              <a:rPr lang="hu-HU" sz="2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hu-HU" sz="2400" b="1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Büféétterem</a:t>
            </a:r>
          </a:p>
        </p:txBody>
      </p:sp>
      <p:pic>
        <p:nvPicPr>
          <p:cNvPr id="4" name="Kép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4495" y="1919980"/>
            <a:ext cx="3103218" cy="203139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Kép 4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80956" y="4588892"/>
            <a:ext cx="3244850" cy="216471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artalom helye 6"/>
          <p:cNvSpPr txBox="1">
            <a:spLocks/>
          </p:cNvSpPr>
          <p:nvPr/>
        </p:nvSpPr>
        <p:spPr>
          <a:xfrm>
            <a:off x="6057536" y="1341368"/>
            <a:ext cx="6113028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20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5pPr>
            <a:lvl6pPr marL="2506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9pPr>
          </a:lstStyle>
          <a:p>
            <a:r>
              <a:rPr lang="hu-HU" sz="2400" b="1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Gyorsétterem</a:t>
            </a:r>
          </a:p>
          <a:p>
            <a:endParaRPr lang="hu-HU" sz="2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endParaRPr lang="hu-HU" sz="2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hu-HU" sz="2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hu-HU" sz="2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</a:br>
            <a:endParaRPr lang="hu-HU" sz="2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hu-HU" sz="2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r>
              <a:rPr lang="hu-HU" sz="2400" b="1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Önkiszolgáló étterem/menza</a:t>
            </a:r>
          </a:p>
        </p:txBody>
      </p:sp>
      <p:pic>
        <p:nvPicPr>
          <p:cNvPr id="11" name="Kép 10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9178"/>
          <a:stretch>
            <a:fillRect/>
          </a:stretch>
        </p:blipFill>
        <p:spPr bwMode="auto">
          <a:xfrm>
            <a:off x="6612262" y="4598830"/>
            <a:ext cx="3386939" cy="216471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Kép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612262" y="1870150"/>
            <a:ext cx="3016480" cy="214026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églalap 5"/>
          <p:cNvSpPr/>
          <p:nvPr/>
        </p:nvSpPr>
        <p:spPr>
          <a:xfrm>
            <a:off x="758741" y="304789"/>
            <a:ext cx="981745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2"/>
            <a:r>
              <a:rPr lang="hu-HU" sz="2800" b="1" dirty="0">
                <a:solidFill>
                  <a:schemeClr val="bg2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Fogyasztás és tálalás hagyományos étteremben</a:t>
            </a:r>
            <a:endParaRPr lang="hu-HU" dirty="0">
              <a:solidFill>
                <a:schemeClr val="bg1"/>
              </a:solidFill>
            </a:endParaRPr>
          </a:p>
        </p:txBody>
      </p:sp>
      <p:sp>
        <p:nvSpPr>
          <p:cNvPr id="7" name="Tartalom helye 6"/>
          <p:cNvSpPr>
            <a:spLocks noGrp="1"/>
          </p:cNvSpPr>
          <p:nvPr>
            <p:ph idx="1"/>
          </p:nvPr>
        </p:nvSpPr>
        <p:spPr>
          <a:xfrm>
            <a:off x="1330432" y="1030633"/>
            <a:ext cx="8946541" cy="4195481"/>
          </a:xfrm>
        </p:spPr>
        <p:txBody>
          <a:bodyPr>
            <a:normAutofit/>
          </a:bodyPr>
          <a:lstStyle/>
          <a:p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hagyományos étteremben a </a:t>
            </a:r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felszolgálás az asztaloknál</a:t>
            </a:r>
            <a:r>
              <a:rPr lang="hu-HU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történik.</a:t>
            </a:r>
          </a:p>
          <a:p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tálalást a főzőkonyha, a felszolgálást a </a:t>
            </a:r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felszolgálók</a:t>
            </a: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végzik. </a:t>
            </a:r>
          </a:p>
          <a:p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felszolgálók terítik meg az asztalt. A konyháról </a:t>
            </a:r>
            <a:b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kiadagolt ételt </a:t>
            </a:r>
            <a:r>
              <a:rPr lang="hu-HU"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vendégtérbe, </a:t>
            </a: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vendég asztalához viszik. </a:t>
            </a:r>
            <a:endParaRPr lang="hu-HU" sz="16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Kép 3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85812" y="3473543"/>
            <a:ext cx="4568687" cy="29230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Téglalap 1"/>
          <p:cNvSpPr/>
          <p:nvPr/>
        </p:nvSpPr>
        <p:spPr>
          <a:xfrm>
            <a:off x="6522158" y="5619212"/>
            <a:ext cx="382499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1000"/>
              </a:spcAft>
            </a:pPr>
            <a:r>
              <a:rPr lang="hu-HU" sz="2000" b="1" dirty="0">
                <a:solidFill>
                  <a:schemeClr val="bg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Felszolgáló szolgálja fel az ételt a vendégek asztalánál:</a:t>
            </a:r>
          </a:p>
        </p:txBody>
      </p:sp>
    </p:spTree>
    <p:extLst>
      <p:ext uri="{BB962C8B-B14F-4D97-AF65-F5344CB8AC3E}">
        <p14:creationId xmlns:p14="http://schemas.microsoft.com/office/powerpoint/2010/main" xmlns="" val="103108711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artalom helye 6"/>
          <p:cNvSpPr>
            <a:spLocks noGrp="1"/>
          </p:cNvSpPr>
          <p:nvPr>
            <p:ph idx="1"/>
          </p:nvPr>
        </p:nvSpPr>
        <p:spPr>
          <a:xfrm>
            <a:off x="1110169" y="599066"/>
            <a:ext cx="8557956" cy="5079839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felszolgáló még a tálalás előtt odakészíti a terítéket </a:t>
            </a:r>
            <a:b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az asztalokra. </a:t>
            </a:r>
            <a:b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hu-HU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Terítéskor tiszta, sérülésmentes és szennyeződésmentes </a:t>
            </a:r>
            <a:b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kell legyen</a:t>
            </a:r>
            <a:r>
              <a:rPr lang="hu-HU" sz="2400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lvl="1"/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felterített abrosz, </a:t>
            </a:r>
          </a:p>
          <a:p>
            <a:pPr lvl="1"/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szalvéta, </a:t>
            </a:r>
          </a:p>
          <a:p>
            <a:pPr lvl="1"/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az étkészlet, </a:t>
            </a:r>
          </a:p>
          <a:p>
            <a:pPr lvl="1"/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pohár,</a:t>
            </a:r>
          </a:p>
          <a:p>
            <a:pPr lvl="1"/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és az evőeszközök.</a:t>
            </a:r>
          </a:p>
        </p:txBody>
      </p:sp>
      <p:pic>
        <p:nvPicPr>
          <p:cNvPr id="9" name="Kép 8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4832"/>
          <a:stretch>
            <a:fillRect/>
          </a:stretch>
        </p:blipFill>
        <p:spPr bwMode="auto">
          <a:xfrm>
            <a:off x="5437272" y="2371008"/>
            <a:ext cx="5367085" cy="342821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Szövegdoboz 3"/>
          <p:cNvSpPr txBox="1"/>
          <p:nvPr/>
        </p:nvSpPr>
        <p:spPr>
          <a:xfrm>
            <a:off x="360948" y="6003757"/>
            <a:ext cx="109487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40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Hogy terítünk otthon?   Hogy terítenek a menzán?</a:t>
            </a:r>
          </a:p>
          <a:p>
            <a:r>
              <a:rPr lang="hu-HU" sz="240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Aki étteremben dolgozik, mondja el, hogy terítenek az ő munkahelyén! </a:t>
            </a:r>
            <a:endParaRPr lang="en-US" sz="240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Kép 5" descr="fELADAT MAGYA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858702" y="5524702"/>
            <a:ext cx="1333298" cy="1333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6561175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églalap 5"/>
          <p:cNvSpPr/>
          <p:nvPr/>
        </p:nvSpPr>
        <p:spPr>
          <a:xfrm>
            <a:off x="1191878" y="340884"/>
            <a:ext cx="981745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2"/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Teríték, terítés szabályai az étteremben</a:t>
            </a:r>
            <a:endParaRPr lang="hu-HU" sz="1600" dirty="0">
              <a:solidFill>
                <a:schemeClr val="bg1"/>
              </a:solidFill>
            </a:endParaRPr>
          </a:p>
        </p:txBody>
      </p:sp>
      <p:pic>
        <p:nvPicPr>
          <p:cNvPr id="8" name="Kép 7" descr="informal_table_setting_picture_largeweb.gif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266123" y="1123122"/>
            <a:ext cx="8110330" cy="5128591"/>
          </a:xfrm>
          <a:prstGeom prst="rect">
            <a:avLst/>
          </a:prstGeom>
        </p:spPr>
      </p:pic>
      <p:pic>
        <p:nvPicPr>
          <p:cNvPr id="4" name="Kép 3" descr="images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83330" cy="9833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068707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églalap 3"/>
          <p:cNvSpPr/>
          <p:nvPr/>
        </p:nvSpPr>
        <p:spPr>
          <a:xfrm>
            <a:off x="1276099" y="304789"/>
            <a:ext cx="981745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2"/>
            <a:r>
              <a:rPr lang="hu-HU" sz="2400" b="1" smtClean="0">
                <a:solidFill>
                  <a:schemeClr val="bg2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A tálalás és felszolgálás szabályai</a:t>
            </a:r>
            <a:endParaRPr lang="hu-HU" sz="1600" dirty="0">
              <a:solidFill>
                <a:schemeClr val="bg1"/>
              </a:solidFill>
            </a:endParaRPr>
          </a:p>
        </p:txBody>
      </p:sp>
      <p:graphicFrame>
        <p:nvGraphicFramePr>
          <p:cNvPr id="3" name="Tartalom helye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151689456"/>
              </p:ext>
            </p:extLst>
          </p:nvPr>
        </p:nvGraphicFramePr>
        <p:xfrm>
          <a:off x="1103312" y="854764"/>
          <a:ext cx="10624861" cy="592372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Szövegdoboz 4"/>
          <p:cNvSpPr txBox="1"/>
          <p:nvPr/>
        </p:nvSpPr>
        <p:spPr>
          <a:xfrm>
            <a:off x="1421294" y="1252330"/>
            <a:ext cx="7354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3600" b="1" dirty="0">
                <a:solidFill>
                  <a:schemeClr val="bg2"/>
                </a:solidFill>
              </a:rPr>
              <a:t>1.</a:t>
            </a:r>
          </a:p>
        </p:txBody>
      </p:sp>
      <p:sp>
        <p:nvSpPr>
          <p:cNvPr id="8" name="Szövegdoboz 7"/>
          <p:cNvSpPr txBox="1"/>
          <p:nvPr/>
        </p:nvSpPr>
        <p:spPr>
          <a:xfrm>
            <a:off x="1981198" y="2356149"/>
            <a:ext cx="7354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3600" b="1" dirty="0">
                <a:solidFill>
                  <a:schemeClr val="bg2"/>
                </a:solidFill>
              </a:rPr>
              <a:t>2.</a:t>
            </a:r>
          </a:p>
        </p:txBody>
      </p:sp>
      <p:sp>
        <p:nvSpPr>
          <p:cNvPr id="10" name="Szövegdoboz 9"/>
          <p:cNvSpPr txBox="1"/>
          <p:nvPr/>
        </p:nvSpPr>
        <p:spPr>
          <a:xfrm>
            <a:off x="2156791" y="3493459"/>
            <a:ext cx="7354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3600" b="1" dirty="0">
                <a:solidFill>
                  <a:schemeClr val="bg2"/>
                </a:solidFill>
              </a:rPr>
              <a:t>3.</a:t>
            </a:r>
          </a:p>
        </p:txBody>
      </p:sp>
      <p:sp>
        <p:nvSpPr>
          <p:cNvPr id="11" name="Szövegdoboz 10"/>
          <p:cNvSpPr txBox="1"/>
          <p:nvPr/>
        </p:nvSpPr>
        <p:spPr>
          <a:xfrm>
            <a:off x="1981197" y="4567318"/>
            <a:ext cx="7354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3600" b="1" dirty="0">
                <a:solidFill>
                  <a:schemeClr val="bg2"/>
                </a:solidFill>
              </a:rPr>
              <a:t>4.</a:t>
            </a:r>
          </a:p>
        </p:txBody>
      </p:sp>
      <p:sp>
        <p:nvSpPr>
          <p:cNvPr id="12" name="Szövegdoboz 11"/>
          <p:cNvSpPr txBox="1"/>
          <p:nvPr/>
        </p:nvSpPr>
        <p:spPr>
          <a:xfrm>
            <a:off x="1421294" y="5704628"/>
            <a:ext cx="7354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3600" b="1" dirty="0">
                <a:solidFill>
                  <a:schemeClr val="bg2"/>
                </a:solidFill>
              </a:rPr>
              <a:t>5.</a:t>
            </a:r>
          </a:p>
        </p:txBody>
      </p:sp>
      <p:pic>
        <p:nvPicPr>
          <p:cNvPr id="9" name="Kép 8" descr="images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0" y="0"/>
            <a:ext cx="983330" cy="9833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6759867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églalap 5"/>
          <p:cNvSpPr/>
          <p:nvPr/>
        </p:nvSpPr>
        <p:spPr>
          <a:xfrm>
            <a:off x="758741" y="304789"/>
            <a:ext cx="981745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2"/>
            <a:r>
              <a:rPr lang="hu-HU" sz="2800" b="1" dirty="0">
                <a:solidFill>
                  <a:schemeClr val="bg2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Fogyasztás és tálalás büféétteremben </a:t>
            </a:r>
            <a:endParaRPr lang="hu-HU" dirty="0">
              <a:solidFill>
                <a:schemeClr val="bg1"/>
              </a:solidFill>
            </a:endParaRPr>
          </a:p>
        </p:txBody>
      </p:sp>
      <p:sp>
        <p:nvSpPr>
          <p:cNvPr id="7" name="Tartalom helye 6"/>
          <p:cNvSpPr>
            <a:spLocks noGrp="1"/>
          </p:cNvSpPr>
          <p:nvPr>
            <p:ph idx="1"/>
          </p:nvPr>
        </p:nvSpPr>
        <p:spPr>
          <a:xfrm>
            <a:off x="1103243" y="999646"/>
            <a:ext cx="9472950" cy="4195481"/>
          </a:xfrm>
        </p:spPr>
        <p:txBody>
          <a:bodyPr>
            <a:normAutofit/>
          </a:bodyPr>
          <a:lstStyle/>
          <a:p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büféétteremben </a:t>
            </a:r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nagyobb tálakban, termosz </a:t>
            </a:r>
            <a:r>
              <a:rPr lang="hu-HU" sz="2400" b="1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edényekben </a:t>
            </a:r>
            <a: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tálalják </a:t>
            </a: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 az ételt.</a:t>
            </a:r>
          </a:p>
          <a:p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hu-HU"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felszolgálók </a:t>
            </a:r>
            <a: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feladata ilyen esetben, </a:t>
            </a: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hogy </a:t>
            </a:r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pótolják</a:t>
            </a: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 tálalóasztalokon fogyóban lévő ételt</a:t>
            </a:r>
            <a:r>
              <a:rPr lang="hu-HU"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Az asztalhoz nem ők viszik.</a:t>
            </a:r>
            <a:endParaRPr lang="hu-HU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vendég saját magának szedi</a:t>
            </a:r>
            <a:r>
              <a:rPr lang="hu-HU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az ételt és viszi el az asztalához. </a:t>
            </a:r>
          </a:p>
          <a:p>
            <a:pPr marL="0" indent="0">
              <a:buNone/>
            </a:pPr>
            <a:endParaRPr lang="hu-HU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u-HU"/>
          </a:p>
        </p:txBody>
      </p:sp>
      <p:pic>
        <p:nvPicPr>
          <p:cNvPr id="9" name="Kép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573" t="-490" r="14458" b="20029"/>
          <a:stretch>
            <a:fillRect/>
          </a:stretch>
        </p:blipFill>
        <p:spPr bwMode="auto">
          <a:xfrm>
            <a:off x="1530627" y="3468196"/>
            <a:ext cx="3339754" cy="221208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Téglalap 15"/>
          <p:cNvSpPr/>
          <p:nvPr/>
        </p:nvSpPr>
        <p:spPr>
          <a:xfrm>
            <a:off x="810143" y="5762825"/>
            <a:ext cx="4482547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u-HU" sz="20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vendég kiválasztja, hogy </a:t>
            </a:r>
            <a:br>
              <a:rPr lang="hu-HU" sz="20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hu-HU" sz="20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milyen ételt szeretne fogyasztani, </a:t>
            </a:r>
          </a:p>
          <a:p>
            <a:pPr algn="ctr"/>
            <a:r>
              <a:rPr lang="hu-HU" sz="20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és azt teszi a saját tányérjára. </a:t>
            </a:r>
          </a:p>
        </p:txBody>
      </p:sp>
      <p:pic>
        <p:nvPicPr>
          <p:cNvPr id="17" name="Kép 16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85868" y="3515562"/>
            <a:ext cx="3351436" cy="228398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Téglalap 17"/>
          <p:cNvSpPr/>
          <p:nvPr/>
        </p:nvSpPr>
        <p:spPr>
          <a:xfrm>
            <a:off x="6950179" y="5926652"/>
            <a:ext cx="311622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u-HU" sz="2000" b="1" dirty="0">
                <a:solidFill>
                  <a:schemeClr val="bg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Svédasztalos büféreggeli szállodában</a:t>
            </a:r>
            <a:endParaRPr lang="hu-HU" sz="2000" b="1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57179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églalap 3"/>
          <p:cNvSpPr/>
          <p:nvPr/>
        </p:nvSpPr>
        <p:spPr>
          <a:xfrm>
            <a:off x="1492667" y="316820"/>
            <a:ext cx="981745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2"/>
            <a:r>
              <a:rPr lang="hu-HU" sz="2400" b="1" smtClean="0">
                <a:solidFill>
                  <a:schemeClr val="bg2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A hideg büfé (svédasztal) szabályai</a:t>
            </a:r>
            <a:endParaRPr lang="hu-HU" sz="1600" dirty="0">
              <a:solidFill>
                <a:schemeClr val="bg1"/>
              </a:solidFill>
            </a:endParaRPr>
          </a:p>
        </p:txBody>
      </p:sp>
      <p:sp>
        <p:nvSpPr>
          <p:cNvPr id="7" name="Szövegdoboz 6"/>
          <p:cNvSpPr txBox="1"/>
          <p:nvPr/>
        </p:nvSpPr>
        <p:spPr>
          <a:xfrm>
            <a:off x="757990" y="1371600"/>
            <a:ext cx="1023887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hu-HU" sz="240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Csak a szükséges mennyiségű étel legyen kiadagolva!</a:t>
            </a:r>
          </a:p>
          <a:p>
            <a:pPr marL="457200" indent="-457200">
              <a:buFont typeface="+mj-lt"/>
              <a:buAutoNum type="arabicPeriod"/>
            </a:pPr>
            <a:r>
              <a:rPr lang="hu-HU" sz="240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Az étel </a:t>
            </a:r>
            <a:r>
              <a:rPr lang="hu-HU" sz="240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a </a:t>
            </a:r>
            <a:r>
              <a:rPr lang="hu-HU" sz="240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lehető </a:t>
            </a:r>
            <a:r>
              <a:rPr lang="hu-HU" sz="240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legrövidebb ideig legyen kitéve </a:t>
            </a:r>
            <a:r>
              <a:rPr lang="hu-HU" sz="240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a </a:t>
            </a:r>
            <a:r>
              <a:rPr lang="hu-HU" sz="240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tálalóasztalra!</a:t>
            </a:r>
            <a:endParaRPr lang="hu-HU" sz="240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hu-HU" sz="2400" smtClean="0">
                <a:solidFill>
                  <a:schemeClr val="bg1"/>
                </a:solidFill>
              </a:rPr>
              <a:t> </a:t>
            </a:r>
            <a:r>
              <a:rPr lang="hu-HU" sz="240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Hűtést igénylő étel, hűtés nélkül, legfeljebb 2 órán át maradhat a tálalóasztalon.</a:t>
            </a:r>
          </a:p>
          <a:p>
            <a:pPr marL="457200" indent="-457200">
              <a:buFont typeface="+mj-lt"/>
              <a:buAutoNum type="arabicPeriod"/>
            </a:pPr>
            <a:r>
              <a:rPr lang="hu-HU" sz="240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A melegétel 63</a:t>
            </a:r>
            <a:r>
              <a:rPr lang="hu-HU" sz="2400" baseline="3000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o</a:t>
            </a:r>
            <a:r>
              <a:rPr lang="hu-HU" sz="240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C  felett, legfeljebb 3 órán át lehet a büfében kirakva.</a:t>
            </a:r>
          </a:p>
          <a:p>
            <a:pPr marL="457200" indent="-457200">
              <a:buFont typeface="+mj-lt"/>
              <a:buAutoNum type="arabicPeriod"/>
            </a:pPr>
            <a:r>
              <a:rPr lang="hu-HU" sz="240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A büféasztalra kirakott, de el nem fogyasztott </a:t>
            </a:r>
            <a:r>
              <a:rPr lang="hu-HU" sz="240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ételt </a:t>
            </a:r>
            <a:r>
              <a:rPr lang="hu-HU" sz="240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nem </a:t>
            </a:r>
            <a:r>
              <a:rPr lang="hu-HU" sz="240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szabad eltenni vagy újra </a:t>
            </a:r>
            <a:r>
              <a:rPr lang="hu-HU" sz="240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felkínálni</a:t>
            </a:r>
            <a:r>
              <a:rPr lang="hu-HU" sz="240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!</a:t>
            </a:r>
            <a:endParaRPr lang="en-US" sz="240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Kép 8" descr="image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83330" cy="9833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8850728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églalap 5"/>
          <p:cNvSpPr/>
          <p:nvPr/>
        </p:nvSpPr>
        <p:spPr>
          <a:xfrm>
            <a:off x="758741" y="304789"/>
            <a:ext cx="981745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2"/>
            <a:r>
              <a:rPr lang="hu-HU" sz="2800" b="1" dirty="0">
                <a:solidFill>
                  <a:schemeClr val="bg2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Fogyasztás és tálalás önkiszolgáló étteremben</a:t>
            </a:r>
            <a:endParaRPr lang="hu-HU" dirty="0">
              <a:solidFill>
                <a:schemeClr val="bg1"/>
              </a:solidFill>
            </a:endParaRPr>
          </a:p>
        </p:txBody>
      </p:sp>
      <p:sp>
        <p:nvSpPr>
          <p:cNvPr id="7" name="Tartalom helye 6"/>
          <p:cNvSpPr>
            <a:spLocks noGrp="1"/>
          </p:cNvSpPr>
          <p:nvPr>
            <p:ph idx="1"/>
          </p:nvPr>
        </p:nvSpPr>
        <p:spPr>
          <a:xfrm>
            <a:off x="1196314" y="1142737"/>
            <a:ext cx="9472950" cy="5715263"/>
          </a:xfrm>
        </p:spPr>
        <p:txBody>
          <a:bodyPr>
            <a:normAutofit/>
          </a:bodyPr>
          <a:lstStyle/>
          <a:p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Az önkiszolgáló étteremben </a:t>
            </a:r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nincs felszolgálás</a:t>
            </a: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b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Nem dolgoznak felszolgálók.</a:t>
            </a:r>
          </a:p>
          <a:p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tálaló szakács üvegfal </a:t>
            </a:r>
            <a:r>
              <a:rPr lang="hu-HU"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mögött </a:t>
            </a:r>
            <a: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tányérra adagolja </a:t>
            </a: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kiválasztott ételt</a:t>
            </a:r>
            <a:r>
              <a:rPr lang="hu-HU"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majd átadja a külső pultra.</a:t>
            </a:r>
            <a:endParaRPr lang="hu-HU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kiválasztott és kitálalt ételt a pultról </a:t>
            </a:r>
            <a:b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maga veszi el a vendég</a:t>
            </a: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b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Majd </a:t>
            </a:r>
            <a:r>
              <a:rPr lang="hu-HU"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tálcán </a:t>
            </a:r>
            <a: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viszi a </a:t>
            </a: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pulttól </a:t>
            </a:r>
            <a:r>
              <a:rPr lang="hu-HU"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az </a:t>
            </a:r>
            <a: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asztalig.</a:t>
            </a:r>
            <a:endParaRPr lang="hu-HU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Ilyenek </a:t>
            </a: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az iskolai és </a:t>
            </a:r>
            <a:b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hu-HU"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munkahelyi </a:t>
            </a:r>
            <a: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menzák és</a:t>
            </a:r>
            <a:b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az önkiszolgáló gyorséttermek, büfék.</a:t>
            </a:r>
            <a:endParaRPr lang="hu-HU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u-HU"/>
          </a:p>
        </p:txBody>
      </p:sp>
      <p:pic>
        <p:nvPicPr>
          <p:cNvPr id="10" name="Kép 9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9178"/>
          <a:stretch>
            <a:fillRect/>
          </a:stretch>
        </p:blipFill>
        <p:spPr bwMode="auto">
          <a:xfrm>
            <a:off x="7007087" y="2894089"/>
            <a:ext cx="4432853" cy="310914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églalap 7"/>
          <p:cNvSpPr/>
          <p:nvPr/>
        </p:nvSpPr>
        <p:spPr>
          <a:xfrm>
            <a:off x="7665398" y="6156126"/>
            <a:ext cx="311622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u-HU" sz="2000" b="1" dirty="0">
                <a:solidFill>
                  <a:schemeClr val="bg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Menza</a:t>
            </a:r>
            <a:endParaRPr lang="hu-HU" sz="2000" b="1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5346578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églalap 5"/>
          <p:cNvSpPr/>
          <p:nvPr/>
        </p:nvSpPr>
        <p:spPr>
          <a:xfrm>
            <a:off x="758741" y="304789"/>
            <a:ext cx="981745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2"/>
            <a:r>
              <a:rPr lang="hu-HU" sz="2800" b="1" dirty="0">
                <a:solidFill>
                  <a:schemeClr val="bg2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Fogyasztás és tálalás gyorsétteremben</a:t>
            </a:r>
            <a:endParaRPr lang="hu-HU" dirty="0">
              <a:solidFill>
                <a:schemeClr val="bg1"/>
              </a:solidFill>
            </a:endParaRPr>
          </a:p>
        </p:txBody>
      </p:sp>
      <p:sp>
        <p:nvSpPr>
          <p:cNvPr id="7" name="Tartalom helye 6"/>
          <p:cNvSpPr>
            <a:spLocks noGrp="1"/>
          </p:cNvSpPr>
          <p:nvPr>
            <p:ph idx="1"/>
          </p:nvPr>
        </p:nvSpPr>
        <p:spPr>
          <a:xfrm>
            <a:off x="1220377" y="1023467"/>
            <a:ext cx="9472950" cy="4195481"/>
          </a:xfrm>
        </p:spPr>
        <p:txBody>
          <a:bodyPr>
            <a:normAutofit/>
          </a:bodyPr>
          <a:lstStyle/>
          <a:p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hu-HU"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gyorsétteremben </a:t>
            </a:r>
            <a: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</a:t>
            </a:r>
            <a:r>
              <a:rPr lang="hu-HU" sz="2400" b="1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incs </a:t>
            </a:r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felszolgálás</a:t>
            </a: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Nem dolgoznak felszolgálók.</a:t>
            </a:r>
          </a:p>
          <a:p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gyorsétteremben a </a:t>
            </a:r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vendég a pultnál adja le a rendelést</a:t>
            </a: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Kifizeti az ételt, amit 4–5 perc alatt elkészítenek. </a:t>
            </a:r>
          </a:p>
          <a:p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 elkészült az étel, akkor a számlán szereplő sorszám alapján adják ki neki az ételt a pultnál. </a:t>
            </a:r>
          </a:p>
          <a:p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vendég az ételt az asztalhoz viszi és elfogyasztja. </a:t>
            </a:r>
          </a:p>
          <a:p>
            <a:endParaRPr lang="hu-HU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US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Gyorséttermek</a:t>
            </a:r>
            <a:r>
              <a:rPr 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példáu</a:t>
            </a: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l:</a:t>
            </a:r>
          </a:p>
        </p:txBody>
      </p:sp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u-HU"/>
          </a:p>
        </p:txBody>
      </p:sp>
      <p:pic>
        <p:nvPicPr>
          <p:cNvPr id="2" name="Kép 1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697940" y="455057"/>
            <a:ext cx="1494059" cy="1494059"/>
          </a:xfrm>
          <a:prstGeom prst="rect">
            <a:avLst/>
          </a:prstGeom>
        </p:spPr>
      </p:pic>
      <p:pic>
        <p:nvPicPr>
          <p:cNvPr id="4" name="Kép 3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604101" y="1925322"/>
            <a:ext cx="1587899" cy="1587899"/>
          </a:xfrm>
          <a:prstGeom prst="rect">
            <a:avLst/>
          </a:prstGeom>
        </p:spPr>
      </p:pic>
      <p:pic>
        <p:nvPicPr>
          <p:cNvPr id="5" name="Kép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763411" y="3605455"/>
            <a:ext cx="1428589" cy="1447808"/>
          </a:xfrm>
          <a:prstGeom prst="rect">
            <a:avLst/>
          </a:prstGeom>
        </p:spPr>
      </p:pic>
      <p:sp>
        <p:nvSpPr>
          <p:cNvPr id="8" name="Szövegdoboz 7"/>
          <p:cNvSpPr txBox="1"/>
          <p:nvPr/>
        </p:nvSpPr>
        <p:spPr>
          <a:xfrm>
            <a:off x="1022684" y="5883442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40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Milyen gyorséttermeket ismersz? Ott hogy folyik a vásárlás?</a:t>
            </a:r>
            <a:endParaRPr lang="en-US" sz="240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Kép 8" descr="fELADAT MAGYAR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858702" y="5524702"/>
            <a:ext cx="1333298" cy="1333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766129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églalap 3"/>
          <p:cNvSpPr/>
          <p:nvPr/>
        </p:nvSpPr>
        <p:spPr>
          <a:xfrm>
            <a:off x="1336257" y="280726"/>
            <a:ext cx="981745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2"/>
            <a:r>
              <a:rPr lang="hu-HU" sz="2400" b="1" smtClean="0">
                <a:solidFill>
                  <a:schemeClr val="bg2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Önkiszolgáló </a:t>
            </a:r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és </a:t>
            </a:r>
            <a:r>
              <a:rPr lang="hu-HU" sz="2400" b="1">
                <a:solidFill>
                  <a:schemeClr val="bg2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gyorséttermi </a:t>
            </a:r>
            <a:r>
              <a:rPr lang="hu-HU" sz="2400" b="1" smtClean="0">
                <a:solidFill>
                  <a:schemeClr val="bg2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tálalás szabályai</a:t>
            </a:r>
            <a:endParaRPr lang="hu-HU" sz="1600" dirty="0">
              <a:solidFill>
                <a:schemeClr val="bg1"/>
              </a:solidFill>
            </a:endParaRPr>
          </a:p>
        </p:txBody>
      </p:sp>
      <p:graphicFrame>
        <p:nvGraphicFramePr>
          <p:cNvPr id="3" name="Tartalom helye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4086515508"/>
              </p:ext>
            </p:extLst>
          </p:nvPr>
        </p:nvGraphicFramePr>
        <p:xfrm>
          <a:off x="1103312" y="854765"/>
          <a:ext cx="10624861" cy="58243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Szövegdoboz 4"/>
          <p:cNvSpPr txBox="1"/>
          <p:nvPr/>
        </p:nvSpPr>
        <p:spPr>
          <a:xfrm>
            <a:off x="1510746" y="1430736"/>
            <a:ext cx="7354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3600" b="1" dirty="0">
                <a:solidFill>
                  <a:schemeClr val="bg2"/>
                </a:solidFill>
              </a:rPr>
              <a:t>1.</a:t>
            </a:r>
          </a:p>
        </p:txBody>
      </p:sp>
      <p:sp>
        <p:nvSpPr>
          <p:cNvPr id="8" name="Szövegdoboz 7"/>
          <p:cNvSpPr txBox="1"/>
          <p:nvPr/>
        </p:nvSpPr>
        <p:spPr>
          <a:xfrm>
            <a:off x="2060711" y="2758818"/>
            <a:ext cx="7354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3600" b="1" smtClean="0">
                <a:solidFill>
                  <a:schemeClr val="bg2"/>
                </a:solidFill>
              </a:rPr>
              <a:t>.</a:t>
            </a:r>
            <a:endParaRPr lang="hu-HU" sz="3600" b="1" dirty="0">
              <a:solidFill>
                <a:schemeClr val="bg2"/>
              </a:solidFill>
            </a:endParaRPr>
          </a:p>
        </p:txBody>
      </p:sp>
      <p:sp>
        <p:nvSpPr>
          <p:cNvPr id="10" name="Szövegdoboz 9"/>
          <p:cNvSpPr txBox="1"/>
          <p:nvPr/>
        </p:nvSpPr>
        <p:spPr>
          <a:xfrm>
            <a:off x="2060710" y="4089163"/>
            <a:ext cx="7354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3600" b="1" smtClean="0">
                <a:solidFill>
                  <a:schemeClr val="bg2"/>
                </a:solidFill>
              </a:rPr>
              <a:t>2.</a:t>
            </a:r>
            <a:endParaRPr lang="hu-HU" sz="3600" b="1" dirty="0">
              <a:solidFill>
                <a:schemeClr val="bg2"/>
              </a:solidFill>
            </a:endParaRPr>
          </a:p>
        </p:txBody>
      </p:sp>
      <p:sp>
        <p:nvSpPr>
          <p:cNvPr id="12" name="Szövegdoboz 11"/>
          <p:cNvSpPr txBox="1"/>
          <p:nvPr/>
        </p:nvSpPr>
        <p:spPr>
          <a:xfrm>
            <a:off x="1510745" y="5455431"/>
            <a:ext cx="7354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3600" b="1" smtClean="0">
                <a:solidFill>
                  <a:schemeClr val="bg2"/>
                </a:solidFill>
              </a:rPr>
              <a:t>3.</a:t>
            </a:r>
            <a:endParaRPr lang="hu-HU" sz="3600" b="1" dirty="0">
              <a:solidFill>
                <a:schemeClr val="bg2"/>
              </a:solidFill>
            </a:endParaRPr>
          </a:p>
        </p:txBody>
      </p:sp>
      <p:pic>
        <p:nvPicPr>
          <p:cNvPr id="9" name="Kép 8" descr="images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0" y="0"/>
            <a:ext cx="983330" cy="9833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6191173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églalap 5"/>
          <p:cNvSpPr/>
          <p:nvPr/>
        </p:nvSpPr>
        <p:spPr>
          <a:xfrm>
            <a:off x="709046" y="228600"/>
            <a:ext cx="98174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2"/>
            <a:r>
              <a:rPr lang="hu-HU" sz="3600" b="1" dirty="0">
                <a:solidFill>
                  <a:schemeClr val="bg2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Fogyasztás és kiszolgálás az utcán</a:t>
            </a:r>
            <a:endParaRPr lang="hu-HU" sz="2400" dirty="0">
              <a:solidFill>
                <a:schemeClr val="bg1"/>
              </a:solidFill>
            </a:endParaRPr>
          </a:p>
        </p:txBody>
      </p:sp>
      <p:sp>
        <p:nvSpPr>
          <p:cNvPr id="7" name="Tartalom helye 6"/>
          <p:cNvSpPr>
            <a:spLocks noGrp="1"/>
          </p:cNvSpPr>
          <p:nvPr>
            <p:ph idx="1"/>
          </p:nvPr>
        </p:nvSpPr>
        <p:spPr>
          <a:xfrm>
            <a:off x="1220377" y="973771"/>
            <a:ext cx="10751044" cy="5725203"/>
          </a:xfrm>
        </p:spPr>
        <p:txBody>
          <a:bodyPr>
            <a:normAutofit/>
          </a:bodyPr>
          <a:lstStyle/>
          <a:p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Az </a:t>
            </a:r>
            <a:r>
              <a:rPr lang="hu-HU"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utcai </a:t>
            </a:r>
            <a: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étel lehet készéltel vagy </a:t>
            </a:r>
            <a:r>
              <a:rPr lang="hu-HU" sz="2400" b="1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frissen készült</a:t>
            </a:r>
            <a: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hu-HU"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vendégek </a:t>
            </a:r>
            <a:r>
              <a:rPr lang="hu-HU" sz="2400" b="1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helyben és azonnal fogyasztják</a:t>
            </a:r>
            <a:r>
              <a:rPr lang="hu-HU" sz="2400" b="1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az </a:t>
            </a: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utcán. </a:t>
            </a:r>
          </a:p>
          <a:p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Nincs felszolgálás </a:t>
            </a: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és felszolgáló</a:t>
            </a:r>
            <a:r>
              <a:rPr lang="hu-HU"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Eldobható csomagolást használnak.</a:t>
            </a:r>
            <a:endParaRPr lang="hu-HU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szakács vagy </a:t>
            </a:r>
            <a:r>
              <a:rPr lang="hu-HU"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egy </a:t>
            </a:r>
            <a: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eladó </a:t>
            </a: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adja ki az ételt az utcára </a:t>
            </a:r>
            <a:r>
              <a:rPr lang="hu-HU"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nyíló </a:t>
            </a:r>
            <a:r>
              <a:rPr lang="hu-HU" sz="2400" b="1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átadóablakon</a:t>
            </a:r>
            <a: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hu-HU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hu-HU"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Ilyen </a:t>
            </a:r>
            <a: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étel a fagylalt</a:t>
            </a: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sült krumpli</a:t>
            </a:r>
            <a:r>
              <a:rPr lang="hu-HU"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gyros</a:t>
            </a:r>
            <a: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hamburger</a:t>
            </a:r>
            <a:r>
              <a:rPr lang="hu-HU"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pizzaszelet</a:t>
            </a:r>
            <a: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a lángos.</a:t>
            </a:r>
            <a:endParaRPr lang="hu-HU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hu-HU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hu-HU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u-HU"/>
          </a:p>
        </p:txBody>
      </p:sp>
      <p:pic>
        <p:nvPicPr>
          <p:cNvPr id="5" name="Kép 4" descr="IAM_4935.jpg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46042" y="3975650"/>
            <a:ext cx="3187093" cy="226612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Kép 7" descr="b6c20cc5529a20fa1ef610601fdabb3c.jpg"/>
          <p:cNvPicPr/>
          <p:nvPr/>
        </p:nvPicPr>
        <p:blipFill rotWithShape="1">
          <a:blip r:embed="rId4" cstate="print"/>
          <a:srcRect t="29902"/>
          <a:stretch/>
        </p:blipFill>
        <p:spPr>
          <a:xfrm>
            <a:off x="4333434" y="3826769"/>
            <a:ext cx="2438400" cy="256388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" name="Kép 1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2099" t="38725" r="18959" b="1"/>
          <a:stretch/>
        </p:blipFill>
        <p:spPr>
          <a:xfrm>
            <a:off x="7311889" y="3975650"/>
            <a:ext cx="3995529" cy="23655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9" name="Téglalap 8"/>
          <p:cNvSpPr/>
          <p:nvPr/>
        </p:nvSpPr>
        <p:spPr>
          <a:xfrm>
            <a:off x="1918252" y="6390650"/>
            <a:ext cx="769951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u-HU" sz="20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Utcán fogyasztható ételek</a:t>
            </a:r>
          </a:p>
        </p:txBody>
      </p:sp>
    </p:spTree>
    <p:extLst>
      <p:ext uri="{BB962C8B-B14F-4D97-AF65-F5344CB8AC3E}">
        <p14:creationId xmlns:p14="http://schemas.microsoft.com/office/powerpoint/2010/main" xmlns="" val="107498894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églalap 3"/>
          <p:cNvSpPr/>
          <p:nvPr/>
        </p:nvSpPr>
        <p:spPr>
          <a:xfrm>
            <a:off x="1396414" y="268694"/>
            <a:ext cx="981745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2"/>
            <a:r>
              <a:rPr lang="hu-HU" sz="2400" b="1" smtClean="0">
                <a:solidFill>
                  <a:schemeClr val="bg2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Az utcai </a:t>
            </a:r>
            <a:r>
              <a:rPr lang="hu-HU" sz="2400" b="1">
                <a:solidFill>
                  <a:schemeClr val="bg2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kiszolgálás </a:t>
            </a:r>
            <a:r>
              <a:rPr lang="hu-HU" sz="2400" b="1" smtClean="0">
                <a:solidFill>
                  <a:schemeClr val="bg2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szabályai</a:t>
            </a:r>
            <a:endParaRPr lang="hu-HU" sz="1600" dirty="0">
              <a:solidFill>
                <a:schemeClr val="bg1"/>
              </a:solidFill>
            </a:endParaRPr>
          </a:p>
        </p:txBody>
      </p:sp>
      <p:graphicFrame>
        <p:nvGraphicFramePr>
          <p:cNvPr id="3" name="Tartalom helye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851375545"/>
              </p:ext>
            </p:extLst>
          </p:nvPr>
        </p:nvGraphicFramePr>
        <p:xfrm>
          <a:off x="1113251" y="854762"/>
          <a:ext cx="10624861" cy="592372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Szövegdoboz 4"/>
          <p:cNvSpPr txBox="1"/>
          <p:nvPr/>
        </p:nvSpPr>
        <p:spPr>
          <a:xfrm>
            <a:off x="1421294" y="1252330"/>
            <a:ext cx="7354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3600" b="1" dirty="0">
                <a:solidFill>
                  <a:schemeClr val="bg2"/>
                </a:solidFill>
              </a:rPr>
              <a:t>1.</a:t>
            </a:r>
          </a:p>
        </p:txBody>
      </p:sp>
      <p:sp>
        <p:nvSpPr>
          <p:cNvPr id="8" name="Szövegdoboz 7"/>
          <p:cNvSpPr txBox="1"/>
          <p:nvPr/>
        </p:nvSpPr>
        <p:spPr>
          <a:xfrm>
            <a:off x="1961320" y="2343783"/>
            <a:ext cx="7354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3600" b="1" dirty="0">
                <a:solidFill>
                  <a:schemeClr val="bg2"/>
                </a:solidFill>
              </a:rPr>
              <a:t>2.</a:t>
            </a:r>
          </a:p>
        </p:txBody>
      </p:sp>
      <p:sp>
        <p:nvSpPr>
          <p:cNvPr id="10" name="Szövegdoboz 9"/>
          <p:cNvSpPr txBox="1"/>
          <p:nvPr/>
        </p:nvSpPr>
        <p:spPr>
          <a:xfrm>
            <a:off x="2156791" y="3493459"/>
            <a:ext cx="7354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3600" b="1" dirty="0">
                <a:solidFill>
                  <a:schemeClr val="bg2"/>
                </a:solidFill>
              </a:rPr>
              <a:t>3.</a:t>
            </a:r>
          </a:p>
        </p:txBody>
      </p:sp>
      <p:sp>
        <p:nvSpPr>
          <p:cNvPr id="12" name="Szövegdoboz 11"/>
          <p:cNvSpPr txBox="1"/>
          <p:nvPr/>
        </p:nvSpPr>
        <p:spPr>
          <a:xfrm>
            <a:off x="1961320" y="4561135"/>
            <a:ext cx="7354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3600" b="1" dirty="0">
                <a:solidFill>
                  <a:schemeClr val="bg2"/>
                </a:solidFill>
              </a:rPr>
              <a:t>4.</a:t>
            </a:r>
          </a:p>
        </p:txBody>
      </p:sp>
      <p:sp>
        <p:nvSpPr>
          <p:cNvPr id="9" name="Szövegdoboz 8"/>
          <p:cNvSpPr txBox="1"/>
          <p:nvPr/>
        </p:nvSpPr>
        <p:spPr>
          <a:xfrm>
            <a:off x="1421293" y="5657314"/>
            <a:ext cx="7354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3600" b="1" dirty="0">
                <a:solidFill>
                  <a:schemeClr val="bg2"/>
                </a:solidFill>
              </a:rPr>
              <a:t>5.</a:t>
            </a:r>
          </a:p>
        </p:txBody>
      </p:sp>
      <p:pic>
        <p:nvPicPr>
          <p:cNvPr id="11" name="Kép 10" descr="images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0" y="0"/>
            <a:ext cx="983330" cy="9833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6024630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u-HU"/>
          </a:p>
        </p:txBody>
      </p:sp>
      <p:grpSp>
        <p:nvGrpSpPr>
          <p:cNvPr id="22" name="Csoportba foglalás 21"/>
          <p:cNvGrpSpPr>
            <a:grpSpLocks/>
          </p:cNvGrpSpPr>
          <p:nvPr/>
        </p:nvGrpSpPr>
        <p:grpSpPr bwMode="auto">
          <a:xfrm>
            <a:off x="1083365" y="457200"/>
            <a:ext cx="10225708" cy="3197119"/>
            <a:chOff x="0" y="0"/>
            <a:chExt cx="57594" cy="15838"/>
          </a:xfrm>
        </p:grpSpPr>
        <p:sp>
          <p:nvSpPr>
            <p:cNvPr id="23" name="Szövegdoboz 68"/>
            <p:cNvSpPr txBox="1">
              <a:spLocks noChangeArrowheads="1"/>
            </p:cNvSpPr>
            <p:nvPr/>
          </p:nvSpPr>
          <p:spPr bwMode="auto">
            <a:xfrm>
              <a:off x="0" y="14042"/>
              <a:ext cx="57594" cy="1796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0" tIns="0" rIns="0" bIns="0" anchor="t" anchorCtr="0" upright="1">
              <a:noAutofit/>
            </a:bodyPr>
            <a:lstStyle/>
            <a:p>
              <a:pPr algn="ctr">
                <a:spcAft>
                  <a:spcPts val="1000"/>
                </a:spcAft>
              </a:pPr>
              <a:r>
                <a:rPr lang="hu-HU" sz="2000" b="1" dirty="0">
                  <a:solidFill>
                    <a:schemeClr val="bg2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Utcai ételek csomagolása</a:t>
              </a:r>
            </a:p>
          </p:txBody>
        </p:sp>
        <p:grpSp>
          <p:nvGrpSpPr>
            <p:cNvPr id="24" name="Csoportba foglalás 23"/>
            <p:cNvGrpSpPr>
              <a:grpSpLocks/>
            </p:cNvGrpSpPr>
            <p:nvPr/>
          </p:nvGrpSpPr>
          <p:grpSpPr bwMode="auto">
            <a:xfrm>
              <a:off x="0" y="0"/>
              <a:ext cx="56451" cy="13462"/>
              <a:chOff x="0" y="0"/>
              <a:chExt cx="56451" cy="13462"/>
            </a:xfrm>
          </p:grpSpPr>
          <p:pic>
            <p:nvPicPr>
              <p:cNvPr id="25" name="Kép 24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 l="5589" r="6212"/>
              <a:stretch>
                <a:fillRect/>
              </a:stretch>
            </p:blipFill>
            <p:spPr bwMode="auto">
              <a:xfrm>
                <a:off x="0" y="0"/>
                <a:ext cx="19570" cy="13462"/>
              </a:xfrm>
              <a:prstGeom prst="rect">
                <a:avLst/>
              </a:prstGeom>
              <a:ln>
                <a:noFill/>
              </a:ln>
              <a:effectLst>
                <a:softEdge rad="112500"/>
              </a:effectLst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6" name="Kép 25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8671" y="63"/>
                <a:ext cx="17780" cy="13335"/>
              </a:xfrm>
              <a:prstGeom prst="rect">
                <a:avLst/>
              </a:prstGeom>
              <a:ln>
                <a:noFill/>
              </a:ln>
              <a:effectLst>
                <a:softEdge rad="112500"/>
              </a:effectLst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7" name="Kép 26"/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0383" y="63"/>
                <a:ext cx="17463" cy="13392"/>
              </a:xfrm>
              <a:prstGeom prst="rect">
                <a:avLst/>
              </a:prstGeom>
              <a:ln>
                <a:noFill/>
              </a:ln>
              <a:effectLst>
                <a:softEdge rad="112500"/>
              </a:effectLst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grpSp>
        <p:nvGrpSpPr>
          <p:cNvPr id="28" name="Csoportba foglalás 27"/>
          <p:cNvGrpSpPr>
            <a:grpSpLocks/>
          </p:cNvGrpSpPr>
          <p:nvPr/>
        </p:nvGrpSpPr>
        <p:grpSpPr bwMode="auto">
          <a:xfrm>
            <a:off x="1083364" y="3771400"/>
            <a:ext cx="3279913" cy="2877878"/>
            <a:chOff x="0" y="0"/>
            <a:chExt cx="16979" cy="18614"/>
          </a:xfrm>
        </p:grpSpPr>
        <p:pic>
          <p:nvPicPr>
            <p:cNvPr id="29" name="Kép 28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3" y="0"/>
              <a:ext cx="16605" cy="16814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0" name="Szövegdoboz 78"/>
            <p:cNvSpPr txBox="1">
              <a:spLocks noChangeArrowheads="1"/>
            </p:cNvSpPr>
            <p:nvPr/>
          </p:nvSpPr>
          <p:spPr bwMode="auto">
            <a:xfrm>
              <a:off x="0" y="16814"/>
              <a:ext cx="16979" cy="180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0" tIns="0" rIns="0" bIns="0" anchor="t" anchorCtr="0" upright="1">
              <a:noAutofit/>
            </a:bodyPr>
            <a:lstStyle/>
            <a:p>
              <a:pPr algn="ctr">
                <a:spcAft>
                  <a:spcPts val="1000"/>
                </a:spcAft>
              </a:pPr>
              <a:r>
                <a:rPr lang="hu-HU" sz="2000" b="1" dirty="0" err="1">
                  <a:solidFill>
                    <a:schemeClr val="bg2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Gyros</a:t>
              </a:r>
              <a:r>
                <a:rPr lang="hu-HU" sz="2000" b="1" dirty="0">
                  <a:solidFill>
                    <a:schemeClr val="bg2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 hús szeletelése</a:t>
              </a:r>
            </a:p>
          </p:txBody>
        </p:sp>
      </p:grpSp>
      <p:sp>
        <p:nvSpPr>
          <p:cNvPr id="33" name="Szövegdoboz 78"/>
          <p:cNvSpPr txBox="1">
            <a:spLocks noChangeArrowheads="1"/>
          </p:cNvSpPr>
          <p:nvPr/>
        </p:nvSpPr>
        <p:spPr bwMode="auto">
          <a:xfrm>
            <a:off x="4942217" y="6370983"/>
            <a:ext cx="3279913" cy="27829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0" vert="horz" wrap="square" lIns="0" tIns="0" rIns="0" bIns="0" anchor="t" anchorCtr="0" upright="1">
            <a:noAutofit/>
          </a:bodyPr>
          <a:lstStyle/>
          <a:p>
            <a:pPr algn="ctr">
              <a:spcAft>
                <a:spcPts val="1000"/>
              </a:spcAft>
            </a:pPr>
            <a:endParaRPr lang="hu-HU" sz="2000" b="1" dirty="0">
              <a:solidFill>
                <a:schemeClr val="bg2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pic>
        <p:nvPicPr>
          <p:cNvPr id="34" name="Kép 33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305" r="15913"/>
          <a:stretch/>
        </p:blipFill>
        <p:spPr>
          <a:xfrm>
            <a:off x="4577860" y="3873771"/>
            <a:ext cx="3447174" cy="24276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5" name="Szövegdoboz 78"/>
          <p:cNvSpPr txBox="1">
            <a:spLocks noChangeArrowheads="1"/>
          </p:cNvSpPr>
          <p:nvPr/>
        </p:nvSpPr>
        <p:spPr bwMode="auto">
          <a:xfrm>
            <a:off x="4702329" y="6349743"/>
            <a:ext cx="3279913" cy="27829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0" vert="horz" wrap="square" lIns="0" tIns="0" rIns="0" bIns="0" anchor="t" anchorCtr="0" upright="1">
            <a:noAutofit/>
          </a:bodyPr>
          <a:lstStyle/>
          <a:p>
            <a:pPr algn="ctr">
              <a:spcAft>
                <a:spcPts val="1000"/>
              </a:spcAft>
            </a:pPr>
            <a:r>
              <a:rPr lang="hu-HU" sz="2000" b="1" dirty="0">
                <a:solidFill>
                  <a:schemeClr val="bg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Utcai átadó ablak</a:t>
            </a:r>
            <a:endParaRPr lang="hu-HU" sz="2000" b="1" dirty="0">
              <a:solidFill>
                <a:schemeClr val="bg2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pic>
        <p:nvPicPr>
          <p:cNvPr id="36" name="Kép 3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280377" y="3873771"/>
            <a:ext cx="3209258" cy="24038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7" name="Szövegdoboz 78"/>
          <p:cNvSpPr txBox="1">
            <a:spLocks noChangeArrowheads="1"/>
          </p:cNvSpPr>
          <p:nvPr/>
        </p:nvSpPr>
        <p:spPr bwMode="auto">
          <a:xfrm>
            <a:off x="8209722" y="6345830"/>
            <a:ext cx="3279913" cy="27829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0" vert="horz" wrap="square" lIns="0" tIns="0" rIns="0" bIns="0" anchor="t" anchorCtr="0" upright="1">
            <a:noAutofit/>
          </a:bodyPr>
          <a:lstStyle/>
          <a:p>
            <a:pPr algn="ctr">
              <a:spcAft>
                <a:spcPts val="1000"/>
              </a:spcAft>
            </a:pPr>
            <a:r>
              <a:rPr lang="hu-HU" sz="2000" b="1" dirty="0">
                <a:solidFill>
                  <a:schemeClr val="bg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Fagylalt átadás</a:t>
            </a:r>
            <a:endParaRPr lang="hu-HU" sz="2000" b="1" dirty="0">
              <a:solidFill>
                <a:schemeClr val="bg2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9445597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églalap 5"/>
          <p:cNvSpPr/>
          <p:nvPr/>
        </p:nvSpPr>
        <p:spPr>
          <a:xfrm>
            <a:off x="709046" y="228600"/>
            <a:ext cx="98174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2"/>
            <a:r>
              <a:rPr lang="hu-HU" sz="3600" b="1" dirty="0">
                <a:solidFill>
                  <a:schemeClr val="bg2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Házhozszállítás</a:t>
            </a:r>
            <a:endParaRPr lang="hu-HU" sz="2400" dirty="0">
              <a:solidFill>
                <a:schemeClr val="bg1"/>
              </a:solidFill>
            </a:endParaRPr>
          </a:p>
        </p:txBody>
      </p:sp>
      <p:sp>
        <p:nvSpPr>
          <p:cNvPr id="7" name="Tartalom helye 6"/>
          <p:cNvSpPr>
            <a:spLocks noGrp="1"/>
          </p:cNvSpPr>
          <p:nvPr>
            <p:ph idx="1"/>
          </p:nvPr>
        </p:nvSpPr>
        <p:spPr>
          <a:xfrm>
            <a:off x="1220377" y="973771"/>
            <a:ext cx="9472950" cy="5725203"/>
          </a:xfrm>
        </p:spPr>
        <p:txBody>
          <a:bodyPr>
            <a:normAutofit/>
          </a:bodyPr>
          <a:lstStyle/>
          <a:p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Ételt </a:t>
            </a:r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telefonon vagy az interneten</a:t>
            </a:r>
            <a:r>
              <a:rPr lang="hu-HU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 lehet rendelni.</a:t>
            </a:r>
          </a:p>
          <a:p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Ilyenkor azt házhoz szállítják és</a:t>
            </a:r>
            <a:r>
              <a:rPr lang="hu-HU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otthon eszi meg</a:t>
            </a:r>
            <a:r>
              <a:rPr lang="hu-HU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hu-HU"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megrendelő.</a:t>
            </a:r>
            <a:endParaRPr lang="hu-HU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Az ételt készítő konyha </a:t>
            </a:r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biztonságos csomagolásban </a:t>
            </a: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átadja egy ételfutárnak. Ő azt tiszta és zárt tárolóban viszi a megrendelőnek egy szállítóeszközzel, például autó, motor, kerékpár. </a:t>
            </a:r>
          </a:p>
          <a:p>
            <a:pPr marL="0" indent="0">
              <a:buNone/>
            </a:pPr>
            <a:endParaRPr lang="hu-HU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u-HU"/>
          </a:p>
        </p:txBody>
      </p:sp>
      <p:pic>
        <p:nvPicPr>
          <p:cNvPr id="9" name="Kép 8" descr="pizzaman.png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947094" y="3257135"/>
            <a:ext cx="2972159" cy="3005759"/>
          </a:xfrm>
          <a:prstGeom prst="rect">
            <a:avLst/>
          </a:prstGeom>
        </p:spPr>
      </p:pic>
      <p:sp>
        <p:nvSpPr>
          <p:cNvPr id="11" name="Téglalap 10"/>
          <p:cNvSpPr/>
          <p:nvPr/>
        </p:nvSpPr>
        <p:spPr>
          <a:xfrm>
            <a:off x="1421295" y="6394736"/>
            <a:ext cx="479866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u-HU" sz="2000" b="1" dirty="0">
                <a:solidFill>
                  <a:schemeClr val="bg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Pizzafutár szállítja a pizzát</a:t>
            </a:r>
            <a:endParaRPr lang="hu-HU" sz="2000" b="1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églalap 11"/>
          <p:cNvSpPr/>
          <p:nvPr/>
        </p:nvSpPr>
        <p:spPr>
          <a:xfrm>
            <a:off x="5917096" y="6342009"/>
            <a:ext cx="479866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u-HU" sz="2000" b="1" dirty="0">
                <a:solidFill>
                  <a:schemeClr val="bg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Pizzafutár meghozta a pizzát</a:t>
            </a:r>
            <a:endParaRPr lang="hu-HU" sz="2000" b="1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Kép 3">
            <a:extLst>
              <a:ext uri="{FF2B5EF4-FFF2-40B4-BE49-F238E27FC236}">
                <a16:creationId xmlns:a16="http://schemas.microsoft.com/office/drawing/2014/main" xmlns="" id="{3E01D4FD-BC44-45EC-9046-E5734F49415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72747" y="3257135"/>
            <a:ext cx="3539440" cy="3005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6641959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églalap 5"/>
          <p:cNvSpPr/>
          <p:nvPr/>
        </p:nvSpPr>
        <p:spPr>
          <a:xfrm>
            <a:off x="758741" y="304789"/>
            <a:ext cx="981745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2"/>
            <a:r>
              <a:rPr lang="hu-HU" sz="2800" b="1">
                <a:solidFill>
                  <a:schemeClr val="bg2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Elvitelre </a:t>
            </a:r>
            <a:r>
              <a:rPr lang="hu-HU" sz="2800" b="1" smtClean="0">
                <a:solidFill>
                  <a:schemeClr val="bg2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vásárlás</a:t>
            </a:r>
            <a:endParaRPr lang="hu-HU" dirty="0">
              <a:solidFill>
                <a:schemeClr val="bg1"/>
              </a:solidFill>
            </a:endParaRPr>
          </a:p>
        </p:txBody>
      </p:sp>
      <p:sp>
        <p:nvSpPr>
          <p:cNvPr id="7" name="Tartalom helye 6"/>
          <p:cNvSpPr>
            <a:spLocks noGrp="1"/>
          </p:cNvSpPr>
          <p:nvPr>
            <p:ph idx="1"/>
          </p:nvPr>
        </p:nvSpPr>
        <p:spPr>
          <a:xfrm>
            <a:off x="551571" y="998737"/>
            <a:ext cx="5357448" cy="5566505"/>
          </a:xfrm>
        </p:spPr>
        <p:txBody>
          <a:bodyPr>
            <a:normAutofit/>
          </a:bodyPr>
          <a:lstStyle/>
          <a:p>
            <a: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Az </a:t>
            </a: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étteremből, büféből a </a:t>
            </a:r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vendég maga viszi haza vagy a munkahelyére</a:t>
            </a:r>
            <a:r>
              <a:rPr lang="hu-HU" sz="2400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készételt. </a:t>
            </a:r>
          </a:p>
          <a:p>
            <a:endParaRPr lang="hu-HU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Az elvitelre szánt ételt </a:t>
            </a:r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zárt </a:t>
            </a:r>
            <a:r>
              <a:rPr lang="hu-HU" sz="2400" b="1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edénybe </a:t>
            </a:r>
            <a:r>
              <a:rPr lang="hu-HU" sz="2400" b="1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táélalják </a:t>
            </a:r>
            <a: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készítés helyszínén. </a:t>
            </a:r>
          </a:p>
          <a:p>
            <a:endParaRPr lang="hu-HU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hu-HU"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vásárló </a:t>
            </a:r>
            <a:r>
              <a:rPr lang="hu-HU" sz="2400" b="1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saját </a:t>
            </a:r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edényeit általában nem fogadják </a:t>
            </a: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tálalás helyszínén. </a:t>
            </a:r>
            <a:r>
              <a:rPr lang="hu-HU"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hu-HU"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Az otthonról hozott edény szennyeződést </a:t>
            </a: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tartalmazhat, mely a többi ételre is veszélyt jelent.</a:t>
            </a:r>
          </a:p>
        </p:txBody>
      </p:sp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u-HU"/>
          </a:p>
        </p:txBody>
      </p:sp>
      <p:pic>
        <p:nvPicPr>
          <p:cNvPr id="9" name="Kép 8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8577" t="21991" r="7157"/>
          <a:stretch/>
        </p:blipFill>
        <p:spPr>
          <a:xfrm>
            <a:off x="5667467" y="437322"/>
            <a:ext cx="3139996" cy="222801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Kép 9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-383" r="17647"/>
          <a:stretch/>
        </p:blipFill>
        <p:spPr>
          <a:xfrm>
            <a:off x="9061111" y="437322"/>
            <a:ext cx="2741346" cy="222580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pSp>
        <p:nvGrpSpPr>
          <p:cNvPr id="16" name="Csoportba foglalás 15"/>
          <p:cNvGrpSpPr/>
          <p:nvPr/>
        </p:nvGrpSpPr>
        <p:grpSpPr>
          <a:xfrm>
            <a:off x="6005881" y="3493331"/>
            <a:ext cx="6110460" cy="2866380"/>
            <a:chOff x="5786062" y="3160643"/>
            <a:chExt cx="6110460" cy="2866380"/>
          </a:xfrm>
        </p:grpSpPr>
        <p:pic>
          <p:nvPicPr>
            <p:cNvPr id="12" name="Kép 11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5786062" y="3160643"/>
              <a:ext cx="2590248" cy="2590248"/>
            </a:xfrm>
            <a:prstGeom prst="rect">
              <a:avLst/>
            </a:prstGeom>
          </p:spPr>
        </p:pic>
        <p:pic>
          <p:nvPicPr>
            <p:cNvPr id="13" name="Kép 12"/>
            <p:cNvPicPr>
              <a:picLocks noChangeAspect="1"/>
            </p:cNvPicPr>
            <p:nvPr/>
          </p:nvPicPr>
          <p:blipFill rotWithShape="1">
            <a:blip r:embed="rId6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t="21630" b="28674"/>
            <a:stretch/>
          </p:blipFill>
          <p:spPr>
            <a:xfrm>
              <a:off x="8306736" y="3550199"/>
              <a:ext cx="3589786" cy="1811135"/>
            </a:xfrm>
            <a:prstGeom prst="rect">
              <a:avLst/>
            </a:prstGeom>
          </p:spPr>
        </p:pic>
        <p:sp>
          <p:nvSpPr>
            <p:cNvPr id="14" name="Téglalap 13"/>
            <p:cNvSpPr/>
            <p:nvPr/>
          </p:nvSpPr>
          <p:spPr>
            <a:xfrm>
              <a:off x="6408128" y="5626913"/>
              <a:ext cx="4798669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hu-HU" sz="2000" b="1">
                  <a:solidFill>
                    <a:schemeClr val="bg2"/>
                  </a:solidFill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Elviteles </a:t>
              </a:r>
              <a:r>
                <a:rPr lang="hu-HU" sz="2000" b="1" smtClean="0">
                  <a:solidFill>
                    <a:schemeClr val="bg2"/>
                  </a:solidFill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ételes dobozok</a:t>
              </a:r>
              <a:endParaRPr lang="hu-HU" sz="20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5" name="Téglalap 14"/>
          <p:cNvSpPr/>
          <p:nvPr/>
        </p:nvSpPr>
        <p:spPr>
          <a:xfrm>
            <a:off x="5523190" y="2689295"/>
            <a:ext cx="3464747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u-HU" sz="2000" b="1">
                <a:solidFill>
                  <a:schemeClr val="bg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Elvitelre </a:t>
            </a:r>
            <a:r>
              <a:rPr lang="hu-HU" sz="2000" b="1" smtClean="0">
                <a:solidFill>
                  <a:schemeClr val="bg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/>
            </a:r>
            <a:br>
              <a:rPr lang="hu-HU" sz="2000" b="1" smtClean="0">
                <a:solidFill>
                  <a:schemeClr val="bg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hu-HU" sz="2000" b="1" smtClean="0">
                <a:solidFill>
                  <a:schemeClr val="bg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rendelt </a:t>
            </a:r>
            <a:r>
              <a:rPr lang="hu-HU" sz="2000" b="1">
                <a:solidFill>
                  <a:schemeClr val="bg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étel </a:t>
            </a:r>
            <a:r>
              <a:rPr lang="hu-HU" sz="2000" b="1" smtClean="0">
                <a:solidFill>
                  <a:schemeClr val="bg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/>
            </a:r>
            <a:br>
              <a:rPr lang="hu-HU" sz="2000" b="1" smtClean="0">
                <a:solidFill>
                  <a:schemeClr val="bg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hu-HU" sz="2000" b="1" smtClean="0">
                <a:solidFill>
                  <a:schemeClr val="bg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csomagolása</a:t>
            </a:r>
            <a:endParaRPr lang="hu-HU" sz="2000" b="1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Téglalap 16"/>
          <p:cNvSpPr/>
          <p:nvPr/>
        </p:nvSpPr>
        <p:spPr>
          <a:xfrm>
            <a:off x="9084684" y="2671787"/>
            <a:ext cx="26227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u-HU" sz="2000" b="1" dirty="0">
                <a:solidFill>
                  <a:schemeClr val="bg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Elvitt étel elfogyasztása otthon</a:t>
            </a:r>
            <a:endParaRPr lang="hu-HU" sz="2000" b="1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4272335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9049615" cy="1915647"/>
          </a:xfrm>
        </p:spPr>
        <p:txBody>
          <a:bodyPr/>
          <a:lstStyle/>
          <a:p>
            <a:r>
              <a:rPr lang="hu-HU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4. Kiszállítás</a:t>
            </a:r>
          </a:p>
        </p:txBody>
      </p:sp>
      <p:pic>
        <p:nvPicPr>
          <p:cNvPr id="4" name="Kép 3" descr="A képen rajz látható&#10;&#10;Automatikusan generált leírás">
            <a:extLst>
              <a:ext uri="{FF2B5EF4-FFF2-40B4-BE49-F238E27FC236}">
                <a16:creationId xmlns:a16="http://schemas.microsoft.com/office/drawing/2014/main" xmlns="" id="{C1C39064-1CEB-4989-9782-27279AC40B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04571" y="93617"/>
            <a:ext cx="1823306" cy="1710304"/>
          </a:xfrm>
          <a:prstGeom prst="rect">
            <a:avLst/>
          </a:prstGeom>
        </p:spPr>
      </p:pic>
      <p:sp>
        <p:nvSpPr>
          <p:cNvPr id="5" name="Szövegdoboz 4"/>
          <p:cNvSpPr txBox="1"/>
          <p:nvPr/>
        </p:nvSpPr>
        <p:spPr>
          <a:xfrm>
            <a:off x="1684420" y="4788570"/>
            <a:ext cx="51374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b="1" smtClean="0">
                <a:solidFill>
                  <a:schemeClr val="accent4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Tálalókonyhába</a:t>
            </a:r>
          </a:p>
          <a:p>
            <a:r>
              <a:rPr lang="hu-HU" b="1" smtClean="0">
                <a:solidFill>
                  <a:schemeClr val="accent4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Másik étterembe</a:t>
            </a:r>
            <a:endParaRPr lang="en-US" b="1">
              <a:solidFill>
                <a:schemeClr val="accent4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8618776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églalap 5"/>
          <p:cNvSpPr/>
          <p:nvPr/>
        </p:nvSpPr>
        <p:spPr>
          <a:xfrm>
            <a:off x="709046" y="228600"/>
            <a:ext cx="981745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2"/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A kiszállítás azt jelenti, hogy az </a:t>
            </a:r>
            <a:r>
              <a:rPr lang="hu-HU" sz="2400" b="1">
                <a:solidFill>
                  <a:schemeClr val="bg2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ételt </a:t>
            </a:r>
            <a:r>
              <a:rPr lang="hu-HU" sz="2400" b="1" smtClean="0">
                <a:solidFill>
                  <a:schemeClr val="bg2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máshol tálalják és fogyasztják, mint </a:t>
            </a:r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ahol elkészítették. </a:t>
            </a:r>
          </a:p>
        </p:txBody>
      </p:sp>
      <p:sp>
        <p:nvSpPr>
          <p:cNvPr id="7" name="Tartalom helye 6"/>
          <p:cNvSpPr>
            <a:spLocks noGrp="1"/>
          </p:cNvSpPr>
          <p:nvPr>
            <p:ph idx="1"/>
          </p:nvPr>
        </p:nvSpPr>
        <p:spPr>
          <a:xfrm>
            <a:off x="990152" y="1447223"/>
            <a:ext cx="7275542" cy="5410777"/>
          </a:xfrm>
        </p:spPr>
        <p:txBody>
          <a:bodyPr>
            <a:normAutofit/>
          </a:bodyPr>
          <a:lstStyle/>
          <a:p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 az ételt </a:t>
            </a:r>
            <a:r>
              <a:rPr lang="hu-HU"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nem </a:t>
            </a:r>
            <a: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főzőkonyhához tartozó étteremben tálalják és fogyasztják</a:t>
            </a: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hu-HU"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hanem </a:t>
            </a:r>
            <a: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másik </a:t>
            </a: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helyszínen</a:t>
            </a:r>
            <a:r>
              <a:rPr lang="hu-HU"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akkor </a:t>
            </a:r>
            <a:r>
              <a:rPr lang="hu-HU" sz="2400" b="1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szállítóedények</a:t>
            </a:r>
            <a: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ben </a:t>
            </a: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vagy más néven </a:t>
            </a:r>
            <a:r>
              <a:rPr lang="hu-HU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badellákban</a:t>
            </a: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szállítják. </a:t>
            </a:r>
          </a:p>
          <a:p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szállítóedényeket </a:t>
            </a:r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járművel szállítják</a:t>
            </a:r>
            <a:r>
              <a:rPr lang="hu-HU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tálalókonyhába, azaz a fogyasztás helyszínére. Ilyen járművek az ételszállító autó, kisbusz vagy furgon.</a:t>
            </a:r>
          </a:p>
          <a:p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Az elkészült étel kiszállításkor számtalan </a:t>
            </a:r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fizikai, kémiai és </a:t>
            </a:r>
            <a:r>
              <a:rPr lang="hu-HU" sz="2400" b="1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biológiai </a:t>
            </a:r>
            <a:r>
              <a:rPr lang="hu-HU" sz="2400" b="1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veszély</a:t>
            </a:r>
            <a: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nek van </a:t>
            </a: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kitéve.</a:t>
            </a:r>
          </a:p>
        </p:txBody>
      </p:sp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u-HU"/>
          </a:p>
        </p:txBody>
      </p:sp>
      <p:sp>
        <p:nvSpPr>
          <p:cNvPr id="11" name="Téglalap 10"/>
          <p:cNvSpPr/>
          <p:nvPr/>
        </p:nvSpPr>
        <p:spPr>
          <a:xfrm>
            <a:off x="9124122" y="3024900"/>
            <a:ext cx="201764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u-HU" sz="2000" b="1" dirty="0">
                <a:solidFill>
                  <a:schemeClr val="bg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Ételszállító </a:t>
            </a:r>
            <a:r>
              <a:rPr lang="hu-HU" sz="2000" b="1" dirty="0" err="1">
                <a:solidFill>
                  <a:schemeClr val="bg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badella</a:t>
            </a:r>
            <a:endParaRPr lang="hu-HU" sz="2000" b="1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églalap 11"/>
          <p:cNvSpPr/>
          <p:nvPr/>
        </p:nvSpPr>
        <p:spPr>
          <a:xfrm>
            <a:off x="9104244" y="6031119"/>
            <a:ext cx="246628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u-HU" sz="20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Ételszállító furgon</a:t>
            </a:r>
          </a:p>
        </p:txBody>
      </p:sp>
      <p:pic>
        <p:nvPicPr>
          <p:cNvPr id="8" name="Kép 7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199271" y="975599"/>
            <a:ext cx="1774487" cy="196554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Kép 8"/>
          <p:cNvPicPr/>
          <p:nvPr/>
        </p:nvPicPr>
        <p:blipFill rotWithShape="1">
          <a:blip r:embed="rId4" cstate="print"/>
          <a:srcRect l="8629" r="11088"/>
          <a:stretch/>
        </p:blipFill>
        <p:spPr bwMode="auto">
          <a:xfrm>
            <a:off x="8766312" y="3876261"/>
            <a:ext cx="2965886" cy="205692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92287020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églalap 3"/>
          <p:cNvSpPr/>
          <p:nvPr/>
        </p:nvSpPr>
        <p:spPr>
          <a:xfrm>
            <a:off x="1360319" y="304788"/>
            <a:ext cx="981745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2"/>
            <a:r>
              <a:rPr lang="hu-HU" sz="2400" b="1" smtClean="0">
                <a:solidFill>
                  <a:schemeClr val="bg2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Kiszállításkor betartandó szabályok</a:t>
            </a:r>
            <a:endParaRPr lang="hu-HU" sz="1600" dirty="0">
              <a:solidFill>
                <a:schemeClr val="bg1"/>
              </a:solidFill>
            </a:endParaRPr>
          </a:p>
        </p:txBody>
      </p:sp>
      <p:graphicFrame>
        <p:nvGraphicFramePr>
          <p:cNvPr id="3" name="Tartalom helye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687282256"/>
              </p:ext>
            </p:extLst>
          </p:nvPr>
        </p:nvGraphicFramePr>
        <p:xfrm>
          <a:off x="1103312" y="854764"/>
          <a:ext cx="10624861" cy="592372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Szövegdoboz 4"/>
          <p:cNvSpPr txBox="1"/>
          <p:nvPr/>
        </p:nvSpPr>
        <p:spPr>
          <a:xfrm>
            <a:off x="1421294" y="1252330"/>
            <a:ext cx="7354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3600" b="1" dirty="0">
                <a:solidFill>
                  <a:schemeClr val="bg2"/>
                </a:solidFill>
              </a:rPr>
              <a:t>1.</a:t>
            </a:r>
          </a:p>
        </p:txBody>
      </p:sp>
      <p:sp>
        <p:nvSpPr>
          <p:cNvPr id="8" name="Szövegdoboz 7"/>
          <p:cNvSpPr txBox="1"/>
          <p:nvPr/>
        </p:nvSpPr>
        <p:spPr>
          <a:xfrm>
            <a:off x="1981198" y="2356149"/>
            <a:ext cx="7354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3600" b="1" dirty="0">
                <a:solidFill>
                  <a:schemeClr val="bg2"/>
                </a:solidFill>
              </a:rPr>
              <a:t>2.</a:t>
            </a:r>
          </a:p>
        </p:txBody>
      </p:sp>
      <p:sp>
        <p:nvSpPr>
          <p:cNvPr id="10" name="Szövegdoboz 9"/>
          <p:cNvSpPr txBox="1"/>
          <p:nvPr/>
        </p:nvSpPr>
        <p:spPr>
          <a:xfrm>
            <a:off x="2156791" y="3493459"/>
            <a:ext cx="7354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3600" b="1" dirty="0">
                <a:solidFill>
                  <a:schemeClr val="bg2"/>
                </a:solidFill>
              </a:rPr>
              <a:t>3.</a:t>
            </a:r>
          </a:p>
        </p:txBody>
      </p:sp>
      <p:sp>
        <p:nvSpPr>
          <p:cNvPr id="11" name="Szövegdoboz 10"/>
          <p:cNvSpPr txBox="1"/>
          <p:nvPr/>
        </p:nvSpPr>
        <p:spPr>
          <a:xfrm>
            <a:off x="1981197" y="4567318"/>
            <a:ext cx="7354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3600" b="1" dirty="0">
                <a:solidFill>
                  <a:schemeClr val="bg2"/>
                </a:solidFill>
              </a:rPr>
              <a:t>4.</a:t>
            </a:r>
          </a:p>
        </p:txBody>
      </p:sp>
      <p:sp>
        <p:nvSpPr>
          <p:cNvPr id="12" name="Szövegdoboz 11"/>
          <p:cNvSpPr txBox="1"/>
          <p:nvPr/>
        </p:nvSpPr>
        <p:spPr>
          <a:xfrm>
            <a:off x="1421294" y="5704628"/>
            <a:ext cx="7354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3600" b="1" dirty="0">
                <a:solidFill>
                  <a:schemeClr val="bg2"/>
                </a:solidFill>
              </a:rPr>
              <a:t>5.</a:t>
            </a:r>
          </a:p>
        </p:txBody>
      </p:sp>
      <p:pic>
        <p:nvPicPr>
          <p:cNvPr id="9" name="Kép 8" descr="images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0" y="0"/>
            <a:ext cx="983330" cy="9833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8281450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157687" y="2178809"/>
            <a:ext cx="9767444" cy="1915647"/>
          </a:xfrm>
        </p:spPr>
        <p:txBody>
          <a:bodyPr/>
          <a:lstStyle/>
          <a:p>
            <a:pPr algn="ctr"/>
            <a:r>
              <a:rPr lang="hu-HU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Jó </a:t>
            </a:r>
            <a:r>
              <a:rPr lang="hu-HU" b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tálalást és felszolgálást </a:t>
            </a:r>
            <a:r>
              <a:rPr lang="hu-HU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kívánunk!</a:t>
            </a:r>
          </a:p>
        </p:txBody>
      </p:sp>
      <p:pic>
        <p:nvPicPr>
          <p:cNvPr id="4" name="Kép 3" descr="A képen rajz látható&#10;&#10;Automatikusan generált leírás">
            <a:extLst>
              <a:ext uri="{FF2B5EF4-FFF2-40B4-BE49-F238E27FC236}">
                <a16:creationId xmlns:a16="http://schemas.microsoft.com/office/drawing/2014/main" xmlns="" id="{C1C39064-1CEB-4989-9782-27279AC40BB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89710" y="0"/>
            <a:ext cx="1702290" cy="15967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6240837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Ion" id="{B8441ADB-2E43-4AF7-B97A-BD870242C6A8}" vid="{292E63A9-BB86-4E3D-B92A-7223C6510D2E}"/>
    </a:ext>
  </a:extLst>
</a:theme>
</file>

<file path=ppt/theme/theme2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19786</TotalTime>
  <Words>1659</Words>
  <Application>Microsoft Office PowerPoint</Application>
  <PresentationFormat>Egyéni</PresentationFormat>
  <Paragraphs>286</Paragraphs>
  <Slides>37</Slides>
  <Notes>28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37</vt:i4>
      </vt:variant>
    </vt:vector>
  </HeadingPairs>
  <TitlesOfParts>
    <vt:vector size="38" baseType="lpstr">
      <vt:lpstr>Ion</vt:lpstr>
      <vt:lpstr> c Tálalás, kiszolgálás Kiszállítás</vt:lpstr>
      <vt:lpstr>2. dia</vt:lpstr>
      <vt:lpstr>1. Bevezetés</vt:lpstr>
      <vt:lpstr>4. dia</vt:lpstr>
      <vt:lpstr>5. dia</vt:lpstr>
      <vt:lpstr>6. dia</vt:lpstr>
      <vt:lpstr>7. dia</vt:lpstr>
      <vt:lpstr>8. dia</vt:lpstr>
      <vt:lpstr>2. Tálalás, kiszolgálás</vt:lpstr>
      <vt:lpstr>10. dia</vt:lpstr>
      <vt:lpstr>11. dia</vt:lpstr>
      <vt:lpstr>12. dia</vt:lpstr>
      <vt:lpstr>13. dia</vt:lpstr>
      <vt:lpstr>14. dia</vt:lpstr>
      <vt:lpstr>15. dia</vt:lpstr>
      <vt:lpstr>16. dia</vt:lpstr>
      <vt:lpstr>3. Fogyasztás módjai</vt:lpstr>
      <vt:lpstr>18. dia</vt:lpstr>
      <vt:lpstr>19. dia</vt:lpstr>
      <vt:lpstr>20. dia</vt:lpstr>
      <vt:lpstr>21. dia</vt:lpstr>
      <vt:lpstr>22. dia</vt:lpstr>
      <vt:lpstr>23. dia</vt:lpstr>
      <vt:lpstr>24. dia</vt:lpstr>
      <vt:lpstr>25. dia</vt:lpstr>
      <vt:lpstr>26. dia</vt:lpstr>
      <vt:lpstr>27. dia</vt:lpstr>
      <vt:lpstr>28. dia</vt:lpstr>
      <vt:lpstr>29. dia</vt:lpstr>
      <vt:lpstr>30. dia</vt:lpstr>
      <vt:lpstr>31. dia</vt:lpstr>
      <vt:lpstr>32. dia</vt:lpstr>
      <vt:lpstr>33. dia</vt:lpstr>
      <vt:lpstr>4. Kiszállítás</vt:lpstr>
      <vt:lpstr>35. dia</vt:lpstr>
      <vt:lpstr>36. dia</vt:lpstr>
      <vt:lpstr>Jó tálalást és felszolgálást kívánunk!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Személyi higiénia, azaz  a vendéglátóiparban dolgozók egészségessége és tisztasága</dc:title>
  <dc:creator>Alexandra Szabó</dc:creator>
  <cp:lastModifiedBy>Gruiz Katalin</cp:lastModifiedBy>
  <cp:revision>876</cp:revision>
  <dcterms:created xsi:type="dcterms:W3CDTF">2020-03-24T17:53:37Z</dcterms:created>
  <dcterms:modified xsi:type="dcterms:W3CDTF">2021-01-13T15:22:40Z</dcterms:modified>
</cp:coreProperties>
</file>