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notesSlides/notesSlide23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colors8.xml" ContentType="application/vnd.openxmlformats-officedocument.drawingml.diagramColors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rawing7.xml" ContentType="application/vnd.ms-office.drawingml.diagramDrawing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diagrams/drawing3.xml" ContentType="application/vnd.ms-office.drawingml.diagramDrawing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Layouts/slideLayout14.xml" ContentType="application/vnd.openxmlformats-officedocument.presentationml.slideLayout+xml"/>
  <Override PartName="/ppt/diagrams/layout6.xml" ContentType="application/vnd.openxmlformats-officedocument.drawingml.diagramLayout+xml"/>
  <Override PartName="/ppt/notesSlides/notesSlide24.xml" ContentType="application/vnd.openxmlformats-officedocument.presentationml.notesSlide+xml"/>
  <Override PartName="/ppt/diagrams/data10.xml" ContentType="application/vnd.openxmlformats-officedocument.drawingml.diagramData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Default Extension="wdp" ContentType="image/vnd.ms-photo"/>
  <Override PartName="/ppt/slideLayouts/slideLayout10.xml" ContentType="application/vnd.openxmlformats-officedocument.presentationml.slideLayout+xml"/>
  <Override PartName="/ppt/comments/comment1.xml" ContentType="application/vnd.openxmlformats-officedocument.presentationml.comments+xml"/>
  <Override PartName="/ppt/notesSlides/notesSlide8.xml" ContentType="application/vnd.openxmlformats-officedocument.presentationml.notesSlide+xml"/>
  <Override PartName="/ppt/diagrams/layout2.xml" ContentType="application/vnd.openxmlformats-officedocument.drawingml.diagramLayout+xml"/>
  <Override PartName="/ppt/notesSlides/notesSlide20.xml" ContentType="application/vnd.openxmlformats-officedocument.presentationml.notesSlide+xml"/>
  <Override PartName="/ppt/diagrams/drawing8.xml" ContentType="application/vnd.ms-office.drawingml.diagramDrawing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Override PartName="/ppt/diagrams/data11.xml" ContentType="application/vnd.openxmlformats-officedocument.drawingml.diagramData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commentAuthors.xml" ContentType="application/vnd.openxmlformats-officedocument.presentationml.commentAuthors+xml"/>
  <Override PartName="/ppt/comments/comment2.xml" ContentType="application/vnd.openxmlformats-officedocument.presentationml.comments+xml"/>
  <Override PartName="/ppt/notesSlides/notesSlide9.xml" ContentType="application/vnd.openxmlformats-officedocument.presentationml.notesSlid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21.xml" ContentType="application/vnd.openxmlformats-officedocument.presentationml.notesSlide+xml"/>
  <Override PartName="/ppt/diagrams/drawing9.xml" ContentType="application/vnd.ms-office.drawingml.diagramDrawing+xml"/>
  <Override PartName="/ppt/notesSlides/notesSlide10.xml" ContentType="application/vnd.openxmlformats-officedocument.presentationml.notesSlide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drawing5.xml" ContentType="application/vnd.ms-office.drawingml.diagramDrawing+xml"/>
  <Override PartName="/ppt/diagrams/layout11.xml" ContentType="application/vnd.openxmlformats-officedocument.drawingml.diagramLayou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notesSlides/notesSlide19.xml" ContentType="application/vnd.openxmlformats-officedocument.presentationml.notesSlide+xml"/>
  <Override PartName="/ppt/diagrams/colors10.xml" ContentType="application/vnd.openxmlformats-officedocument.drawingml.diagramColors+xml"/>
  <Override PartName="/ppt/slides/slide24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notesSlides/notesSlide37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diagrams/data9.xml" ContentType="application/vnd.openxmlformats-officedocument.drawingml.diagramData+xml"/>
  <Override PartName="/ppt/notesSlides/notesSlide26.xml" ContentType="application/vnd.openxmlformats-officedocument.presentationml.notes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comments/comment3.xml" ContentType="application/vnd.openxmlformats-officedocument.presentationml.comments+xml"/>
  <Override PartName="/ppt/diagrams/layout4.xml" ContentType="application/vnd.openxmlformats-officedocument.drawingml.diagramLayout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47"/>
  </p:notesMasterIdLst>
  <p:handoutMasterIdLst>
    <p:handoutMasterId r:id="rId48"/>
  </p:handoutMasterIdLst>
  <p:sldIdLst>
    <p:sldId id="256" r:id="rId2"/>
    <p:sldId id="302" r:id="rId3"/>
    <p:sldId id="269" r:id="rId4"/>
    <p:sldId id="319" r:id="rId5"/>
    <p:sldId id="258" r:id="rId6"/>
    <p:sldId id="301" r:id="rId7"/>
    <p:sldId id="267" r:id="rId8"/>
    <p:sldId id="268" r:id="rId9"/>
    <p:sldId id="322" r:id="rId10"/>
    <p:sldId id="320" r:id="rId11"/>
    <p:sldId id="309" r:id="rId12"/>
    <p:sldId id="323" r:id="rId13"/>
    <p:sldId id="271" r:id="rId14"/>
    <p:sldId id="321" r:id="rId15"/>
    <p:sldId id="324" r:id="rId16"/>
    <p:sldId id="317" r:id="rId17"/>
    <p:sldId id="328" r:id="rId18"/>
    <p:sldId id="327" r:id="rId19"/>
    <p:sldId id="303" r:id="rId20"/>
    <p:sldId id="311" r:id="rId21"/>
    <p:sldId id="262" r:id="rId22"/>
    <p:sldId id="329" r:id="rId23"/>
    <p:sldId id="331" r:id="rId24"/>
    <p:sldId id="330" r:id="rId25"/>
    <p:sldId id="279" r:id="rId26"/>
    <p:sldId id="332" r:id="rId27"/>
    <p:sldId id="333" r:id="rId28"/>
    <p:sldId id="335" r:id="rId29"/>
    <p:sldId id="339" r:id="rId30"/>
    <p:sldId id="334" r:id="rId31"/>
    <p:sldId id="337" r:id="rId32"/>
    <p:sldId id="343" r:id="rId33"/>
    <p:sldId id="340" r:id="rId34"/>
    <p:sldId id="347" r:id="rId35"/>
    <p:sldId id="341" r:id="rId36"/>
    <p:sldId id="344" r:id="rId37"/>
    <p:sldId id="345" r:id="rId38"/>
    <p:sldId id="308" r:id="rId39"/>
    <p:sldId id="280" r:id="rId40"/>
    <p:sldId id="348" r:id="rId41"/>
    <p:sldId id="297" r:id="rId42"/>
    <p:sldId id="349" r:id="rId43"/>
    <p:sldId id="350" r:id="rId44"/>
    <p:sldId id="351" r:id="rId45"/>
    <p:sldId id="300" r:id="rId4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Gruiz Katalin" initials="GK" lastIdx="99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75" autoAdjust="0"/>
    <p:restoredTop sz="87304" autoAdjust="0"/>
  </p:normalViewPr>
  <p:slideViewPr>
    <p:cSldViewPr snapToGrid="0">
      <p:cViewPr varScale="1">
        <p:scale>
          <a:sx n="68" d="100"/>
          <a:sy n="68" d="100"/>
        </p:scale>
        <p:origin x="-126" y="-22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680" y="6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0-05-30T12:22:07.103" idx="96">
    <p:pos x="3704" y="1356"/>
    <p:text>általános értelemben mindig egyes szám: ez a magyar nyelv egyik szabálya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0-05-30T12:56:16.456" idx="97">
    <p:pos x="6398" y="372"/>
    <p:text>nem értem a sorköz logikáját!
Itt egy extra nagy sorköz van</p:text>
  </p:cm>
  <p:cm authorId="0" dt="2020-05-30T12:56:59.272" idx="98">
    <p:pos x="5060" y="2703"/>
    <p:text>ez egy új gondolat, mégsincs sorköz. 
Kéne használnod a stílusokat, beállítani azt a három-négyfélét és konzekvensen azt használni!</p:tex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0-05-30T15:35:04.397" idx="99">
    <p:pos x="7680" y="0"/>
    <p:text>hol van logo, hol nincs, hol kicvsi, hol nagy, hol kifut, hol nem.</p:text>
  </p:cm>
</p:cmLst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image" Target="../media/image29.png"/><Relationship Id="rId4" Type="http://schemas.microsoft.com/office/2007/relationships/hdphoto" Target="../media/hdphoto1.wdp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image" Target="../media/image36.pn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image" Target="../media/image39.png"/></Relationships>
</file>

<file path=ppt/diagrams/_rels/data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image" Target="../media/image42.pn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image" Target="../media/image44.pn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image" Target="../media/image47.pn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png"/><Relationship Id="rId1" Type="http://schemas.openxmlformats.org/officeDocument/2006/relationships/image" Target="../media/image50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image" Target="../media/image29.png"/><Relationship Id="rId4" Type="http://schemas.microsoft.com/office/2007/relationships/hdphoto" Target="../media/hdphoto1.wdp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image" Target="../media/image36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image" Target="../media/image39.png"/></Relationships>
</file>

<file path=ppt/diagrams/_rels/drawing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image" Target="../media/image42.pn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image" Target="../media/image44.pn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image" Target="../media/image47.pn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png"/><Relationship Id="rId1" Type="http://schemas.openxmlformats.org/officeDocument/2006/relationships/image" Target="../media/image5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A86C4DA-FDB9-41E3-B615-76B9E8F9DF6B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hu-HU"/>
        </a:p>
      </dgm:t>
    </dgm:pt>
    <dgm:pt modelId="{CCFF6235-EEB1-45EB-8CD5-195EE3342C8A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  <a:spcAft>
              <a:spcPts val="0"/>
            </a:spcAft>
          </a:pP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Csak olyan vegyi anyagot használjunk, amit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vendéglátóipari </a:t>
          </a:r>
          <a:r>
            <a:rPr lang="hu-HU" sz="2400" b="1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használatra </a:t>
          </a:r>
          <a:r>
            <a:rPr lang="hu-HU" sz="2400" b="1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engedélyeztek!</a:t>
          </a:r>
          <a:r>
            <a:rPr lang="hu-HU" sz="2400" b="1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hu-H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CBDB45E-06DC-4C0E-960F-EC0F7E08E999}" type="parTrans" cxnId="{304B28D3-2F8F-4860-861A-5B28E1F4E056}">
      <dgm:prSet/>
      <dgm:spPr/>
      <dgm:t>
        <a:bodyPr/>
        <a:lstStyle/>
        <a:p>
          <a:endParaRPr lang="hu-HU"/>
        </a:p>
      </dgm:t>
    </dgm:pt>
    <dgm:pt modelId="{40E62392-44D2-4ADC-86CF-8ABA2F7EA217}" type="sibTrans" cxnId="{304B28D3-2F8F-4860-861A-5B28E1F4E056}">
      <dgm:prSet/>
      <dgm:spPr/>
      <dgm:t>
        <a:bodyPr/>
        <a:lstStyle/>
        <a:p>
          <a:endParaRPr lang="hu-HU"/>
        </a:p>
      </dgm:t>
    </dgm:pt>
    <dgm:pt modelId="{2F591993-879F-44C1-842F-17A7D0177C22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  <a:spcAft>
              <a:spcPts val="0"/>
            </a:spcAft>
          </a:pP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vegyi anyagokat a csomagoláson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megadott mennyiségben és az előírt módon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kell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használni! </a:t>
          </a:r>
          <a:endParaRPr lang="hu-H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ED0A90B-2428-427B-B34A-8AC54D99384C}" type="parTrans" cxnId="{F24B5B82-21A1-46E7-81A9-2FB36FC78F41}">
      <dgm:prSet/>
      <dgm:spPr/>
      <dgm:t>
        <a:bodyPr/>
        <a:lstStyle/>
        <a:p>
          <a:endParaRPr lang="hu-HU"/>
        </a:p>
      </dgm:t>
    </dgm:pt>
    <dgm:pt modelId="{F72EADF0-6089-44D7-B056-0B844DDB8D27}" type="sibTrans" cxnId="{F24B5B82-21A1-46E7-81A9-2FB36FC78F41}">
      <dgm:prSet/>
      <dgm:spPr/>
      <dgm:t>
        <a:bodyPr/>
        <a:lstStyle/>
        <a:p>
          <a:endParaRPr lang="hu-HU"/>
        </a:p>
      </dgm:t>
    </dgm:pt>
    <dgm:pt modelId="{7C37A62D-CC19-4CD2-BE6C-BE93804FA9DD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  <a:spcAft>
              <a:spcPts val="0"/>
            </a:spcAft>
          </a:pP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zsíroldó- és fertőtlenítőszerek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veszélyes vegyi anyagok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. Használatkor </a:t>
          </a:r>
          <a:r>
            <a:rPr lang="hu-HU" sz="2400" b="1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viseljünk </a:t>
          </a:r>
          <a:r>
            <a:rPr lang="hu-HU" sz="2400" b="1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gumikesztyűt!</a:t>
          </a:r>
          <a:endParaRPr lang="hu-HU" sz="24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>
            <a:lnSpc>
              <a:spcPct val="120000"/>
            </a:lnSpc>
            <a:spcAft>
              <a:spcPts val="0"/>
            </a:spcAft>
          </a:pP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fertőtlenített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edényt </a:t>
          </a:r>
          <a:r>
            <a:rPr lang="hu-HU" sz="2400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rPr>
            <a:t>az előírt idő után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alaposan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öblítsük le tiszta vízzel.</a:t>
          </a:r>
          <a:endParaRPr lang="hu-HU" sz="24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ECBF1B-12B7-4F14-A64F-57E49E26A693}" type="parTrans" cxnId="{8E072D5D-8F50-47F2-8482-1C8A30A76AC7}">
      <dgm:prSet/>
      <dgm:spPr/>
      <dgm:t>
        <a:bodyPr/>
        <a:lstStyle/>
        <a:p>
          <a:endParaRPr lang="hu-HU"/>
        </a:p>
      </dgm:t>
    </dgm:pt>
    <dgm:pt modelId="{D66E2CF4-3AB2-479A-A12D-D683BD300C3C}" type="sibTrans" cxnId="{8E072D5D-8F50-47F2-8482-1C8A30A76AC7}">
      <dgm:prSet/>
      <dgm:spPr/>
      <dgm:t>
        <a:bodyPr/>
        <a:lstStyle/>
        <a:p>
          <a:endParaRPr lang="hu-HU"/>
        </a:p>
      </dgm:t>
    </dgm:pt>
    <dgm:pt modelId="{A8743280-1C01-4E73-86BD-052D6A966BCF}" type="pres">
      <dgm:prSet presAssocID="{9A86C4DA-FDB9-41E3-B615-76B9E8F9DF6B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15470F95-9A7E-485E-B3CE-F3386F93BEBC}" type="pres">
      <dgm:prSet presAssocID="{9A86C4DA-FDB9-41E3-B615-76B9E8F9DF6B}" presName="Name1" presStyleCnt="0"/>
      <dgm:spPr/>
    </dgm:pt>
    <dgm:pt modelId="{B90A7F5D-DA3E-49EC-960A-1F58BE1F7839}" type="pres">
      <dgm:prSet presAssocID="{9A86C4DA-FDB9-41E3-B615-76B9E8F9DF6B}" presName="cycle" presStyleCnt="0"/>
      <dgm:spPr/>
    </dgm:pt>
    <dgm:pt modelId="{6AEBC371-7561-4304-9D8B-D98C730B34DF}" type="pres">
      <dgm:prSet presAssocID="{9A86C4DA-FDB9-41E3-B615-76B9E8F9DF6B}" presName="srcNode" presStyleLbl="node1" presStyleIdx="0" presStyleCnt="3"/>
      <dgm:spPr/>
    </dgm:pt>
    <dgm:pt modelId="{79441CF1-7DD6-4919-9B4C-ED1697CB603C}" type="pres">
      <dgm:prSet presAssocID="{9A86C4DA-FDB9-41E3-B615-76B9E8F9DF6B}" presName="conn" presStyleLbl="parChTrans1D2" presStyleIdx="0" presStyleCnt="1"/>
      <dgm:spPr/>
      <dgm:t>
        <a:bodyPr/>
        <a:lstStyle/>
        <a:p>
          <a:endParaRPr lang="en-US"/>
        </a:p>
      </dgm:t>
    </dgm:pt>
    <dgm:pt modelId="{D2B1053C-022A-4CE2-A052-5C3D091D3107}" type="pres">
      <dgm:prSet presAssocID="{9A86C4DA-FDB9-41E3-B615-76B9E8F9DF6B}" presName="extraNode" presStyleLbl="node1" presStyleIdx="0" presStyleCnt="3"/>
      <dgm:spPr/>
    </dgm:pt>
    <dgm:pt modelId="{D79A8394-E465-4BA2-B3FB-DADA7A4E2694}" type="pres">
      <dgm:prSet presAssocID="{9A86C4DA-FDB9-41E3-B615-76B9E8F9DF6B}" presName="dstNode" presStyleLbl="node1" presStyleIdx="0" presStyleCnt="3"/>
      <dgm:spPr/>
    </dgm:pt>
    <dgm:pt modelId="{67661590-7607-48B6-A19C-473A2F471B99}" type="pres">
      <dgm:prSet presAssocID="{CCFF6235-EEB1-45EB-8CD5-195EE3342C8A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1D433E-6804-4235-9F10-75019B4A41C3}" type="pres">
      <dgm:prSet presAssocID="{CCFF6235-EEB1-45EB-8CD5-195EE3342C8A}" presName="accent_1" presStyleCnt="0"/>
      <dgm:spPr/>
    </dgm:pt>
    <dgm:pt modelId="{3D984782-2FE8-4F23-8CA4-EB8900BC0B7D}" type="pres">
      <dgm:prSet presAssocID="{CCFF6235-EEB1-45EB-8CD5-195EE3342C8A}" presName="accentRepeatNode" presStyleLbl="solidFgAcc1" presStyleIdx="0" presStyleCnt="3"/>
      <dgm:spPr/>
    </dgm:pt>
    <dgm:pt modelId="{90F6B401-8718-4C3A-A731-7F4EF06F84DC}" type="pres">
      <dgm:prSet presAssocID="{2F591993-879F-44C1-842F-17A7D0177C22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1592A1-74CB-4E5A-9D86-4B3B5A655FC6}" type="pres">
      <dgm:prSet presAssocID="{2F591993-879F-44C1-842F-17A7D0177C22}" presName="accent_2" presStyleCnt="0"/>
      <dgm:spPr/>
    </dgm:pt>
    <dgm:pt modelId="{CF311C78-9CC2-45E6-8E97-E6CF4550D438}" type="pres">
      <dgm:prSet presAssocID="{2F591993-879F-44C1-842F-17A7D0177C22}" presName="accentRepeatNode" presStyleLbl="solidFgAcc1" presStyleIdx="1" presStyleCnt="3"/>
      <dgm:spPr/>
    </dgm:pt>
    <dgm:pt modelId="{2EAD55F7-C9F5-4474-9CA6-441A5AE80F2C}" type="pres">
      <dgm:prSet presAssocID="{7C37A62D-CC19-4CD2-BE6C-BE93804FA9DD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3A6889-3F26-48A1-AA68-855DDF42DFE2}" type="pres">
      <dgm:prSet presAssocID="{7C37A62D-CC19-4CD2-BE6C-BE93804FA9DD}" presName="accent_3" presStyleCnt="0"/>
      <dgm:spPr/>
    </dgm:pt>
    <dgm:pt modelId="{97CFB2B4-1CD4-4671-B6EF-1DB4FA03EB99}" type="pres">
      <dgm:prSet presAssocID="{7C37A62D-CC19-4CD2-BE6C-BE93804FA9DD}" presName="accentRepeatNode" presStyleLbl="solidFgAcc1" presStyleIdx="2" presStyleCnt="3"/>
      <dgm:spPr/>
    </dgm:pt>
  </dgm:ptLst>
  <dgm:cxnLst>
    <dgm:cxn modelId="{02813EA3-4936-4625-A6EB-0FEBC3034B0B}" type="presOf" srcId="{CCFF6235-EEB1-45EB-8CD5-195EE3342C8A}" destId="{67661590-7607-48B6-A19C-473A2F471B99}" srcOrd="0" destOrd="0" presId="urn:microsoft.com/office/officeart/2008/layout/VerticalCurvedList"/>
    <dgm:cxn modelId="{304B28D3-2F8F-4860-861A-5B28E1F4E056}" srcId="{9A86C4DA-FDB9-41E3-B615-76B9E8F9DF6B}" destId="{CCFF6235-EEB1-45EB-8CD5-195EE3342C8A}" srcOrd="0" destOrd="0" parTransId="{7CBDB45E-06DC-4C0E-960F-EC0F7E08E999}" sibTransId="{40E62392-44D2-4ADC-86CF-8ABA2F7EA217}"/>
    <dgm:cxn modelId="{8E072D5D-8F50-47F2-8482-1C8A30A76AC7}" srcId="{9A86C4DA-FDB9-41E3-B615-76B9E8F9DF6B}" destId="{7C37A62D-CC19-4CD2-BE6C-BE93804FA9DD}" srcOrd="2" destOrd="0" parTransId="{61ECBF1B-12B7-4F14-A64F-57E49E26A693}" sibTransId="{D66E2CF4-3AB2-479A-A12D-D683BD300C3C}"/>
    <dgm:cxn modelId="{7983D369-F2B2-4D0A-B3A9-F28FF6415364}" type="presOf" srcId="{40E62392-44D2-4ADC-86CF-8ABA2F7EA217}" destId="{79441CF1-7DD6-4919-9B4C-ED1697CB603C}" srcOrd="0" destOrd="0" presId="urn:microsoft.com/office/officeart/2008/layout/VerticalCurvedList"/>
    <dgm:cxn modelId="{F751A49A-9494-4ECE-8B06-6A5F2A08F873}" type="presOf" srcId="{2F591993-879F-44C1-842F-17A7D0177C22}" destId="{90F6B401-8718-4C3A-A731-7F4EF06F84DC}" srcOrd="0" destOrd="0" presId="urn:microsoft.com/office/officeart/2008/layout/VerticalCurvedList"/>
    <dgm:cxn modelId="{EA5862E2-DC10-4099-963B-7C5475643FEF}" type="presOf" srcId="{9A86C4DA-FDB9-41E3-B615-76B9E8F9DF6B}" destId="{A8743280-1C01-4E73-86BD-052D6A966BCF}" srcOrd="0" destOrd="0" presId="urn:microsoft.com/office/officeart/2008/layout/VerticalCurvedList"/>
    <dgm:cxn modelId="{D77BC15E-4B1E-47A3-AA25-9D3105E71FF9}" type="presOf" srcId="{7C37A62D-CC19-4CD2-BE6C-BE93804FA9DD}" destId="{2EAD55F7-C9F5-4474-9CA6-441A5AE80F2C}" srcOrd="0" destOrd="0" presId="urn:microsoft.com/office/officeart/2008/layout/VerticalCurvedList"/>
    <dgm:cxn modelId="{F24B5B82-21A1-46E7-81A9-2FB36FC78F41}" srcId="{9A86C4DA-FDB9-41E3-B615-76B9E8F9DF6B}" destId="{2F591993-879F-44C1-842F-17A7D0177C22}" srcOrd="1" destOrd="0" parTransId="{5ED0A90B-2428-427B-B34A-8AC54D99384C}" sibTransId="{F72EADF0-6089-44D7-B056-0B844DDB8D27}"/>
    <dgm:cxn modelId="{ACF2C3DE-76CD-4546-8D2F-363558B02A78}" type="presParOf" srcId="{A8743280-1C01-4E73-86BD-052D6A966BCF}" destId="{15470F95-9A7E-485E-B3CE-F3386F93BEBC}" srcOrd="0" destOrd="0" presId="urn:microsoft.com/office/officeart/2008/layout/VerticalCurvedList"/>
    <dgm:cxn modelId="{734FBDCC-4BA8-4B92-B4B7-8A12F190AD90}" type="presParOf" srcId="{15470F95-9A7E-485E-B3CE-F3386F93BEBC}" destId="{B90A7F5D-DA3E-49EC-960A-1F58BE1F7839}" srcOrd="0" destOrd="0" presId="urn:microsoft.com/office/officeart/2008/layout/VerticalCurvedList"/>
    <dgm:cxn modelId="{85185031-8970-4FEF-9C60-2E3B83144A2C}" type="presParOf" srcId="{B90A7F5D-DA3E-49EC-960A-1F58BE1F7839}" destId="{6AEBC371-7561-4304-9D8B-D98C730B34DF}" srcOrd="0" destOrd="0" presId="urn:microsoft.com/office/officeart/2008/layout/VerticalCurvedList"/>
    <dgm:cxn modelId="{9ADE7822-0C1B-4CDC-AE0E-D633F61A2713}" type="presParOf" srcId="{B90A7F5D-DA3E-49EC-960A-1F58BE1F7839}" destId="{79441CF1-7DD6-4919-9B4C-ED1697CB603C}" srcOrd="1" destOrd="0" presId="urn:microsoft.com/office/officeart/2008/layout/VerticalCurvedList"/>
    <dgm:cxn modelId="{C58028B3-FA11-4CAF-BEB2-C3245566E1F2}" type="presParOf" srcId="{B90A7F5D-DA3E-49EC-960A-1F58BE1F7839}" destId="{D2B1053C-022A-4CE2-A052-5C3D091D3107}" srcOrd="2" destOrd="0" presId="urn:microsoft.com/office/officeart/2008/layout/VerticalCurvedList"/>
    <dgm:cxn modelId="{059F0753-E95B-46A0-9B28-29C88ECAE9B6}" type="presParOf" srcId="{B90A7F5D-DA3E-49EC-960A-1F58BE1F7839}" destId="{D79A8394-E465-4BA2-B3FB-DADA7A4E2694}" srcOrd="3" destOrd="0" presId="urn:microsoft.com/office/officeart/2008/layout/VerticalCurvedList"/>
    <dgm:cxn modelId="{987B817B-775F-4C31-B30F-8168B6BA3FCE}" type="presParOf" srcId="{15470F95-9A7E-485E-B3CE-F3386F93BEBC}" destId="{67661590-7607-48B6-A19C-473A2F471B99}" srcOrd="1" destOrd="0" presId="urn:microsoft.com/office/officeart/2008/layout/VerticalCurvedList"/>
    <dgm:cxn modelId="{11050FBC-1BE8-484E-B127-7DC269A0536D}" type="presParOf" srcId="{15470F95-9A7E-485E-B3CE-F3386F93BEBC}" destId="{B31D433E-6804-4235-9F10-75019B4A41C3}" srcOrd="2" destOrd="0" presId="urn:microsoft.com/office/officeart/2008/layout/VerticalCurvedList"/>
    <dgm:cxn modelId="{F90AD506-1221-46A5-B599-B05F6C59EB1D}" type="presParOf" srcId="{B31D433E-6804-4235-9F10-75019B4A41C3}" destId="{3D984782-2FE8-4F23-8CA4-EB8900BC0B7D}" srcOrd="0" destOrd="0" presId="urn:microsoft.com/office/officeart/2008/layout/VerticalCurvedList"/>
    <dgm:cxn modelId="{2BC178A3-1120-4572-BEAC-A479A22FC500}" type="presParOf" srcId="{15470F95-9A7E-485E-B3CE-F3386F93BEBC}" destId="{90F6B401-8718-4C3A-A731-7F4EF06F84DC}" srcOrd="3" destOrd="0" presId="urn:microsoft.com/office/officeart/2008/layout/VerticalCurvedList"/>
    <dgm:cxn modelId="{E72C44B2-5A7B-4A0B-8226-C8593A789DA7}" type="presParOf" srcId="{15470F95-9A7E-485E-B3CE-F3386F93BEBC}" destId="{9F1592A1-74CB-4E5A-9D86-4B3B5A655FC6}" srcOrd="4" destOrd="0" presId="urn:microsoft.com/office/officeart/2008/layout/VerticalCurvedList"/>
    <dgm:cxn modelId="{97648572-0F5B-458B-BDF4-55BA98902988}" type="presParOf" srcId="{9F1592A1-74CB-4E5A-9D86-4B3B5A655FC6}" destId="{CF311C78-9CC2-45E6-8E97-E6CF4550D438}" srcOrd="0" destOrd="0" presId="urn:microsoft.com/office/officeart/2008/layout/VerticalCurvedList"/>
    <dgm:cxn modelId="{F5BC3670-9244-4D73-AA46-4AD2E60C2B9C}" type="presParOf" srcId="{15470F95-9A7E-485E-B3CE-F3386F93BEBC}" destId="{2EAD55F7-C9F5-4474-9CA6-441A5AE80F2C}" srcOrd="5" destOrd="0" presId="urn:microsoft.com/office/officeart/2008/layout/VerticalCurvedList"/>
    <dgm:cxn modelId="{8BE00756-DC9C-49DF-B7C1-91171C78AF20}" type="presParOf" srcId="{15470F95-9A7E-485E-B3CE-F3386F93BEBC}" destId="{3B3A6889-3F26-48A1-AA68-855DDF42DFE2}" srcOrd="6" destOrd="0" presId="urn:microsoft.com/office/officeart/2008/layout/VerticalCurvedList"/>
    <dgm:cxn modelId="{A16B61A4-3728-4DF6-BBBF-5CC4E49E4193}" type="presParOf" srcId="{3B3A6889-3F26-48A1-AA68-855DDF42DFE2}" destId="{97CFB2B4-1CD4-4671-B6EF-1DB4FA03EB99}" srcOrd="0" destOrd="0" presId="urn:microsoft.com/office/officeart/2008/layout/VerticalCurvedList"/>
  </dgm:cxnLst>
  <dgm:bg>
    <a:noFill/>
  </dgm:bg>
  <dgm:whole/>
  <dgm:extLst>
    <a:ext uri="{C62137D5-CB1D-491B-B009-E17868A290BF}">
      <dgm14:recolorImg xmlns:dgm14="http://schemas.microsoft.com/office/drawing/2010/diagram" xmlns="" val="1"/>
    </a:ex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A86C4DA-FDB9-41E3-B615-76B9E8F9DF6B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hu-HU"/>
        </a:p>
      </dgm:t>
    </dgm:pt>
    <dgm:pt modelId="{CCFF6235-EEB1-45EB-8CD5-195EE3342C8A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  <a:spcAft>
              <a:spcPts val="0"/>
            </a:spcAft>
          </a:pP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Lejárt vegyi anyagot </a:t>
          </a:r>
          <a:r>
            <a:rPr lang="hu-HU" sz="2400" b="1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tilos </a:t>
          </a:r>
          <a:r>
            <a:rPr lang="hu-HU" sz="2400" b="1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használni!</a:t>
          </a:r>
          <a:endParaRPr lang="hu-HU" sz="24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>
            <a:lnSpc>
              <a:spcPct val="120000"/>
            </a:lnSpc>
            <a:spcAft>
              <a:spcPts val="0"/>
            </a:spcAft>
          </a:pP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rPr>
            <a:t>lejárati időn túl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elveszíti fertőtlenítő, mikroba-pusztító hatását.</a:t>
          </a:r>
        </a:p>
      </dgm:t>
    </dgm:pt>
    <dgm:pt modelId="{7CBDB45E-06DC-4C0E-960F-EC0F7E08E999}" type="parTrans" cxnId="{304B28D3-2F8F-4860-861A-5B28E1F4E056}">
      <dgm:prSet/>
      <dgm:spPr/>
      <dgm:t>
        <a:bodyPr/>
        <a:lstStyle/>
        <a:p>
          <a:endParaRPr lang="hu-HU"/>
        </a:p>
      </dgm:t>
    </dgm:pt>
    <dgm:pt modelId="{40E62392-44D2-4ADC-86CF-8ABA2F7EA217}" type="sibTrans" cxnId="{304B28D3-2F8F-4860-861A-5B28E1F4E056}">
      <dgm:prSet/>
      <dgm:spPr/>
      <dgm:t>
        <a:bodyPr/>
        <a:lstStyle/>
        <a:p>
          <a:endParaRPr lang="hu-HU"/>
        </a:p>
      </dgm:t>
    </dgm:pt>
    <dgm:pt modelId="{2F591993-879F-44C1-842F-17A7D0177C22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  <a:spcAft>
              <a:spcPts val="0"/>
            </a:spcAft>
          </a:pP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A vegyi anyagokat eredeti csomagolásban kell tartani.</a:t>
          </a:r>
          <a:r>
            <a:rPr lang="hu-HU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br>
            <a:rPr lang="hu-HU" sz="2400" b="1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Tilos vegyi anyagot élelmiszer céljára használt üres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edénybe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áttölteni! </a:t>
          </a:r>
          <a:r>
            <a:rPr lang="hu-HU" sz="2400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rPr>
            <a:t>Ha összetévesztik, halálos méreg kerülhet az ételbe!</a:t>
          </a:r>
          <a:endParaRPr lang="hu-HU" sz="2400" dirty="0">
            <a:solidFill>
              <a:schemeClr val="accent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ED0A90B-2428-427B-B34A-8AC54D99384C}" type="parTrans" cxnId="{F24B5B82-21A1-46E7-81A9-2FB36FC78F41}">
      <dgm:prSet/>
      <dgm:spPr/>
      <dgm:t>
        <a:bodyPr/>
        <a:lstStyle/>
        <a:p>
          <a:endParaRPr lang="hu-HU"/>
        </a:p>
      </dgm:t>
    </dgm:pt>
    <dgm:pt modelId="{F72EADF0-6089-44D7-B056-0B844DDB8D27}" type="sibTrans" cxnId="{F24B5B82-21A1-46E7-81A9-2FB36FC78F41}">
      <dgm:prSet/>
      <dgm:spPr/>
      <dgm:t>
        <a:bodyPr/>
        <a:lstStyle/>
        <a:p>
          <a:endParaRPr lang="hu-HU"/>
        </a:p>
      </dgm:t>
    </dgm:pt>
    <dgm:pt modelId="{7C37A62D-CC19-4CD2-BE6C-BE93804FA9DD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  <a:spcAft>
              <a:spcPts val="0"/>
            </a:spcAft>
          </a:pP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vegyi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anyagokat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az </a:t>
          </a:r>
          <a:r>
            <a:rPr lang="hu-HU" sz="2400" b="1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élelmiszertől </a:t>
          </a:r>
          <a:r>
            <a:rPr lang="hu-HU" sz="2400" b="1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elkülönülten </a:t>
          </a:r>
          <a:r>
            <a:rPr lang="hu-HU" sz="2400" b="1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rPr>
            <a:t>kell </a:t>
          </a:r>
          <a:r>
            <a:rPr lang="hu-HU" sz="2400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rPr>
            <a:t>tárolni!</a:t>
          </a:r>
          <a:r>
            <a:rPr lang="hu-HU" sz="2400" b="1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rPr>
            <a:t> Külön </a:t>
          </a:r>
          <a:r>
            <a:rPr lang="hu-HU" sz="2400" b="1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helyiségben, vagy </a:t>
          </a:r>
          <a:r>
            <a:rPr lang="hu-HU" sz="2400" b="1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rPr>
            <a:t>külön</a:t>
          </a:r>
          <a:r>
            <a:rPr lang="hu-HU" sz="2400" b="1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zárt szekrényben.</a:t>
          </a:r>
          <a:r>
            <a: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61ECBF1B-12B7-4F14-A64F-57E49E26A693}" type="parTrans" cxnId="{8E072D5D-8F50-47F2-8482-1C8A30A76AC7}">
      <dgm:prSet/>
      <dgm:spPr/>
      <dgm:t>
        <a:bodyPr/>
        <a:lstStyle/>
        <a:p>
          <a:endParaRPr lang="hu-HU"/>
        </a:p>
      </dgm:t>
    </dgm:pt>
    <dgm:pt modelId="{D66E2CF4-3AB2-479A-A12D-D683BD300C3C}" type="sibTrans" cxnId="{8E072D5D-8F50-47F2-8482-1C8A30A76AC7}">
      <dgm:prSet/>
      <dgm:spPr/>
      <dgm:t>
        <a:bodyPr/>
        <a:lstStyle/>
        <a:p>
          <a:endParaRPr lang="hu-HU"/>
        </a:p>
      </dgm:t>
    </dgm:pt>
    <dgm:pt modelId="{A8743280-1C01-4E73-86BD-052D6A966BCF}" type="pres">
      <dgm:prSet presAssocID="{9A86C4DA-FDB9-41E3-B615-76B9E8F9DF6B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15470F95-9A7E-485E-B3CE-F3386F93BEBC}" type="pres">
      <dgm:prSet presAssocID="{9A86C4DA-FDB9-41E3-B615-76B9E8F9DF6B}" presName="Name1" presStyleCnt="0"/>
      <dgm:spPr/>
    </dgm:pt>
    <dgm:pt modelId="{B90A7F5D-DA3E-49EC-960A-1F58BE1F7839}" type="pres">
      <dgm:prSet presAssocID="{9A86C4DA-FDB9-41E3-B615-76B9E8F9DF6B}" presName="cycle" presStyleCnt="0"/>
      <dgm:spPr/>
    </dgm:pt>
    <dgm:pt modelId="{6AEBC371-7561-4304-9D8B-D98C730B34DF}" type="pres">
      <dgm:prSet presAssocID="{9A86C4DA-FDB9-41E3-B615-76B9E8F9DF6B}" presName="srcNode" presStyleLbl="node1" presStyleIdx="0" presStyleCnt="3"/>
      <dgm:spPr/>
    </dgm:pt>
    <dgm:pt modelId="{79441CF1-7DD6-4919-9B4C-ED1697CB603C}" type="pres">
      <dgm:prSet presAssocID="{9A86C4DA-FDB9-41E3-B615-76B9E8F9DF6B}" presName="conn" presStyleLbl="parChTrans1D2" presStyleIdx="0" presStyleCnt="1"/>
      <dgm:spPr/>
      <dgm:t>
        <a:bodyPr/>
        <a:lstStyle/>
        <a:p>
          <a:endParaRPr lang="en-US"/>
        </a:p>
      </dgm:t>
    </dgm:pt>
    <dgm:pt modelId="{D2B1053C-022A-4CE2-A052-5C3D091D3107}" type="pres">
      <dgm:prSet presAssocID="{9A86C4DA-FDB9-41E3-B615-76B9E8F9DF6B}" presName="extraNode" presStyleLbl="node1" presStyleIdx="0" presStyleCnt="3"/>
      <dgm:spPr/>
    </dgm:pt>
    <dgm:pt modelId="{D79A8394-E465-4BA2-B3FB-DADA7A4E2694}" type="pres">
      <dgm:prSet presAssocID="{9A86C4DA-FDB9-41E3-B615-76B9E8F9DF6B}" presName="dstNode" presStyleLbl="node1" presStyleIdx="0" presStyleCnt="3"/>
      <dgm:spPr/>
    </dgm:pt>
    <dgm:pt modelId="{67661590-7607-48B6-A19C-473A2F471B99}" type="pres">
      <dgm:prSet presAssocID="{CCFF6235-EEB1-45EB-8CD5-195EE3342C8A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1D433E-6804-4235-9F10-75019B4A41C3}" type="pres">
      <dgm:prSet presAssocID="{CCFF6235-EEB1-45EB-8CD5-195EE3342C8A}" presName="accent_1" presStyleCnt="0"/>
      <dgm:spPr/>
    </dgm:pt>
    <dgm:pt modelId="{3D984782-2FE8-4F23-8CA4-EB8900BC0B7D}" type="pres">
      <dgm:prSet presAssocID="{CCFF6235-EEB1-45EB-8CD5-195EE3342C8A}" presName="accentRepeatNode" presStyleLbl="solidFgAcc1" presStyleIdx="0" presStyleCnt="3"/>
      <dgm:spPr/>
    </dgm:pt>
    <dgm:pt modelId="{90F6B401-8718-4C3A-A731-7F4EF06F84DC}" type="pres">
      <dgm:prSet presAssocID="{2F591993-879F-44C1-842F-17A7D0177C22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1592A1-74CB-4E5A-9D86-4B3B5A655FC6}" type="pres">
      <dgm:prSet presAssocID="{2F591993-879F-44C1-842F-17A7D0177C22}" presName="accent_2" presStyleCnt="0"/>
      <dgm:spPr/>
    </dgm:pt>
    <dgm:pt modelId="{CF311C78-9CC2-45E6-8E97-E6CF4550D438}" type="pres">
      <dgm:prSet presAssocID="{2F591993-879F-44C1-842F-17A7D0177C22}" presName="accentRepeatNode" presStyleLbl="solidFgAcc1" presStyleIdx="1" presStyleCnt="3"/>
      <dgm:spPr/>
    </dgm:pt>
    <dgm:pt modelId="{2EAD55F7-C9F5-4474-9CA6-441A5AE80F2C}" type="pres">
      <dgm:prSet presAssocID="{7C37A62D-CC19-4CD2-BE6C-BE93804FA9DD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3A6889-3F26-48A1-AA68-855DDF42DFE2}" type="pres">
      <dgm:prSet presAssocID="{7C37A62D-CC19-4CD2-BE6C-BE93804FA9DD}" presName="accent_3" presStyleCnt="0"/>
      <dgm:spPr/>
    </dgm:pt>
    <dgm:pt modelId="{97CFB2B4-1CD4-4671-B6EF-1DB4FA03EB99}" type="pres">
      <dgm:prSet presAssocID="{7C37A62D-CC19-4CD2-BE6C-BE93804FA9DD}" presName="accentRepeatNode" presStyleLbl="solidFgAcc1" presStyleIdx="2" presStyleCnt="3"/>
      <dgm:spPr/>
    </dgm:pt>
  </dgm:ptLst>
  <dgm:cxnLst>
    <dgm:cxn modelId="{02813EA3-4936-4625-A6EB-0FEBC3034B0B}" type="presOf" srcId="{CCFF6235-EEB1-45EB-8CD5-195EE3342C8A}" destId="{67661590-7607-48B6-A19C-473A2F471B99}" srcOrd="0" destOrd="0" presId="urn:microsoft.com/office/officeart/2008/layout/VerticalCurvedList"/>
    <dgm:cxn modelId="{304B28D3-2F8F-4860-861A-5B28E1F4E056}" srcId="{9A86C4DA-FDB9-41E3-B615-76B9E8F9DF6B}" destId="{CCFF6235-EEB1-45EB-8CD5-195EE3342C8A}" srcOrd="0" destOrd="0" parTransId="{7CBDB45E-06DC-4C0E-960F-EC0F7E08E999}" sibTransId="{40E62392-44D2-4ADC-86CF-8ABA2F7EA217}"/>
    <dgm:cxn modelId="{8E072D5D-8F50-47F2-8482-1C8A30A76AC7}" srcId="{9A86C4DA-FDB9-41E3-B615-76B9E8F9DF6B}" destId="{7C37A62D-CC19-4CD2-BE6C-BE93804FA9DD}" srcOrd="2" destOrd="0" parTransId="{61ECBF1B-12B7-4F14-A64F-57E49E26A693}" sibTransId="{D66E2CF4-3AB2-479A-A12D-D683BD300C3C}"/>
    <dgm:cxn modelId="{7983D369-F2B2-4D0A-B3A9-F28FF6415364}" type="presOf" srcId="{40E62392-44D2-4ADC-86CF-8ABA2F7EA217}" destId="{79441CF1-7DD6-4919-9B4C-ED1697CB603C}" srcOrd="0" destOrd="0" presId="urn:microsoft.com/office/officeart/2008/layout/VerticalCurvedList"/>
    <dgm:cxn modelId="{F751A49A-9494-4ECE-8B06-6A5F2A08F873}" type="presOf" srcId="{2F591993-879F-44C1-842F-17A7D0177C22}" destId="{90F6B401-8718-4C3A-A731-7F4EF06F84DC}" srcOrd="0" destOrd="0" presId="urn:microsoft.com/office/officeart/2008/layout/VerticalCurvedList"/>
    <dgm:cxn modelId="{EA5862E2-DC10-4099-963B-7C5475643FEF}" type="presOf" srcId="{9A86C4DA-FDB9-41E3-B615-76B9E8F9DF6B}" destId="{A8743280-1C01-4E73-86BD-052D6A966BCF}" srcOrd="0" destOrd="0" presId="urn:microsoft.com/office/officeart/2008/layout/VerticalCurvedList"/>
    <dgm:cxn modelId="{D77BC15E-4B1E-47A3-AA25-9D3105E71FF9}" type="presOf" srcId="{7C37A62D-CC19-4CD2-BE6C-BE93804FA9DD}" destId="{2EAD55F7-C9F5-4474-9CA6-441A5AE80F2C}" srcOrd="0" destOrd="0" presId="urn:microsoft.com/office/officeart/2008/layout/VerticalCurvedList"/>
    <dgm:cxn modelId="{F24B5B82-21A1-46E7-81A9-2FB36FC78F41}" srcId="{9A86C4DA-FDB9-41E3-B615-76B9E8F9DF6B}" destId="{2F591993-879F-44C1-842F-17A7D0177C22}" srcOrd="1" destOrd="0" parTransId="{5ED0A90B-2428-427B-B34A-8AC54D99384C}" sibTransId="{F72EADF0-6089-44D7-B056-0B844DDB8D27}"/>
    <dgm:cxn modelId="{ACF2C3DE-76CD-4546-8D2F-363558B02A78}" type="presParOf" srcId="{A8743280-1C01-4E73-86BD-052D6A966BCF}" destId="{15470F95-9A7E-485E-B3CE-F3386F93BEBC}" srcOrd="0" destOrd="0" presId="urn:microsoft.com/office/officeart/2008/layout/VerticalCurvedList"/>
    <dgm:cxn modelId="{734FBDCC-4BA8-4B92-B4B7-8A12F190AD90}" type="presParOf" srcId="{15470F95-9A7E-485E-B3CE-F3386F93BEBC}" destId="{B90A7F5D-DA3E-49EC-960A-1F58BE1F7839}" srcOrd="0" destOrd="0" presId="urn:microsoft.com/office/officeart/2008/layout/VerticalCurvedList"/>
    <dgm:cxn modelId="{85185031-8970-4FEF-9C60-2E3B83144A2C}" type="presParOf" srcId="{B90A7F5D-DA3E-49EC-960A-1F58BE1F7839}" destId="{6AEBC371-7561-4304-9D8B-D98C730B34DF}" srcOrd="0" destOrd="0" presId="urn:microsoft.com/office/officeart/2008/layout/VerticalCurvedList"/>
    <dgm:cxn modelId="{9ADE7822-0C1B-4CDC-AE0E-D633F61A2713}" type="presParOf" srcId="{B90A7F5D-DA3E-49EC-960A-1F58BE1F7839}" destId="{79441CF1-7DD6-4919-9B4C-ED1697CB603C}" srcOrd="1" destOrd="0" presId="urn:microsoft.com/office/officeart/2008/layout/VerticalCurvedList"/>
    <dgm:cxn modelId="{C58028B3-FA11-4CAF-BEB2-C3245566E1F2}" type="presParOf" srcId="{B90A7F5D-DA3E-49EC-960A-1F58BE1F7839}" destId="{D2B1053C-022A-4CE2-A052-5C3D091D3107}" srcOrd="2" destOrd="0" presId="urn:microsoft.com/office/officeart/2008/layout/VerticalCurvedList"/>
    <dgm:cxn modelId="{059F0753-E95B-46A0-9B28-29C88ECAE9B6}" type="presParOf" srcId="{B90A7F5D-DA3E-49EC-960A-1F58BE1F7839}" destId="{D79A8394-E465-4BA2-B3FB-DADA7A4E2694}" srcOrd="3" destOrd="0" presId="urn:microsoft.com/office/officeart/2008/layout/VerticalCurvedList"/>
    <dgm:cxn modelId="{987B817B-775F-4C31-B30F-8168B6BA3FCE}" type="presParOf" srcId="{15470F95-9A7E-485E-B3CE-F3386F93BEBC}" destId="{67661590-7607-48B6-A19C-473A2F471B99}" srcOrd="1" destOrd="0" presId="urn:microsoft.com/office/officeart/2008/layout/VerticalCurvedList"/>
    <dgm:cxn modelId="{11050FBC-1BE8-484E-B127-7DC269A0536D}" type="presParOf" srcId="{15470F95-9A7E-485E-B3CE-F3386F93BEBC}" destId="{B31D433E-6804-4235-9F10-75019B4A41C3}" srcOrd="2" destOrd="0" presId="urn:microsoft.com/office/officeart/2008/layout/VerticalCurvedList"/>
    <dgm:cxn modelId="{F90AD506-1221-46A5-B599-B05F6C59EB1D}" type="presParOf" srcId="{B31D433E-6804-4235-9F10-75019B4A41C3}" destId="{3D984782-2FE8-4F23-8CA4-EB8900BC0B7D}" srcOrd="0" destOrd="0" presId="urn:microsoft.com/office/officeart/2008/layout/VerticalCurvedList"/>
    <dgm:cxn modelId="{2BC178A3-1120-4572-BEAC-A479A22FC500}" type="presParOf" srcId="{15470F95-9A7E-485E-B3CE-F3386F93BEBC}" destId="{90F6B401-8718-4C3A-A731-7F4EF06F84DC}" srcOrd="3" destOrd="0" presId="urn:microsoft.com/office/officeart/2008/layout/VerticalCurvedList"/>
    <dgm:cxn modelId="{E72C44B2-5A7B-4A0B-8226-C8593A789DA7}" type="presParOf" srcId="{15470F95-9A7E-485E-B3CE-F3386F93BEBC}" destId="{9F1592A1-74CB-4E5A-9D86-4B3B5A655FC6}" srcOrd="4" destOrd="0" presId="urn:microsoft.com/office/officeart/2008/layout/VerticalCurvedList"/>
    <dgm:cxn modelId="{97648572-0F5B-458B-BDF4-55BA98902988}" type="presParOf" srcId="{9F1592A1-74CB-4E5A-9D86-4B3B5A655FC6}" destId="{CF311C78-9CC2-45E6-8E97-E6CF4550D438}" srcOrd="0" destOrd="0" presId="urn:microsoft.com/office/officeart/2008/layout/VerticalCurvedList"/>
    <dgm:cxn modelId="{F5BC3670-9244-4D73-AA46-4AD2E60C2B9C}" type="presParOf" srcId="{15470F95-9A7E-485E-B3CE-F3386F93BEBC}" destId="{2EAD55F7-C9F5-4474-9CA6-441A5AE80F2C}" srcOrd="5" destOrd="0" presId="urn:microsoft.com/office/officeart/2008/layout/VerticalCurvedList"/>
    <dgm:cxn modelId="{8BE00756-DC9C-49DF-B7C1-91171C78AF20}" type="presParOf" srcId="{15470F95-9A7E-485E-B3CE-F3386F93BEBC}" destId="{3B3A6889-3F26-48A1-AA68-855DDF42DFE2}" srcOrd="6" destOrd="0" presId="urn:microsoft.com/office/officeart/2008/layout/VerticalCurvedList"/>
    <dgm:cxn modelId="{A16B61A4-3728-4DF6-BBBF-5CC4E49E4193}" type="presParOf" srcId="{3B3A6889-3F26-48A1-AA68-855DDF42DFE2}" destId="{97CFB2B4-1CD4-4671-B6EF-1DB4FA03EB99}" srcOrd="0" destOrd="0" presId="urn:microsoft.com/office/officeart/2008/layout/VerticalCurvedList"/>
  </dgm:cxnLst>
  <dgm:bg>
    <a:noFill/>
  </dgm:bg>
  <dgm:whole/>
  <dgm:extLst>
    <a:ext uri="{C62137D5-CB1D-491B-B009-E17868A290BF}">
      <dgm14:recolorImg xmlns:dgm14="http://schemas.microsoft.com/office/drawing/2010/diagram" xmlns="" val="1"/>
    </a:ex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7FA0970-822C-4F07-9B4B-9A4717FF30C7}" type="doc">
      <dgm:prSet loTypeId="urn:microsoft.com/office/officeart/2005/8/layout/vList3#1" loCatId="list" qsTypeId="urn:microsoft.com/office/officeart/2005/8/quickstyle/simple1" qsCatId="simple" csTypeId="urn:microsoft.com/office/officeart/2005/8/colors/accent3_1" csCatId="accent3" phldr="1"/>
      <dgm:spPr/>
    </dgm:pt>
    <dgm:pt modelId="{E99AFF53-2588-4FFC-9B06-C1ADADDE647B}">
      <dgm:prSet phldrT="[Szöveg]" custT="1"/>
      <dgm:spPr>
        <a:noFill/>
        <a:ln>
          <a:noFill/>
        </a:ln>
      </dgm:spPr>
      <dgm:t>
        <a:bodyPr/>
        <a:lstStyle/>
        <a:p>
          <a:pPr marL="266700" indent="0" algn="l">
            <a:lnSpc>
              <a:spcPct val="120000"/>
            </a:lnSpc>
            <a:spcAft>
              <a:spcPts val="0"/>
            </a:spcAft>
          </a:pP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Az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étel előkészítése és főzése-sütése közben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használt eszközök:</a:t>
          </a:r>
        </a:p>
        <a:p>
          <a:pPr marL="266700" indent="0" algn="l">
            <a:lnSpc>
              <a:spcPct val="120000"/>
            </a:lnSpc>
            <a:spcAft>
              <a:spcPts val="0"/>
            </a:spcAft>
          </a:pP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kések, vágódeszkák, tálak, darálók, aprítógépek.</a:t>
          </a:r>
          <a:endParaRPr lang="hu-HU" sz="2400" dirty="0"/>
        </a:p>
      </dgm:t>
    </dgm:pt>
    <dgm:pt modelId="{C953EBE9-5AE5-4D54-B9DD-BD96A153F54C}" type="parTrans" cxnId="{89041A0C-4E02-475D-9635-FD01C8500733}">
      <dgm:prSet/>
      <dgm:spPr/>
      <dgm:t>
        <a:bodyPr/>
        <a:lstStyle/>
        <a:p>
          <a:endParaRPr lang="hu-HU" sz="2000"/>
        </a:p>
      </dgm:t>
    </dgm:pt>
    <dgm:pt modelId="{845F7222-C556-4B66-ABC0-2AE1FBD06D7F}" type="sibTrans" cxnId="{89041A0C-4E02-475D-9635-FD01C8500733}">
      <dgm:prSet/>
      <dgm:spPr/>
      <dgm:t>
        <a:bodyPr/>
        <a:lstStyle/>
        <a:p>
          <a:endParaRPr lang="hu-HU" sz="2000"/>
        </a:p>
      </dgm:t>
    </dgm:pt>
    <dgm:pt modelId="{CD42E0CE-BFC9-422C-826B-94D4634613F9}">
      <dgm:prSet phldrT="[Szöveg]" custT="1"/>
      <dgm:spPr>
        <a:noFill/>
        <a:ln>
          <a:noFill/>
        </a:ln>
      </dgm:spPr>
      <dgm:t>
        <a:bodyPr/>
        <a:lstStyle/>
        <a:p>
          <a:pPr marL="182563" indent="0" algn="l">
            <a:lnSpc>
              <a:spcPct val="120000"/>
            </a:lnSpc>
            <a:spcAft>
              <a:spcPts val="0"/>
            </a:spcAft>
          </a:pP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Tálaláskor, vagy a kiszállított étel esetében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használt eszközök:</a:t>
          </a:r>
        </a:p>
        <a:p>
          <a:pPr marL="182563" indent="0" algn="l">
            <a:lnSpc>
              <a:spcPct val="120000"/>
            </a:lnSpc>
            <a:spcAft>
              <a:spcPts val="0"/>
            </a:spcAft>
          </a:pPr>
          <a:r>
            <a:rPr lang="hu-HU" sz="24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ételtároló edények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hu-HU" sz="2400" dirty="0"/>
        </a:p>
      </dgm:t>
    </dgm:pt>
    <dgm:pt modelId="{DCAF99C9-CB21-4E5F-8509-CD7F4AAED12F}" type="parTrans" cxnId="{39B60CAF-31D1-455F-9D6B-955336CEF7FA}">
      <dgm:prSet/>
      <dgm:spPr/>
      <dgm:t>
        <a:bodyPr/>
        <a:lstStyle/>
        <a:p>
          <a:endParaRPr lang="hu-HU" sz="2000"/>
        </a:p>
      </dgm:t>
    </dgm:pt>
    <dgm:pt modelId="{CAF66D1B-7ADA-4177-AAB2-7384F8ADABAA}" type="sibTrans" cxnId="{39B60CAF-31D1-455F-9D6B-955336CEF7FA}">
      <dgm:prSet/>
      <dgm:spPr/>
      <dgm:t>
        <a:bodyPr/>
        <a:lstStyle/>
        <a:p>
          <a:endParaRPr lang="hu-HU" sz="2000"/>
        </a:p>
      </dgm:t>
    </dgm:pt>
    <dgm:pt modelId="{E92F043E-5B5D-4176-9531-35F826BE4B42}">
      <dgm:prSet phldrT="[Szöveg]" custT="1"/>
      <dgm:spPr>
        <a:noFill/>
        <a:ln>
          <a:noFill/>
        </a:ln>
      </dgm:spPr>
      <dgm:t>
        <a:bodyPr/>
        <a:lstStyle/>
        <a:p>
          <a:pPr marL="84138" indent="0" algn="l">
            <a:lnSpc>
              <a:spcPct val="120000"/>
            </a:lnSpc>
            <a:spcAft>
              <a:spcPts val="0"/>
            </a:spcAft>
          </a:pP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vendégek által használt eszközök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az étel elfogyasztásakor: evőeszközök, tányérok, poharak, tálak. </a:t>
          </a:r>
          <a:endParaRPr lang="hu-HU" sz="2400" dirty="0"/>
        </a:p>
      </dgm:t>
    </dgm:pt>
    <dgm:pt modelId="{8DC66AAC-C9F5-47A8-8903-9F09380E01DA}" type="parTrans" cxnId="{65BD8AC9-3FA0-43DD-A84D-C4F04EB5DFA7}">
      <dgm:prSet/>
      <dgm:spPr/>
      <dgm:t>
        <a:bodyPr/>
        <a:lstStyle/>
        <a:p>
          <a:endParaRPr lang="hu-HU" sz="2000"/>
        </a:p>
      </dgm:t>
    </dgm:pt>
    <dgm:pt modelId="{42C5358D-532D-4A4F-8C4E-314A212A9B61}" type="sibTrans" cxnId="{65BD8AC9-3FA0-43DD-A84D-C4F04EB5DFA7}">
      <dgm:prSet/>
      <dgm:spPr/>
      <dgm:t>
        <a:bodyPr/>
        <a:lstStyle/>
        <a:p>
          <a:endParaRPr lang="hu-HU" sz="2000"/>
        </a:p>
      </dgm:t>
    </dgm:pt>
    <dgm:pt modelId="{BCE1EC61-9AEA-4EA0-A510-5FDB1269511C}" type="pres">
      <dgm:prSet presAssocID="{C7FA0970-822C-4F07-9B4B-9A4717FF30C7}" presName="linearFlow" presStyleCnt="0">
        <dgm:presLayoutVars>
          <dgm:dir/>
          <dgm:resizeHandles val="exact"/>
        </dgm:presLayoutVars>
      </dgm:prSet>
      <dgm:spPr/>
    </dgm:pt>
    <dgm:pt modelId="{F24CC17A-CA5C-414B-840C-2C869C6D56D8}" type="pres">
      <dgm:prSet presAssocID="{E99AFF53-2588-4FFC-9B06-C1ADADDE647B}" presName="composite" presStyleCnt="0"/>
      <dgm:spPr/>
    </dgm:pt>
    <dgm:pt modelId="{8EACD4EE-3516-47B9-977B-71B62B7B3160}" type="pres">
      <dgm:prSet presAssocID="{E99AFF53-2588-4FFC-9B06-C1ADADDE647B}" presName="imgShp" presStyleLbl="fgImgPlace1" presStyleIdx="0" presStyleCnt="3" custScaleX="127630" custScaleY="132962" custLinFactX="-85007" custLinFactNeighborX="-100000" custLinFactNeighborY="4475"/>
      <dgm:spPr>
        <a:blipFill dpi="0" rotWithShape="1">
          <a:blip xmlns:r="http://schemas.openxmlformats.org/officeDocument/2006/relationships" r:embed="rId1"/>
          <a:srcRect/>
          <a:stretch>
            <a:fillRect l="-1000" t="9000" r="16000" b="11000"/>
          </a:stretch>
        </a:blipFill>
        <a:ln>
          <a:noFill/>
        </a:ln>
      </dgm:spPr>
    </dgm:pt>
    <dgm:pt modelId="{E384E0D5-4267-4784-89AC-388E32B32DBA}" type="pres">
      <dgm:prSet presAssocID="{E99AFF53-2588-4FFC-9B06-C1ADADDE647B}" presName="txShp" presStyleLbl="node1" presStyleIdx="0" presStyleCnt="3" custScaleX="1408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3B5ABF-CA7D-427E-BBB6-DEAF2B865ACC}" type="pres">
      <dgm:prSet presAssocID="{845F7222-C556-4B66-ABC0-2AE1FBD06D7F}" presName="spacing" presStyleCnt="0"/>
      <dgm:spPr/>
    </dgm:pt>
    <dgm:pt modelId="{F6444D12-FE64-4E55-A6D3-A7A7DA9722DA}" type="pres">
      <dgm:prSet presAssocID="{CD42E0CE-BFC9-422C-826B-94D4634613F9}" presName="composite" presStyleCnt="0"/>
      <dgm:spPr/>
    </dgm:pt>
    <dgm:pt modelId="{C4EC2C7B-80A2-4B66-B923-3ACDE6BBC588}" type="pres">
      <dgm:prSet presAssocID="{CD42E0CE-BFC9-422C-826B-94D4634613F9}" presName="imgShp" presStyleLbl="fgImgPlace1" presStyleIdx="1" presStyleCnt="3" custScaleX="134412" custScaleY="130190" custLinFactX="-77488" custLinFactNeighborX="-100000" custLinFactNeighborY="-11554"/>
      <dgm:spPr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</dgm:pt>
    <dgm:pt modelId="{589CF1F1-163E-4761-882C-7CA7E7CD415E}" type="pres">
      <dgm:prSet presAssocID="{CD42E0CE-BFC9-422C-826B-94D4634613F9}" presName="txShp" presStyleLbl="node1" presStyleIdx="1" presStyleCnt="3" custScaleX="13932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36FAA4-4D4E-407A-BDA4-9A67CBA65285}" type="pres">
      <dgm:prSet presAssocID="{CAF66D1B-7ADA-4177-AAB2-7384F8ADABAA}" presName="spacing" presStyleCnt="0"/>
      <dgm:spPr/>
    </dgm:pt>
    <dgm:pt modelId="{8629AB37-A369-49E7-8BA6-5A5B566193F7}" type="pres">
      <dgm:prSet presAssocID="{E92F043E-5B5D-4176-9531-35F826BE4B42}" presName="composite" presStyleCnt="0"/>
      <dgm:spPr/>
    </dgm:pt>
    <dgm:pt modelId="{8A1A6561-C374-465D-BF81-B7E02D17330C}" type="pres">
      <dgm:prSet presAssocID="{E92F043E-5B5D-4176-9531-35F826BE4B42}" presName="imgShp" presStyleLbl="fgImgPlace1" presStyleIdx="2" presStyleCnt="3" custScaleX="109760" custLinFactX="-51156" custLinFactNeighborX="-100000" custLinFactNeighborY="1361"/>
      <dgm:spPr>
        <a:blipFill>
          <a:blip xmlns:r="http://schemas.openxmlformats.org/officeDocument/2006/relationships" r:embed="rId3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aturation sat="9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 l="7000" t="-1000" r="8000" b="2000"/>
          </a:stretch>
        </a:blipFill>
        <a:ln>
          <a:noFill/>
        </a:ln>
      </dgm:spPr>
    </dgm:pt>
    <dgm:pt modelId="{7B52ED07-F614-482E-8D91-B775268FEA0B}" type="pres">
      <dgm:prSet presAssocID="{E92F043E-5B5D-4176-9531-35F826BE4B42}" presName="txShp" presStyleLbl="node1" presStyleIdx="2" presStyleCnt="3" custScaleX="1365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20334D8-1C48-497E-9B80-80A506EF5940}" type="presOf" srcId="{C7FA0970-822C-4F07-9B4B-9A4717FF30C7}" destId="{BCE1EC61-9AEA-4EA0-A510-5FDB1269511C}" srcOrd="0" destOrd="0" presId="urn:microsoft.com/office/officeart/2005/8/layout/vList3#1"/>
    <dgm:cxn modelId="{65BD8AC9-3FA0-43DD-A84D-C4F04EB5DFA7}" srcId="{C7FA0970-822C-4F07-9B4B-9A4717FF30C7}" destId="{E92F043E-5B5D-4176-9531-35F826BE4B42}" srcOrd="2" destOrd="0" parTransId="{8DC66AAC-C9F5-47A8-8903-9F09380E01DA}" sibTransId="{42C5358D-532D-4A4F-8C4E-314A212A9B61}"/>
    <dgm:cxn modelId="{39B60CAF-31D1-455F-9D6B-955336CEF7FA}" srcId="{C7FA0970-822C-4F07-9B4B-9A4717FF30C7}" destId="{CD42E0CE-BFC9-422C-826B-94D4634613F9}" srcOrd="1" destOrd="0" parTransId="{DCAF99C9-CB21-4E5F-8509-CD7F4AAED12F}" sibTransId="{CAF66D1B-7ADA-4177-AAB2-7384F8ADABAA}"/>
    <dgm:cxn modelId="{89041A0C-4E02-475D-9635-FD01C8500733}" srcId="{C7FA0970-822C-4F07-9B4B-9A4717FF30C7}" destId="{E99AFF53-2588-4FFC-9B06-C1ADADDE647B}" srcOrd="0" destOrd="0" parTransId="{C953EBE9-5AE5-4D54-B9DD-BD96A153F54C}" sibTransId="{845F7222-C556-4B66-ABC0-2AE1FBD06D7F}"/>
    <dgm:cxn modelId="{9D80B873-D4C4-4CDD-846C-F570DD2146EE}" type="presOf" srcId="{E99AFF53-2588-4FFC-9B06-C1ADADDE647B}" destId="{E384E0D5-4267-4784-89AC-388E32B32DBA}" srcOrd="0" destOrd="0" presId="urn:microsoft.com/office/officeart/2005/8/layout/vList3#1"/>
    <dgm:cxn modelId="{92E0A9AA-8E58-4B73-B392-7D6D568E7076}" type="presOf" srcId="{CD42E0CE-BFC9-422C-826B-94D4634613F9}" destId="{589CF1F1-163E-4761-882C-7CA7E7CD415E}" srcOrd="0" destOrd="0" presId="urn:microsoft.com/office/officeart/2005/8/layout/vList3#1"/>
    <dgm:cxn modelId="{6B700A71-DD4E-4A4E-944A-5E2450A55AE2}" type="presOf" srcId="{E92F043E-5B5D-4176-9531-35F826BE4B42}" destId="{7B52ED07-F614-482E-8D91-B775268FEA0B}" srcOrd="0" destOrd="0" presId="urn:microsoft.com/office/officeart/2005/8/layout/vList3#1"/>
    <dgm:cxn modelId="{E03B6862-5FF5-4B05-94AA-AE05E5B53A73}" type="presParOf" srcId="{BCE1EC61-9AEA-4EA0-A510-5FDB1269511C}" destId="{F24CC17A-CA5C-414B-840C-2C869C6D56D8}" srcOrd="0" destOrd="0" presId="urn:microsoft.com/office/officeart/2005/8/layout/vList3#1"/>
    <dgm:cxn modelId="{8B9280DE-61E4-4390-B1BD-1F6F17B1A375}" type="presParOf" srcId="{F24CC17A-CA5C-414B-840C-2C869C6D56D8}" destId="{8EACD4EE-3516-47B9-977B-71B62B7B3160}" srcOrd="0" destOrd="0" presId="urn:microsoft.com/office/officeart/2005/8/layout/vList3#1"/>
    <dgm:cxn modelId="{331C3CF1-DD82-4233-879A-6A339B039514}" type="presParOf" srcId="{F24CC17A-CA5C-414B-840C-2C869C6D56D8}" destId="{E384E0D5-4267-4784-89AC-388E32B32DBA}" srcOrd="1" destOrd="0" presId="urn:microsoft.com/office/officeart/2005/8/layout/vList3#1"/>
    <dgm:cxn modelId="{D0E57953-97F7-4827-905B-D55BEE7B5E94}" type="presParOf" srcId="{BCE1EC61-9AEA-4EA0-A510-5FDB1269511C}" destId="{CB3B5ABF-CA7D-427E-BBB6-DEAF2B865ACC}" srcOrd="1" destOrd="0" presId="urn:microsoft.com/office/officeart/2005/8/layout/vList3#1"/>
    <dgm:cxn modelId="{60A3CA4E-B1F4-4820-BD0D-ED9AF0346E4A}" type="presParOf" srcId="{BCE1EC61-9AEA-4EA0-A510-5FDB1269511C}" destId="{F6444D12-FE64-4E55-A6D3-A7A7DA9722DA}" srcOrd="2" destOrd="0" presId="urn:microsoft.com/office/officeart/2005/8/layout/vList3#1"/>
    <dgm:cxn modelId="{49B26139-720A-4277-B64D-43B263CC3A5F}" type="presParOf" srcId="{F6444D12-FE64-4E55-A6D3-A7A7DA9722DA}" destId="{C4EC2C7B-80A2-4B66-B923-3ACDE6BBC588}" srcOrd="0" destOrd="0" presId="urn:microsoft.com/office/officeart/2005/8/layout/vList3#1"/>
    <dgm:cxn modelId="{19EFFDF2-A7BD-48E4-BDBC-CB96FC7D6A76}" type="presParOf" srcId="{F6444D12-FE64-4E55-A6D3-A7A7DA9722DA}" destId="{589CF1F1-163E-4761-882C-7CA7E7CD415E}" srcOrd="1" destOrd="0" presId="urn:microsoft.com/office/officeart/2005/8/layout/vList3#1"/>
    <dgm:cxn modelId="{85DCA22D-6B40-4030-867C-0A2C49045BC0}" type="presParOf" srcId="{BCE1EC61-9AEA-4EA0-A510-5FDB1269511C}" destId="{FE36FAA4-4D4E-407A-BDA4-9A67CBA65285}" srcOrd="3" destOrd="0" presId="urn:microsoft.com/office/officeart/2005/8/layout/vList3#1"/>
    <dgm:cxn modelId="{B25EAB42-9A5E-4746-9467-41C029336A7B}" type="presParOf" srcId="{BCE1EC61-9AEA-4EA0-A510-5FDB1269511C}" destId="{8629AB37-A369-49E7-8BA6-5A5B566193F7}" srcOrd="4" destOrd="0" presId="urn:microsoft.com/office/officeart/2005/8/layout/vList3#1"/>
    <dgm:cxn modelId="{93824088-E418-43AA-92EA-655E87A6C251}" type="presParOf" srcId="{8629AB37-A369-49E7-8BA6-5A5B566193F7}" destId="{8A1A6561-C374-465D-BF81-B7E02D17330C}" srcOrd="0" destOrd="0" presId="urn:microsoft.com/office/officeart/2005/8/layout/vList3#1"/>
    <dgm:cxn modelId="{94AF379C-C941-4410-9614-52EB3A1BDA90}" type="presParOf" srcId="{8629AB37-A369-49E7-8BA6-5A5B566193F7}" destId="{7B52ED07-F614-482E-8D91-B775268FEA0B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CE9138F-38A7-4897-BF6C-0CFAC0022BFB}" type="doc">
      <dgm:prSet loTypeId="urn:microsoft.com/office/officeart/2005/8/layout/vList4#1" loCatId="list" qsTypeId="urn:microsoft.com/office/officeart/2005/8/quickstyle/simple1" qsCatId="simple" csTypeId="urn:microsoft.com/office/officeart/2005/8/colors/accent5_1" csCatId="accent5" phldr="1"/>
      <dgm:spPr/>
    </dgm:pt>
    <dgm:pt modelId="{178FF46D-5CBA-401A-811A-EC853CBB8260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  <a:spcAft>
              <a:spcPts val="0"/>
            </a:spcAft>
          </a:pP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Az </a:t>
          </a:r>
          <a:r>
            <a:rPr lang="hu-HU" sz="2400" b="1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élelmiszer</a:t>
          </a:r>
          <a:r>
            <a:rPr lang="hu-HU" sz="2400" b="1" strike="sngStrike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eke</a:t>
          </a:r>
          <a:r>
            <a:rPr lang="hu-HU" sz="2400" b="1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t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és a kész ételt el kell zárni</a:t>
          </a:r>
        </a:p>
        <a:p>
          <a:pPr>
            <a:lnSpc>
              <a:spcPct val="120000"/>
            </a:lnSpc>
            <a:spcAft>
              <a:spcPts val="0"/>
            </a:spcAft>
          </a:pP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vagy le kell fedni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, amikor a takarítás folyik. </a:t>
          </a:r>
        </a:p>
      </dgm:t>
    </dgm:pt>
    <dgm:pt modelId="{5BB20C1E-54DC-4BA6-8C51-420F15AEDE8D}" type="parTrans" cxnId="{1CBA14CB-350F-4895-AC7A-332615CE3A5C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79A37E1-BB8D-4C6A-9D1D-A2FB8F9E8AFC}" type="sibTrans" cxnId="{1CBA14CB-350F-4895-AC7A-332615CE3A5C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C568B4-1D72-4598-912D-9F2E2463932C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  <a:spcAft>
              <a:spcPts val="0"/>
            </a:spcAft>
          </a:pPr>
          <a:r>
            <a:rPr lang="hu-HU" sz="2400" b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b="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takarítás </a:t>
          </a:r>
          <a:r>
            <a:rPr lang="hu-HU" sz="2400" b="1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pormentes </a:t>
          </a:r>
          <a:r>
            <a:rPr lang="hu-HU" sz="2400" b="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legyen</a:t>
          </a:r>
          <a:r>
            <a:rPr lang="hu-HU" sz="2400" b="1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!</a:t>
          </a:r>
          <a:endParaRPr lang="hu-HU" sz="24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>
            <a:lnSpc>
              <a:spcPct val="120000"/>
            </a:lnSpc>
            <a:spcAft>
              <a:spcPts val="0"/>
            </a:spcAft>
          </a:pP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Ne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verjük fel a port a takarítással!</a:t>
          </a:r>
        </a:p>
      </dgm:t>
    </dgm:pt>
    <dgm:pt modelId="{64A55782-B274-456F-BFA2-3F2099A393CA}" type="parTrans" cxnId="{45A23447-D9DB-41BA-B8FE-EF4ABCFA36FC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A2EF18-993F-4B19-9E1B-EBB5AAF8A140}" type="sibTrans" cxnId="{45A23447-D9DB-41BA-B8FE-EF4ABCFA36FC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DD5CAC-C344-4478-9DD1-CC2C0C6AD11E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  <a:spcAft>
              <a:spcPts val="0"/>
            </a:spcAft>
          </a:pPr>
          <a:r>
            <a:rPr lang="hu-HU" sz="2400" b="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A takarítás </a:t>
          </a:r>
          <a:r>
            <a:rPr lang="hu-HU" sz="2400" b="1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fröccsenésmentes </a:t>
          </a:r>
          <a:r>
            <a:rPr lang="hu-HU" sz="2400" b="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legyen!</a:t>
          </a:r>
          <a:endParaRPr lang="hu-HU" sz="24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>
            <a:lnSpc>
              <a:spcPct val="120000"/>
            </a:lnSpc>
            <a:spcAft>
              <a:spcPts val="0"/>
            </a:spcAft>
          </a:pPr>
          <a:r>
            <a:rPr lang="hu-HU" sz="24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V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igyázzunk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hogy takarításkor ne fröccsenjen ki a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szennyes víz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!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Nehogy szennyes víz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kerüljön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az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ételbe, vagy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tiszta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edé</a:t>
          </a:r>
          <a:r>
            <a:rPr lang="hu-HU" sz="24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nyr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e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!</a:t>
          </a:r>
        </a:p>
      </dgm:t>
    </dgm:pt>
    <dgm:pt modelId="{5C157E04-7E4B-4006-965E-9B20FE40BD78}" type="parTrans" cxnId="{82839C99-F630-47B6-A3DD-546AAF96E51E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ED43121-CA39-418E-BE09-ED71B10ADCCC}" type="sibTrans" cxnId="{82839C99-F630-47B6-A3DD-546AAF96E51E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E650521-8320-4AB8-88CF-5679125DEF4B}" type="pres">
      <dgm:prSet presAssocID="{CCE9138F-38A7-4897-BF6C-0CFAC0022BFB}" presName="linear" presStyleCnt="0">
        <dgm:presLayoutVars>
          <dgm:dir/>
          <dgm:resizeHandles val="exact"/>
        </dgm:presLayoutVars>
      </dgm:prSet>
      <dgm:spPr/>
    </dgm:pt>
    <dgm:pt modelId="{32DA1B4B-BE90-4D04-B5ED-A0B4179194B4}" type="pres">
      <dgm:prSet presAssocID="{178FF46D-5CBA-401A-811A-EC853CBB8260}" presName="comp" presStyleCnt="0"/>
      <dgm:spPr/>
    </dgm:pt>
    <dgm:pt modelId="{5A2CEDED-5863-4E9C-B1B4-48A52CD0AD51}" type="pres">
      <dgm:prSet presAssocID="{178FF46D-5CBA-401A-811A-EC853CBB8260}" presName="box" presStyleLbl="node1" presStyleIdx="0" presStyleCnt="3"/>
      <dgm:spPr/>
      <dgm:t>
        <a:bodyPr/>
        <a:lstStyle/>
        <a:p>
          <a:endParaRPr lang="en-US"/>
        </a:p>
      </dgm:t>
    </dgm:pt>
    <dgm:pt modelId="{9A21B3C4-F077-4BEC-A623-9584EA30E27E}" type="pres">
      <dgm:prSet presAssocID="{178FF46D-5CBA-401A-811A-EC853CBB8260}" presName="img" presStyleLbl="fgImgPlace1" presStyleIdx="0" presStyleCnt="3" custScaleX="96623" custScaleY="116338"/>
      <dgm:spPr>
        <a:blipFill dpi="0"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16000" t="4000" r="19000" b="9000"/>
          </a:stretch>
        </a:blipFill>
        <a:ln>
          <a:noFill/>
        </a:ln>
      </dgm:spPr>
    </dgm:pt>
    <dgm:pt modelId="{BB2828ED-4283-4A0D-A429-FF1DAF806E49}" type="pres">
      <dgm:prSet presAssocID="{178FF46D-5CBA-401A-811A-EC853CBB8260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F47793-2D95-489D-825D-EB80950ABE0C}" type="pres">
      <dgm:prSet presAssocID="{E79A37E1-BB8D-4C6A-9D1D-A2FB8F9E8AFC}" presName="spacer" presStyleCnt="0"/>
      <dgm:spPr/>
    </dgm:pt>
    <dgm:pt modelId="{9C10A19A-9819-4E61-81C8-911975322030}" type="pres">
      <dgm:prSet presAssocID="{21C568B4-1D72-4598-912D-9F2E2463932C}" presName="comp" presStyleCnt="0"/>
      <dgm:spPr/>
    </dgm:pt>
    <dgm:pt modelId="{F0FB9B4F-B8C7-4F56-8B03-C8D11CF9A44B}" type="pres">
      <dgm:prSet presAssocID="{21C568B4-1D72-4598-912D-9F2E2463932C}" presName="box" presStyleLbl="node1" presStyleIdx="1" presStyleCnt="3"/>
      <dgm:spPr/>
      <dgm:t>
        <a:bodyPr/>
        <a:lstStyle/>
        <a:p>
          <a:endParaRPr lang="en-US"/>
        </a:p>
      </dgm:t>
    </dgm:pt>
    <dgm:pt modelId="{778DDF51-C325-4739-9E92-1F31DC89FBF4}" type="pres">
      <dgm:prSet presAssocID="{21C568B4-1D72-4598-912D-9F2E2463932C}" presName="img" presStyleLbl="fgImgPlace1" presStyleIdx="1" presStyleCnt="3" custScaleX="96623" custScaleY="116338"/>
      <dgm:spPr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</dgm:spPr>
    </dgm:pt>
    <dgm:pt modelId="{AAA7F0EF-64E6-4138-BD09-733F586442FD}" type="pres">
      <dgm:prSet presAssocID="{21C568B4-1D72-4598-912D-9F2E2463932C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D3BED56-BCC2-4C78-B05D-AA0FD621EB12}" type="pres">
      <dgm:prSet presAssocID="{6FA2EF18-993F-4B19-9E1B-EBB5AAF8A140}" presName="spacer" presStyleCnt="0"/>
      <dgm:spPr/>
    </dgm:pt>
    <dgm:pt modelId="{CD7E5ABA-8B2F-4B88-88D8-07537F4F79E5}" type="pres">
      <dgm:prSet presAssocID="{9EDD5CAC-C344-4478-9DD1-CC2C0C6AD11E}" presName="comp" presStyleCnt="0"/>
      <dgm:spPr/>
    </dgm:pt>
    <dgm:pt modelId="{735F9926-F380-4E52-AD2D-1B39EDCC8615}" type="pres">
      <dgm:prSet presAssocID="{9EDD5CAC-C344-4478-9DD1-CC2C0C6AD11E}" presName="box" presStyleLbl="node1" presStyleIdx="2" presStyleCnt="3"/>
      <dgm:spPr/>
      <dgm:t>
        <a:bodyPr/>
        <a:lstStyle/>
        <a:p>
          <a:endParaRPr lang="en-US"/>
        </a:p>
      </dgm:t>
    </dgm:pt>
    <dgm:pt modelId="{050D254C-5876-494A-9234-380862CB99A5}" type="pres">
      <dgm:prSet presAssocID="{9EDD5CAC-C344-4478-9DD1-CC2C0C6AD11E}" presName="img" presStyleLbl="fgImgPlace1" presStyleIdx="2" presStyleCnt="3" custScaleX="96623" custScaleY="116338"/>
      <dgm:spPr>
        <a:blipFill rotWithShape="1">
          <a:blip xmlns:r="http://schemas.openxmlformats.org/officeDocument/2006/relationships" r:embed="rId3"/>
          <a:stretch>
            <a:fillRect/>
          </a:stretch>
        </a:blipFill>
        <a:ln>
          <a:noFill/>
        </a:ln>
      </dgm:spPr>
    </dgm:pt>
    <dgm:pt modelId="{F0E43FFE-25EA-4ACF-A439-C7A82533AE01}" type="pres">
      <dgm:prSet presAssocID="{9EDD5CAC-C344-4478-9DD1-CC2C0C6AD11E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CBA14CB-350F-4895-AC7A-332615CE3A5C}" srcId="{CCE9138F-38A7-4897-BF6C-0CFAC0022BFB}" destId="{178FF46D-5CBA-401A-811A-EC853CBB8260}" srcOrd="0" destOrd="0" parTransId="{5BB20C1E-54DC-4BA6-8C51-420F15AEDE8D}" sibTransId="{E79A37E1-BB8D-4C6A-9D1D-A2FB8F9E8AFC}"/>
    <dgm:cxn modelId="{2249421A-7A70-454C-808C-091BB4E92081}" type="presOf" srcId="{178FF46D-5CBA-401A-811A-EC853CBB8260}" destId="{BB2828ED-4283-4A0D-A429-FF1DAF806E49}" srcOrd="1" destOrd="0" presId="urn:microsoft.com/office/officeart/2005/8/layout/vList4#1"/>
    <dgm:cxn modelId="{45A23447-D9DB-41BA-B8FE-EF4ABCFA36FC}" srcId="{CCE9138F-38A7-4897-BF6C-0CFAC0022BFB}" destId="{21C568B4-1D72-4598-912D-9F2E2463932C}" srcOrd="1" destOrd="0" parTransId="{64A55782-B274-456F-BFA2-3F2099A393CA}" sibTransId="{6FA2EF18-993F-4B19-9E1B-EBB5AAF8A140}"/>
    <dgm:cxn modelId="{4419FF51-8C6E-4598-9A1F-B74FB0D911A7}" type="presOf" srcId="{21C568B4-1D72-4598-912D-9F2E2463932C}" destId="{F0FB9B4F-B8C7-4F56-8B03-C8D11CF9A44B}" srcOrd="0" destOrd="0" presId="urn:microsoft.com/office/officeart/2005/8/layout/vList4#1"/>
    <dgm:cxn modelId="{589923E1-7C5D-4532-B0C4-2535A9B368C1}" type="presOf" srcId="{21C568B4-1D72-4598-912D-9F2E2463932C}" destId="{AAA7F0EF-64E6-4138-BD09-733F586442FD}" srcOrd="1" destOrd="0" presId="urn:microsoft.com/office/officeart/2005/8/layout/vList4#1"/>
    <dgm:cxn modelId="{6D13D873-A6AE-4FB5-8973-619402C9AF93}" type="presOf" srcId="{CCE9138F-38A7-4897-BF6C-0CFAC0022BFB}" destId="{5E650521-8320-4AB8-88CF-5679125DEF4B}" srcOrd="0" destOrd="0" presId="urn:microsoft.com/office/officeart/2005/8/layout/vList4#1"/>
    <dgm:cxn modelId="{5C03B869-3CEE-480E-9245-0F15158A20E6}" type="presOf" srcId="{9EDD5CAC-C344-4478-9DD1-CC2C0C6AD11E}" destId="{F0E43FFE-25EA-4ACF-A439-C7A82533AE01}" srcOrd="1" destOrd="0" presId="urn:microsoft.com/office/officeart/2005/8/layout/vList4#1"/>
    <dgm:cxn modelId="{652ADB33-65DE-4A62-A6F0-F6915CC2CAC0}" type="presOf" srcId="{178FF46D-5CBA-401A-811A-EC853CBB8260}" destId="{5A2CEDED-5863-4E9C-B1B4-48A52CD0AD51}" srcOrd="0" destOrd="0" presId="urn:microsoft.com/office/officeart/2005/8/layout/vList4#1"/>
    <dgm:cxn modelId="{79129507-84EC-4EE4-A727-9A9588A4CE5D}" type="presOf" srcId="{9EDD5CAC-C344-4478-9DD1-CC2C0C6AD11E}" destId="{735F9926-F380-4E52-AD2D-1B39EDCC8615}" srcOrd="0" destOrd="0" presId="urn:microsoft.com/office/officeart/2005/8/layout/vList4#1"/>
    <dgm:cxn modelId="{82839C99-F630-47B6-A3DD-546AAF96E51E}" srcId="{CCE9138F-38A7-4897-BF6C-0CFAC0022BFB}" destId="{9EDD5CAC-C344-4478-9DD1-CC2C0C6AD11E}" srcOrd="2" destOrd="0" parTransId="{5C157E04-7E4B-4006-965E-9B20FE40BD78}" sibTransId="{BED43121-CA39-418E-BE09-ED71B10ADCCC}"/>
    <dgm:cxn modelId="{5E3BCE5E-3B2E-41D6-A412-8C55221E5967}" type="presParOf" srcId="{5E650521-8320-4AB8-88CF-5679125DEF4B}" destId="{32DA1B4B-BE90-4D04-B5ED-A0B4179194B4}" srcOrd="0" destOrd="0" presId="urn:microsoft.com/office/officeart/2005/8/layout/vList4#1"/>
    <dgm:cxn modelId="{B018CE3E-999F-4B4B-952F-29E7FD783F26}" type="presParOf" srcId="{32DA1B4B-BE90-4D04-B5ED-A0B4179194B4}" destId="{5A2CEDED-5863-4E9C-B1B4-48A52CD0AD51}" srcOrd="0" destOrd="0" presId="urn:microsoft.com/office/officeart/2005/8/layout/vList4#1"/>
    <dgm:cxn modelId="{9F781F31-F2A6-4B01-AEC0-F61B373E6C56}" type="presParOf" srcId="{32DA1B4B-BE90-4D04-B5ED-A0B4179194B4}" destId="{9A21B3C4-F077-4BEC-A623-9584EA30E27E}" srcOrd="1" destOrd="0" presId="urn:microsoft.com/office/officeart/2005/8/layout/vList4#1"/>
    <dgm:cxn modelId="{A54A99B4-CF66-46DA-AD04-0FF7781C138D}" type="presParOf" srcId="{32DA1B4B-BE90-4D04-B5ED-A0B4179194B4}" destId="{BB2828ED-4283-4A0D-A429-FF1DAF806E49}" srcOrd="2" destOrd="0" presId="urn:microsoft.com/office/officeart/2005/8/layout/vList4#1"/>
    <dgm:cxn modelId="{51F2B8F5-BDAA-4095-82A9-46DF4B47B9A3}" type="presParOf" srcId="{5E650521-8320-4AB8-88CF-5679125DEF4B}" destId="{4DF47793-2D95-489D-825D-EB80950ABE0C}" srcOrd="1" destOrd="0" presId="urn:microsoft.com/office/officeart/2005/8/layout/vList4#1"/>
    <dgm:cxn modelId="{C5FC4271-81A0-4ADF-ADB3-ED2F3E3DA5CD}" type="presParOf" srcId="{5E650521-8320-4AB8-88CF-5679125DEF4B}" destId="{9C10A19A-9819-4E61-81C8-911975322030}" srcOrd="2" destOrd="0" presId="urn:microsoft.com/office/officeart/2005/8/layout/vList4#1"/>
    <dgm:cxn modelId="{B78954DA-3861-420D-8CC2-1ADF8757BCAD}" type="presParOf" srcId="{9C10A19A-9819-4E61-81C8-911975322030}" destId="{F0FB9B4F-B8C7-4F56-8B03-C8D11CF9A44B}" srcOrd="0" destOrd="0" presId="urn:microsoft.com/office/officeart/2005/8/layout/vList4#1"/>
    <dgm:cxn modelId="{F491996D-0AE2-488F-97E4-739364480B95}" type="presParOf" srcId="{9C10A19A-9819-4E61-81C8-911975322030}" destId="{778DDF51-C325-4739-9E92-1F31DC89FBF4}" srcOrd="1" destOrd="0" presId="urn:microsoft.com/office/officeart/2005/8/layout/vList4#1"/>
    <dgm:cxn modelId="{7154C4F4-731E-43B2-878C-FAC032B916B2}" type="presParOf" srcId="{9C10A19A-9819-4E61-81C8-911975322030}" destId="{AAA7F0EF-64E6-4138-BD09-733F586442FD}" srcOrd="2" destOrd="0" presId="urn:microsoft.com/office/officeart/2005/8/layout/vList4#1"/>
    <dgm:cxn modelId="{AC90C3AF-A09D-4E93-9410-624D37865063}" type="presParOf" srcId="{5E650521-8320-4AB8-88CF-5679125DEF4B}" destId="{FD3BED56-BCC2-4C78-B05D-AA0FD621EB12}" srcOrd="3" destOrd="0" presId="urn:microsoft.com/office/officeart/2005/8/layout/vList4#1"/>
    <dgm:cxn modelId="{DFE90E30-F4C1-413F-9ABB-488CB8C5F638}" type="presParOf" srcId="{5E650521-8320-4AB8-88CF-5679125DEF4B}" destId="{CD7E5ABA-8B2F-4B88-88D8-07537F4F79E5}" srcOrd="4" destOrd="0" presId="urn:microsoft.com/office/officeart/2005/8/layout/vList4#1"/>
    <dgm:cxn modelId="{8C9303E8-5AC2-4DFE-A964-36B3167A835E}" type="presParOf" srcId="{CD7E5ABA-8B2F-4B88-88D8-07537F4F79E5}" destId="{735F9926-F380-4E52-AD2D-1B39EDCC8615}" srcOrd="0" destOrd="0" presId="urn:microsoft.com/office/officeart/2005/8/layout/vList4#1"/>
    <dgm:cxn modelId="{A4D347B5-4305-468A-BD99-442257984209}" type="presParOf" srcId="{CD7E5ABA-8B2F-4B88-88D8-07537F4F79E5}" destId="{050D254C-5876-494A-9234-380862CB99A5}" srcOrd="1" destOrd="0" presId="urn:microsoft.com/office/officeart/2005/8/layout/vList4#1"/>
    <dgm:cxn modelId="{7E6871EC-1C63-4EDB-8FCF-202EC07DC6A6}" type="presParOf" srcId="{CD7E5ABA-8B2F-4B88-88D8-07537F4F79E5}" destId="{F0E43FFE-25EA-4ACF-A439-C7A82533AE01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CE9138F-38A7-4897-BF6C-0CFAC0022BFB}" type="doc">
      <dgm:prSet loTypeId="urn:microsoft.com/office/officeart/2005/8/layout/vList4#2" loCatId="list" qsTypeId="urn:microsoft.com/office/officeart/2005/8/quickstyle/simple1" qsCatId="simple" csTypeId="urn:microsoft.com/office/officeart/2005/8/colors/accent5_1" csCatId="accent5" phldr="1"/>
      <dgm:spPr/>
    </dgm:pt>
    <dgm:pt modelId="{178FF46D-5CBA-401A-811A-EC853CBB8260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</a:pP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takarítás során a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tisztább felületekkel és eszközökkel kezdünk</a:t>
          </a:r>
          <a:r>
            <a:rPr lang="hu-HU" sz="2400" b="1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br>
            <a:rPr lang="hu-HU" sz="2400" b="1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b="0" dirty="0">
              <a:latin typeface="Arial" panose="020B0604020202020204" pitchFamily="34" charset="0"/>
              <a:cs typeface="Arial" panose="020B0604020202020204" pitchFamily="34" charset="0"/>
            </a:rPr>
            <a:t>Innen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 haladunk az egyre </a:t>
          </a:r>
          <a:r>
            <a:rPr lang="hu-HU" sz="2400" err="1">
              <a:latin typeface="Arial" panose="020B0604020202020204" pitchFamily="34" charset="0"/>
              <a:cs typeface="Arial" panose="020B0604020202020204" pitchFamily="34" charset="0"/>
            </a:rPr>
            <a:t>szennyezettebb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felületek </a:t>
          </a:r>
          <a:r>
            <a:rPr lang="hu-HU" sz="24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és eszközök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felé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! </a:t>
          </a:r>
        </a:p>
      </dgm:t>
    </dgm:pt>
    <dgm:pt modelId="{5BB20C1E-54DC-4BA6-8C51-420F15AEDE8D}" type="parTrans" cxnId="{1CBA14CB-350F-4895-AC7A-332615CE3A5C}">
      <dgm:prSet/>
      <dgm:spPr/>
      <dgm:t>
        <a:bodyPr/>
        <a:lstStyle/>
        <a:p>
          <a:pPr>
            <a:lnSpc>
              <a:spcPct val="120000"/>
            </a:lnSpc>
          </a:pPr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79A37E1-BB8D-4C6A-9D1D-A2FB8F9E8AFC}" type="sibTrans" cxnId="{1CBA14CB-350F-4895-AC7A-332615CE3A5C}">
      <dgm:prSet/>
      <dgm:spPr/>
      <dgm:t>
        <a:bodyPr/>
        <a:lstStyle/>
        <a:p>
          <a:pPr>
            <a:lnSpc>
              <a:spcPct val="120000"/>
            </a:lnSpc>
          </a:pPr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C568B4-1D72-4598-912D-9F2E2463932C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</a:pP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takarítás során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fentről </a:t>
          </a:r>
          <a:r>
            <a:rPr lang="hu-HU" sz="2400" b="1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lefelé</a:t>
          </a:r>
          <a:r>
            <a:rPr lang="hu-HU" sz="240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haladjunk!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Például először megtisztítjuk a magasabb bútorokat, </a:t>
          </a:r>
          <a:b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mosogatót, végül pedig a felmossuk a padlót. </a:t>
          </a:r>
        </a:p>
      </dgm:t>
    </dgm:pt>
    <dgm:pt modelId="{64A55782-B274-456F-BFA2-3F2099A393CA}" type="parTrans" cxnId="{45A23447-D9DB-41BA-B8FE-EF4ABCFA36FC}">
      <dgm:prSet/>
      <dgm:spPr/>
      <dgm:t>
        <a:bodyPr/>
        <a:lstStyle/>
        <a:p>
          <a:pPr>
            <a:lnSpc>
              <a:spcPct val="120000"/>
            </a:lnSpc>
          </a:pPr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A2EF18-993F-4B19-9E1B-EBB5AAF8A140}" type="sibTrans" cxnId="{45A23447-D9DB-41BA-B8FE-EF4ABCFA36FC}">
      <dgm:prSet/>
      <dgm:spPr/>
      <dgm:t>
        <a:bodyPr/>
        <a:lstStyle/>
        <a:p>
          <a:pPr>
            <a:lnSpc>
              <a:spcPct val="120000"/>
            </a:lnSpc>
          </a:pPr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DD5CAC-C344-4478-9DD1-CC2C0C6AD11E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</a:pP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takarítás során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bentről </a:t>
          </a:r>
          <a:r>
            <a:rPr lang="hu-HU" sz="2400" b="1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kifele</a:t>
          </a:r>
          <a:r>
            <a:rPr lang="hu-HU" sz="240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haladjunk!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hu-HU" sz="240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legbelső helyiséggel kell kezdeni és onnan kell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kifele </a:t>
          </a:r>
          <a:r>
            <a:rPr lang="hu-HU" sz="24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haladni a takarításs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al,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kijáratok felé. </a:t>
          </a:r>
        </a:p>
      </dgm:t>
    </dgm:pt>
    <dgm:pt modelId="{5C157E04-7E4B-4006-965E-9B20FE40BD78}" type="parTrans" cxnId="{82839C99-F630-47B6-A3DD-546AAF96E51E}">
      <dgm:prSet/>
      <dgm:spPr/>
      <dgm:t>
        <a:bodyPr/>
        <a:lstStyle/>
        <a:p>
          <a:pPr>
            <a:lnSpc>
              <a:spcPct val="120000"/>
            </a:lnSpc>
          </a:pPr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ED43121-CA39-418E-BE09-ED71B10ADCCC}" type="sibTrans" cxnId="{82839C99-F630-47B6-A3DD-546AAF96E51E}">
      <dgm:prSet/>
      <dgm:spPr/>
      <dgm:t>
        <a:bodyPr/>
        <a:lstStyle/>
        <a:p>
          <a:pPr>
            <a:lnSpc>
              <a:spcPct val="120000"/>
            </a:lnSpc>
          </a:pPr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E650521-8320-4AB8-88CF-5679125DEF4B}" type="pres">
      <dgm:prSet presAssocID="{CCE9138F-38A7-4897-BF6C-0CFAC0022BFB}" presName="linear" presStyleCnt="0">
        <dgm:presLayoutVars>
          <dgm:dir/>
          <dgm:resizeHandles val="exact"/>
        </dgm:presLayoutVars>
      </dgm:prSet>
      <dgm:spPr/>
    </dgm:pt>
    <dgm:pt modelId="{32DA1B4B-BE90-4D04-B5ED-A0B4179194B4}" type="pres">
      <dgm:prSet presAssocID="{178FF46D-5CBA-401A-811A-EC853CBB8260}" presName="comp" presStyleCnt="0"/>
      <dgm:spPr/>
    </dgm:pt>
    <dgm:pt modelId="{5A2CEDED-5863-4E9C-B1B4-48A52CD0AD51}" type="pres">
      <dgm:prSet presAssocID="{178FF46D-5CBA-401A-811A-EC853CBB8260}" presName="box" presStyleLbl="node1" presStyleIdx="0" presStyleCnt="3"/>
      <dgm:spPr/>
      <dgm:t>
        <a:bodyPr/>
        <a:lstStyle/>
        <a:p>
          <a:endParaRPr lang="en-US"/>
        </a:p>
      </dgm:t>
    </dgm:pt>
    <dgm:pt modelId="{9A21B3C4-F077-4BEC-A623-9584EA30E27E}" type="pres">
      <dgm:prSet presAssocID="{178FF46D-5CBA-401A-811A-EC853CBB8260}" presName="img" presStyleLbl="fgImgPlace1" presStyleIdx="0" presStyleCnt="3" custScaleX="96490" custScaleY="97271" custLinFactNeighborX="-8144"/>
      <dgm:spPr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</dgm:spPr>
    </dgm:pt>
    <dgm:pt modelId="{BB2828ED-4283-4A0D-A429-FF1DAF806E49}" type="pres">
      <dgm:prSet presAssocID="{178FF46D-5CBA-401A-811A-EC853CBB8260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F47793-2D95-489D-825D-EB80950ABE0C}" type="pres">
      <dgm:prSet presAssocID="{E79A37E1-BB8D-4C6A-9D1D-A2FB8F9E8AFC}" presName="spacer" presStyleCnt="0"/>
      <dgm:spPr/>
    </dgm:pt>
    <dgm:pt modelId="{9C10A19A-9819-4E61-81C8-911975322030}" type="pres">
      <dgm:prSet presAssocID="{21C568B4-1D72-4598-912D-9F2E2463932C}" presName="comp" presStyleCnt="0"/>
      <dgm:spPr/>
    </dgm:pt>
    <dgm:pt modelId="{F0FB9B4F-B8C7-4F56-8B03-C8D11CF9A44B}" type="pres">
      <dgm:prSet presAssocID="{21C568B4-1D72-4598-912D-9F2E2463932C}" presName="box" presStyleLbl="node1" presStyleIdx="1" presStyleCnt="3"/>
      <dgm:spPr/>
      <dgm:t>
        <a:bodyPr/>
        <a:lstStyle/>
        <a:p>
          <a:endParaRPr lang="en-US"/>
        </a:p>
      </dgm:t>
    </dgm:pt>
    <dgm:pt modelId="{778DDF51-C325-4739-9E92-1F31DC89FBF4}" type="pres">
      <dgm:prSet presAssocID="{21C568B4-1D72-4598-912D-9F2E2463932C}" presName="img" presStyleLbl="fgImgPlace1" presStyleIdx="1" presStyleCnt="3" custScaleX="96490" custScaleY="97271" custLinFactNeighborX="-8144"/>
      <dgm:spPr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</dgm:spPr>
    </dgm:pt>
    <dgm:pt modelId="{AAA7F0EF-64E6-4138-BD09-733F586442FD}" type="pres">
      <dgm:prSet presAssocID="{21C568B4-1D72-4598-912D-9F2E2463932C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D3BED56-BCC2-4C78-B05D-AA0FD621EB12}" type="pres">
      <dgm:prSet presAssocID="{6FA2EF18-993F-4B19-9E1B-EBB5AAF8A140}" presName="spacer" presStyleCnt="0"/>
      <dgm:spPr/>
    </dgm:pt>
    <dgm:pt modelId="{CD7E5ABA-8B2F-4B88-88D8-07537F4F79E5}" type="pres">
      <dgm:prSet presAssocID="{9EDD5CAC-C344-4478-9DD1-CC2C0C6AD11E}" presName="comp" presStyleCnt="0"/>
      <dgm:spPr/>
    </dgm:pt>
    <dgm:pt modelId="{735F9926-F380-4E52-AD2D-1B39EDCC8615}" type="pres">
      <dgm:prSet presAssocID="{9EDD5CAC-C344-4478-9DD1-CC2C0C6AD11E}" presName="box" presStyleLbl="node1" presStyleIdx="2" presStyleCnt="3"/>
      <dgm:spPr/>
      <dgm:t>
        <a:bodyPr/>
        <a:lstStyle/>
        <a:p>
          <a:endParaRPr lang="en-US"/>
        </a:p>
      </dgm:t>
    </dgm:pt>
    <dgm:pt modelId="{050D254C-5876-494A-9234-380862CB99A5}" type="pres">
      <dgm:prSet presAssocID="{9EDD5CAC-C344-4478-9DD1-CC2C0C6AD11E}" presName="img" presStyleLbl="fgImgPlace1" presStyleIdx="2" presStyleCnt="3" custScaleX="96490" custScaleY="97271" custLinFactNeighborX="-8144"/>
      <dgm:spPr>
        <a:blipFill rotWithShape="1">
          <a:blip xmlns:r="http://schemas.openxmlformats.org/officeDocument/2006/relationships" r:embed="rId3"/>
          <a:stretch>
            <a:fillRect/>
          </a:stretch>
        </a:blipFill>
        <a:ln>
          <a:noFill/>
        </a:ln>
      </dgm:spPr>
    </dgm:pt>
    <dgm:pt modelId="{F0E43FFE-25EA-4ACF-A439-C7A82533AE01}" type="pres">
      <dgm:prSet presAssocID="{9EDD5CAC-C344-4478-9DD1-CC2C0C6AD11E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CBA14CB-350F-4895-AC7A-332615CE3A5C}" srcId="{CCE9138F-38A7-4897-BF6C-0CFAC0022BFB}" destId="{178FF46D-5CBA-401A-811A-EC853CBB8260}" srcOrd="0" destOrd="0" parTransId="{5BB20C1E-54DC-4BA6-8C51-420F15AEDE8D}" sibTransId="{E79A37E1-BB8D-4C6A-9D1D-A2FB8F9E8AFC}"/>
    <dgm:cxn modelId="{2249421A-7A70-454C-808C-091BB4E92081}" type="presOf" srcId="{178FF46D-5CBA-401A-811A-EC853CBB8260}" destId="{BB2828ED-4283-4A0D-A429-FF1DAF806E49}" srcOrd="1" destOrd="0" presId="urn:microsoft.com/office/officeart/2005/8/layout/vList4#2"/>
    <dgm:cxn modelId="{45A23447-D9DB-41BA-B8FE-EF4ABCFA36FC}" srcId="{CCE9138F-38A7-4897-BF6C-0CFAC0022BFB}" destId="{21C568B4-1D72-4598-912D-9F2E2463932C}" srcOrd="1" destOrd="0" parTransId="{64A55782-B274-456F-BFA2-3F2099A393CA}" sibTransId="{6FA2EF18-993F-4B19-9E1B-EBB5AAF8A140}"/>
    <dgm:cxn modelId="{4419FF51-8C6E-4598-9A1F-B74FB0D911A7}" type="presOf" srcId="{21C568B4-1D72-4598-912D-9F2E2463932C}" destId="{F0FB9B4F-B8C7-4F56-8B03-C8D11CF9A44B}" srcOrd="0" destOrd="0" presId="urn:microsoft.com/office/officeart/2005/8/layout/vList4#2"/>
    <dgm:cxn modelId="{589923E1-7C5D-4532-B0C4-2535A9B368C1}" type="presOf" srcId="{21C568B4-1D72-4598-912D-9F2E2463932C}" destId="{AAA7F0EF-64E6-4138-BD09-733F586442FD}" srcOrd="1" destOrd="0" presId="urn:microsoft.com/office/officeart/2005/8/layout/vList4#2"/>
    <dgm:cxn modelId="{6D13D873-A6AE-4FB5-8973-619402C9AF93}" type="presOf" srcId="{CCE9138F-38A7-4897-BF6C-0CFAC0022BFB}" destId="{5E650521-8320-4AB8-88CF-5679125DEF4B}" srcOrd="0" destOrd="0" presId="urn:microsoft.com/office/officeart/2005/8/layout/vList4#2"/>
    <dgm:cxn modelId="{5C03B869-3CEE-480E-9245-0F15158A20E6}" type="presOf" srcId="{9EDD5CAC-C344-4478-9DD1-CC2C0C6AD11E}" destId="{F0E43FFE-25EA-4ACF-A439-C7A82533AE01}" srcOrd="1" destOrd="0" presId="urn:microsoft.com/office/officeart/2005/8/layout/vList4#2"/>
    <dgm:cxn modelId="{652ADB33-65DE-4A62-A6F0-F6915CC2CAC0}" type="presOf" srcId="{178FF46D-5CBA-401A-811A-EC853CBB8260}" destId="{5A2CEDED-5863-4E9C-B1B4-48A52CD0AD51}" srcOrd="0" destOrd="0" presId="urn:microsoft.com/office/officeart/2005/8/layout/vList4#2"/>
    <dgm:cxn modelId="{79129507-84EC-4EE4-A727-9A9588A4CE5D}" type="presOf" srcId="{9EDD5CAC-C344-4478-9DD1-CC2C0C6AD11E}" destId="{735F9926-F380-4E52-AD2D-1B39EDCC8615}" srcOrd="0" destOrd="0" presId="urn:microsoft.com/office/officeart/2005/8/layout/vList4#2"/>
    <dgm:cxn modelId="{82839C99-F630-47B6-A3DD-546AAF96E51E}" srcId="{CCE9138F-38A7-4897-BF6C-0CFAC0022BFB}" destId="{9EDD5CAC-C344-4478-9DD1-CC2C0C6AD11E}" srcOrd="2" destOrd="0" parTransId="{5C157E04-7E4B-4006-965E-9B20FE40BD78}" sibTransId="{BED43121-CA39-418E-BE09-ED71B10ADCCC}"/>
    <dgm:cxn modelId="{5E3BCE5E-3B2E-41D6-A412-8C55221E5967}" type="presParOf" srcId="{5E650521-8320-4AB8-88CF-5679125DEF4B}" destId="{32DA1B4B-BE90-4D04-B5ED-A0B4179194B4}" srcOrd="0" destOrd="0" presId="urn:microsoft.com/office/officeart/2005/8/layout/vList4#2"/>
    <dgm:cxn modelId="{B018CE3E-999F-4B4B-952F-29E7FD783F26}" type="presParOf" srcId="{32DA1B4B-BE90-4D04-B5ED-A0B4179194B4}" destId="{5A2CEDED-5863-4E9C-B1B4-48A52CD0AD51}" srcOrd="0" destOrd="0" presId="urn:microsoft.com/office/officeart/2005/8/layout/vList4#2"/>
    <dgm:cxn modelId="{9F781F31-F2A6-4B01-AEC0-F61B373E6C56}" type="presParOf" srcId="{32DA1B4B-BE90-4D04-B5ED-A0B4179194B4}" destId="{9A21B3C4-F077-4BEC-A623-9584EA30E27E}" srcOrd="1" destOrd="0" presId="urn:microsoft.com/office/officeart/2005/8/layout/vList4#2"/>
    <dgm:cxn modelId="{A54A99B4-CF66-46DA-AD04-0FF7781C138D}" type="presParOf" srcId="{32DA1B4B-BE90-4D04-B5ED-A0B4179194B4}" destId="{BB2828ED-4283-4A0D-A429-FF1DAF806E49}" srcOrd="2" destOrd="0" presId="urn:microsoft.com/office/officeart/2005/8/layout/vList4#2"/>
    <dgm:cxn modelId="{51F2B8F5-BDAA-4095-82A9-46DF4B47B9A3}" type="presParOf" srcId="{5E650521-8320-4AB8-88CF-5679125DEF4B}" destId="{4DF47793-2D95-489D-825D-EB80950ABE0C}" srcOrd="1" destOrd="0" presId="urn:microsoft.com/office/officeart/2005/8/layout/vList4#2"/>
    <dgm:cxn modelId="{C5FC4271-81A0-4ADF-ADB3-ED2F3E3DA5CD}" type="presParOf" srcId="{5E650521-8320-4AB8-88CF-5679125DEF4B}" destId="{9C10A19A-9819-4E61-81C8-911975322030}" srcOrd="2" destOrd="0" presId="urn:microsoft.com/office/officeart/2005/8/layout/vList4#2"/>
    <dgm:cxn modelId="{B78954DA-3861-420D-8CC2-1ADF8757BCAD}" type="presParOf" srcId="{9C10A19A-9819-4E61-81C8-911975322030}" destId="{F0FB9B4F-B8C7-4F56-8B03-C8D11CF9A44B}" srcOrd="0" destOrd="0" presId="urn:microsoft.com/office/officeart/2005/8/layout/vList4#2"/>
    <dgm:cxn modelId="{F491996D-0AE2-488F-97E4-739364480B95}" type="presParOf" srcId="{9C10A19A-9819-4E61-81C8-911975322030}" destId="{778DDF51-C325-4739-9E92-1F31DC89FBF4}" srcOrd="1" destOrd="0" presId="urn:microsoft.com/office/officeart/2005/8/layout/vList4#2"/>
    <dgm:cxn modelId="{7154C4F4-731E-43B2-878C-FAC032B916B2}" type="presParOf" srcId="{9C10A19A-9819-4E61-81C8-911975322030}" destId="{AAA7F0EF-64E6-4138-BD09-733F586442FD}" srcOrd="2" destOrd="0" presId="urn:microsoft.com/office/officeart/2005/8/layout/vList4#2"/>
    <dgm:cxn modelId="{AC90C3AF-A09D-4E93-9410-624D37865063}" type="presParOf" srcId="{5E650521-8320-4AB8-88CF-5679125DEF4B}" destId="{FD3BED56-BCC2-4C78-B05D-AA0FD621EB12}" srcOrd="3" destOrd="0" presId="urn:microsoft.com/office/officeart/2005/8/layout/vList4#2"/>
    <dgm:cxn modelId="{DFE90E30-F4C1-413F-9ABB-488CB8C5F638}" type="presParOf" srcId="{5E650521-8320-4AB8-88CF-5679125DEF4B}" destId="{CD7E5ABA-8B2F-4B88-88D8-07537F4F79E5}" srcOrd="4" destOrd="0" presId="urn:microsoft.com/office/officeart/2005/8/layout/vList4#2"/>
    <dgm:cxn modelId="{8C9303E8-5AC2-4DFE-A964-36B3167A835E}" type="presParOf" srcId="{CD7E5ABA-8B2F-4B88-88D8-07537F4F79E5}" destId="{735F9926-F380-4E52-AD2D-1B39EDCC8615}" srcOrd="0" destOrd="0" presId="urn:microsoft.com/office/officeart/2005/8/layout/vList4#2"/>
    <dgm:cxn modelId="{A4D347B5-4305-468A-BD99-442257984209}" type="presParOf" srcId="{CD7E5ABA-8B2F-4B88-88D8-07537F4F79E5}" destId="{050D254C-5876-494A-9234-380862CB99A5}" srcOrd="1" destOrd="0" presId="urn:microsoft.com/office/officeart/2005/8/layout/vList4#2"/>
    <dgm:cxn modelId="{7E6871EC-1C63-4EDB-8FCF-202EC07DC6A6}" type="presParOf" srcId="{CD7E5ABA-8B2F-4B88-88D8-07537F4F79E5}" destId="{F0E43FFE-25EA-4ACF-A439-C7A82533AE01}" srcOrd="2" destOrd="0" presId="urn:microsoft.com/office/officeart/2005/8/layout/vList4#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CE9138F-38A7-4897-BF6C-0CFAC0022BFB}" type="doc">
      <dgm:prSet loTypeId="urn:microsoft.com/office/officeart/2005/8/layout/vList4#3" loCatId="list" qsTypeId="urn:microsoft.com/office/officeart/2005/8/quickstyle/simple1" qsCatId="simple" csTypeId="urn:microsoft.com/office/officeart/2005/8/colors/accent5_1" csCatId="accent5" phldr="1"/>
      <dgm:spPr/>
    </dgm:pt>
    <dgm:pt modelId="{178FF46D-5CBA-401A-811A-EC853CBB8260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  <a:spcAft>
              <a:spcPts val="0"/>
            </a:spcAft>
          </a:pP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takarítóeszközöket </a:t>
          </a:r>
          <a:r>
            <a:rPr lang="hu-HU" sz="2400" b="1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a használat helye </a:t>
          </a:r>
          <a:r>
            <a:rPr lang="hu-HU" sz="2400" b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szerint </a:t>
          </a:r>
          <a:r>
            <a:rPr lang="hu-HU" sz="2400" b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kell csoportosítani!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hu-HU" sz="240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K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ülön </a:t>
          </a:r>
          <a:r>
            <a:rPr lang="hu-HU" sz="24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takarító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eszközök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kellenek az előkészítő konyhához,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főzőkonyhához, a </a:t>
          </a:r>
          <a:r>
            <a:rPr lang="hu-HU" sz="24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vendégtérhez,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és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mosdóhoz, WC-hez.</a:t>
          </a:r>
        </a:p>
        <a:p>
          <a:pPr>
            <a:lnSpc>
              <a:spcPct val="120000"/>
            </a:lnSpc>
            <a:spcAft>
              <a:spcPts val="0"/>
            </a:spcAft>
          </a:pP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Ezeket külön kell tárolni, ésráírni a szekrényre vagy magára az eszközre a használat helyét.</a:t>
          </a:r>
          <a:endParaRPr lang="hu-H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B20C1E-54DC-4BA6-8C51-420F15AEDE8D}" type="parTrans" cxnId="{1CBA14CB-350F-4895-AC7A-332615CE3A5C}">
      <dgm:prSet/>
      <dgm:spPr/>
      <dgm:t>
        <a:bodyPr/>
        <a:lstStyle/>
        <a:p>
          <a:pPr>
            <a:lnSpc>
              <a:spcPct val="120000"/>
            </a:lnSpc>
          </a:pPr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79A37E1-BB8D-4C6A-9D1D-A2FB8F9E8AFC}" type="sibTrans" cxnId="{1CBA14CB-350F-4895-AC7A-332615CE3A5C}">
      <dgm:prSet/>
      <dgm:spPr/>
      <dgm:t>
        <a:bodyPr/>
        <a:lstStyle/>
        <a:p>
          <a:pPr>
            <a:lnSpc>
              <a:spcPct val="120000"/>
            </a:lnSpc>
          </a:pPr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DD5CAC-C344-4478-9DD1-CC2C0C6AD11E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</a:pP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takarítószereket </a:t>
          </a:r>
          <a:r>
            <a:rPr lang="hu-HU" sz="2400" strike="sngStrike" dirty="0">
              <a:latin typeface="Arial" panose="020B0604020202020204" pitchFamily="34" charset="0"/>
              <a:cs typeface="Arial" panose="020B0604020202020204" pitchFamily="34" charset="0"/>
            </a:rPr>
            <a:t>funkció szerint,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 az élelmiszertől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hu-HU" sz="240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elkülönülő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b="1" strike="sngStrike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külön</a:t>
          </a:r>
          <a:r>
            <a:rPr lang="hu-HU" sz="2400" b="1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szekrényben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vagy </a:t>
          </a:r>
          <a:r>
            <a:rPr lang="hu-HU" sz="2400" b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másik </a:t>
          </a:r>
          <a:r>
            <a:rPr lang="hu-HU" sz="2400" b="1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helyiségben, raktárban</a:t>
          </a:r>
          <a:r>
            <a:rPr lang="hu-HU" sz="24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tároljuk.</a:t>
          </a:r>
        </a:p>
      </dgm:t>
    </dgm:pt>
    <dgm:pt modelId="{BED43121-CA39-418E-BE09-ED71B10ADCCC}" type="sibTrans" cxnId="{82839C99-F630-47B6-A3DD-546AAF96E51E}">
      <dgm:prSet/>
      <dgm:spPr/>
      <dgm:t>
        <a:bodyPr/>
        <a:lstStyle/>
        <a:p>
          <a:pPr>
            <a:lnSpc>
              <a:spcPct val="120000"/>
            </a:lnSpc>
          </a:pPr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C157E04-7E4B-4006-965E-9B20FE40BD78}" type="parTrans" cxnId="{82839C99-F630-47B6-A3DD-546AAF96E51E}">
      <dgm:prSet/>
      <dgm:spPr/>
      <dgm:t>
        <a:bodyPr/>
        <a:lstStyle/>
        <a:p>
          <a:pPr>
            <a:lnSpc>
              <a:spcPct val="120000"/>
            </a:lnSpc>
          </a:pPr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E650521-8320-4AB8-88CF-5679125DEF4B}" type="pres">
      <dgm:prSet presAssocID="{CCE9138F-38A7-4897-BF6C-0CFAC0022BFB}" presName="linear" presStyleCnt="0">
        <dgm:presLayoutVars>
          <dgm:dir/>
          <dgm:resizeHandles val="exact"/>
        </dgm:presLayoutVars>
      </dgm:prSet>
      <dgm:spPr/>
    </dgm:pt>
    <dgm:pt modelId="{32DA1B4B-BE90-4D04-B5ED-A0B4179194B4}" type="pres">
      <dgm:prSet presAssocID="{178FF46D-5CBA-401A-811A-EC853CBB8260}" presName="comp" presStyleCnt="0"/>
      <dgm:spPr/>
    </dgm:pt>
    <dgm:pt modelId="{5A2CEDED-5863-4E9C-B1B4-48A52CD0AD51}" type="pres">
      <dgm:prSet presAssocID="{178FF46D-5CBA-401A-811A-EC853CBB8260}" presName="box" presStyleLbl="node1" presStyleIdx="0" presStyleCnt="2" custScaleY="195624"/>
      <dgm:spPr/>
      <dgm:t>
        <a:bodyPr/>
        <a:lstStyle/>
        <a:p>
          <a:endParaRPr lang="en-US"/>
        </a:p>
      </dgm:t>
    </dgm:pt>
    <dgm:pt modelId="{9A21B3C4-F077-4BEC-A623-9584EA30E27E}" type="pres">
      <dgm:prSet presAssocID="{178FF46D-5CBA-401A-811A-EC853CBB8260}" presName="img" presStyleLbl="fgImgPlace1" presStyleIdx="0" presStyleCnt="2" custScaleX="67280"/>
      <dgm:spPr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</dgm:spPr>
    </dgm:pt>
    <dgm:pt modelId="{BB2828ED-4283-4A0D-A429-FF1DAF806E49}" type="pres">
      <dgm:prSet presAssocID="{178FF46D-5CBA-401A-811A-EC853CBB8260}" presName="text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F47793-2D95-489D-825D-EB80950ABE0C}" type="pres">
      <dgm:prSet presAssocID="{E79A37E1-BB8D-4C6A-9D1D-A2FB8F9E8AFC}" presName="spacer" presStyleCnt="0"/>
      <dgm:spPr/>
    </dgm:pt>
    <dgm:pt modelId="{CD7E5ABA-8B2F-4B88-88D8-07537F4F79E5}" type="pres">
      <dgm:prSet presAssocID="{9EDD5CAC-C344-4478-9DD1-CC2C0C6AD11E}" presName="comp" presStyleCnt="0"/>
      <dgm:spPr/>
    </dgm:pt>
    <dgm:pt modelId="{735F9926-F380-4E52-AD2D-1B39EDCC8615}" type="pres">
      <dgm:prSet presAssocID="{9EDD5CAC-C344-4478-9DD1-CC2C0C6AD11E}" presName="box" presStyleLbl="node1" presStyleIdx="1" presStyleCnt="2"/>
      <dgm:spPr/>
      <dgm:t>
        <a:bodyPr/>
        <a:lstStyle/>
        <a:p>
          <a:endParaRPr lang="en-US"/>
        </a:p>
      </dgm:t>
    </dgm:pt>
    <dgm:pt modelId="{050D254C-5876-494A-9234-380862CB99A5}" type="pres">
      <dgm:prSet presAssocID="{9EDD5CAC-C344-4478-9DD1-CC2C0C6AD11E}" presName="img" presStyleLbl="fgImgPlace1" presStyleIdx="1" presStyleCnt="2" custScaleX="67280"/>
      <dgm:spPr>
        <a:blipFill dpi="0" rotWithShape="1">
          <a:blip xmlns:r="http://schemas.openxmlformats.org/officeDocument/2006/relationships" r:embed="rId2"/>
          <a:srcRect/>
          <a:stretch>
            <a:fillRect l="10000" r="10000"/>
          </a:stretch>
        </a:blipFill>
        <a:ln>
          <a:noFill/>
        </a:ln>
      </dgm:spPr>
    </dgm:pt>
    <dgm:pt modelId="{F0E43FFE-25EA-4ACF-A439-C7A82533AE01}" type="pres">
      <dgm:prSet presAssocID="{9EDD5CAC-C344-4478-9DD1-CC2C0C6AD11E}" presName="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CBA14CB-350F-4895-AC7A-332615CE3A5C}" srcId="{CCE9138F-38A7-4897-BF6C-0CFAC0022BFB}" destId="{178FF46D-5CBA-401A-811A-EC853CBB8260}" srcOrd="0" destOrd="0" parTransId="{5BB20C1E-54DC-4BA6-8C51-420F15AEDE8D}" sibTransId="{E79A37E1-BB8D-4C6A-9D1D-A2FB8F9E8AFC}"/>
    <dgm:cxn modelId="{2249421A-7A70-454C-808C-091BB4E92081}" type="presOf" srcId="{178FF46D-5CBA-401A-811A-EC853CBB8260}" destId="{BB2828ED-4283-4A0D-A429-FF1DAF806E49}" srcOrd="1" destOrd="0" presId="urn:microsoft.com/office/officeart/2005/8/layout/vList4#3"/>
    <dgm:cxn modelId="{6D13D873-A6AE-4FB5-8973-619402C9AF93}" type="presOf" srcId="{CCE9138F-38A7-4897-BF6C-0CFAC0022BFB}" destId="{5E650521-8320-4AB8-88CF-5679125DEF4B}" srcOrd="0" destOrd="0" presId="urn:microsoft.com/office/officeart/2005/8/layout/vList4#3"/>
    <dgm:cxn modelId="{5C03B869-3CEE-480E-9245-0F15158A20E6}" type="presOf" srcId="{9EDD5CAC-C344-4478-9DD1-CC2C0C6AD11E}" destId="{F0E43FFE-25EA-4ACF-A439-C7A82533AE01}" srcOrd="1" destOrd="0" presId="urn:microsoft.com/office/officeart/2005/8/layout/vList4#3"/>
    <dgm:cxn modelId="{652ADB33-65DE-4A62-A6F0-F6915CC2CAC0}" type="presOf" srcId="{178FF46D-5CBA-401A-811A-EC853CBB8260}" destId="{5A2CEDED-5863-4E9C-B1B4-48A52CD0AD51}" srcOrd="0" destOrd="0" presId="urn:microsoft.com/office/officeart/2005/8/layout/vList4#3"/>
    <dgm:cxn modelId="{79129507-84EC-4EE4-A727-9A9588A4CE5D}" type="presOf" srcId="{9EDD5CAC-C344-4478-9DD1-CC2C0C6AD11E}" destId="{735F9926-F380-4E52-AD2D-1B39EDCC8615}" srcOrd="0" destOrd="0" presId="urn:microsoft.com/office/officeart/2005/8/layout/vList4#3"/>
    <dgm:cxn modelId="{82839C99-F630-47B6-A3DD-546AAF96E51E}" srcId="{CCE9138F-38A7-4897-BF6C-0CFAC0022BFB}" destId="{9EDD5CAC-C344-4478-9DD1-CC2C0C6AD11E}" srcOrd="1" destOrd="0" parTransId="{5C157E04-7E4B-4006-965E-9B20FE40BD78}" sibTransId="{BED43121-CA39-418E-BE09-ED71B10ADCCC}"/>
    <dgm:cxn modelId="{5E3BCE5E-3B2E-41D6-A412-8C55221E5967}" type="presParOf" srcId="{5E650521-8320-4AB8-88CF-5679125DEF4B}" destId="{32DA1B4B-BE90-4D04-B5ED-A0B4179194B4}" srcOrd="0" destOrd="0" presId="urn:microsoft.com/office/officeart/2005/8/layout/vList4#3"/>
    <dgm:cxn modelId="{B018CE3E-999F-4B4B-952F-29E7FD783F26}" type="presParOf" srcId="{32DA1B4B-BE90-4D04-B5ED-A0B4179194B4}" destId="{5A2CEDED-5863-4E9C-B1B4-48A52CD0AD51}" srcOrd="0" destOrd="0" presId="urn:microsoft.com/office/officeart/2005/8/layout/vList4#3"/>
    <dgm:cxn modelId="{9F781F31-F2A6-4B01-AEC0-F61B373E6C56}" type="presParOf" srcId="{32DA1B4B-BE90-4D04-B5ED-A0B4179194B4}" destId="{9A21B3C4-F077-4BEC-A623-9584EA30E27E}" srcOrd="1" destOrd="0" presId="urn:microsoft.com/office/officeart/2005/8/layout/vList4#3"/>
    <dgm:cxn modelId="{A54A99B4-CF66-46DA-AD04-0FF7781C138D}" type="presParOf" srcId="{32DA1B4B-BE90-4D04-B5ED-A0B4179194B4}" destId="{BB2828ED-4283-4A0D-A429-FF1DAF806E49}" srcOrd="2" destOrd="0" presId="urn:microsoft.com/office/officeart/2005/8/layout/vList4#3"/>
    <dgm:cxn modelId="{51F2B8F5-BDAA-4095-82A9-46DF4B47B9A3}" type="presParOf" srcId="{5E650521-8320-4AB8-88CF-5679125DEF4B}" destId="{4DF47793-2D95-489D-825D-EB80950ABE0C}" srcOrd="1" destOrd="0" presId="urn:microsoft.com/office/officeart/2005/8/layout/vList4#3"/>
    <dgm:cxn modelId="{DFE90E30-F4C1-413F-9ABB-488CB8C5F638}" type="presParOf" srcId="{5E650521-8320-4AB8-88CF-5679125DEF4B}" destId="{CD7E5ABA-8B2F-4B88-88D8-07537F4F79E5}" srcOrd="2" destOrd="0" presId="urn:microsoft.com/office/officeart/2005/8/layout/vList4#3"/>
    <dgm:cxn modelId="{8C9303E8-5AC2-4DFE-A964-36B3167A835E}" type="presParOf" srcId="{CD7E5ABA-8B2F-4B88-88D8-07537F4F79E5}" destId="{735F9926-F380-4E52-AD2D-1B39EDCC8615}" srcOrd="0" destOrd="0" presId="urn:microsoft.com/office/officeart/2005/8/layout/vList4#3"/>
    <dgm:cxn modelId="{A4D347B5-4305-468A-BD99-442257984209}" type="presParOf" srcId="{CD7E5ABA-8B2F-4B88-88D8-07537F4F79E5}" destId="{050D254C-5876-494A-9234-380862CB99A5}" srcOrd="1" destOrd="0" presId="urn:microsoft.com/office/officeart/2005/8/layout/vList4#3"/>
    <dgm:cxn modelId="{7E6871EC-1C63-4EDB-8FCF-202EC07DC6A6}" type="presParOf" srcId="{CD7E5ABA-8B2F-4B88-88D8-07537F4F79E5}" destId="{F0E43FFE-25EA-4ACF-A439-C7A82533AE01}" srcOrd="2" destOrd="0" presId="urn:microsoft.com/office/officeart/2005/8/layout/vList4#3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CE9138F-38A7-4897-BF6C-0CFAC0022BFB}" type="doc">
      <dgm:prSet loTypeId="urn:microsoft.com/office/officeart/2005/8/layout/vList4#4" loCatId="list" qsTypeId="urn:microsoft.com/office/officeart/2005/8/quickstyle/simple1" qsCatId="simple" csTypeId="urn:microsoft.com/office/officeart/2005/8/colors/accent5_1" csCatId="accent5" phldr="1"/>
      <dgm:spPr/>
    </dgm:pt>
    <dgm:pt modelId="{52DE172A-DC0F-4A95-9943-67204413E8C0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</a:pP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Csak </a:t>
          </a:r>
          <a:r>
            <a:rPr lang="hu-HU" sz="24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vendéglátóipari célkra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b="1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engedélyezett</a:t>
          </a:r>
          <a:r>
            <a:rPr lang="hu-HU" sz="24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tisztító- és </a:t>
          </a:r>
          <a:r>
            <a:rPr lang="hu-HU" sz="2400" b="1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fertőtlenítőszereket</a:t>
          </a:r>
          <a:r>
            <a:rPr lang="hu-HU" sz="240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használjunk!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hu-HU" sz="240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Ezeknek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 van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biztonsági adatlapja.</a:t>
          </a:r>
        </a:p>
      </dgm:t>
    </dgm:pt>
    <dgm:pt modelId="{FD4F21AD-6D72-4579-B2FB-3A3D57B54B5C}" type="parTrans" cxnId="{17F98382-DA3F-43A8-A7DD-2B7A0F7BA5C4}">
      <dgm:prSet/>
      <dgm:spPr/>
      <dgm:t>
        <a:bodyPr/>
        <a:lstStyle/>
        <a:p>
          <a:pPr>
            <a:lnSpc>
              <a:spcPct val="120000"/>
            </a:lnSpc>
          </a:pPr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72A5961-CE57-4127-8245-A00162EF4413}" type="sibTrans" cxnId="{17F98382-DA3F-43A8-A7DD-2B7A0F7BA5C4}">
      <dgm:prSet/>
      <dgm:spPr/>
      <dgm:t>
        <a:bodyPr/>
        <a:lstStyle/>
        <a:p>
          <a:pPr>
            <a:lnSpc>
              <a:spcPct val="120000"/>
            </a:lnSpc>
          </a:pPr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7033D6-5358-4489-8C4E-E282048BEA50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  <a:spcAft>
              <a:spcPts val="0"/>
            </a:spcAft>
          </a:pP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takarítóeszközöket a vendéglátóiparban</a:t>
          </a:r>
        </a:p>
        <a:p>
          <a:pPr>
            <a:lnSpc>
              <a:spcPct val="120000"/>
            </a:lnSpc>
            <a:spcAft>
              <a:spcPts val="0"/>
            </a:spcAft>
          </a:pP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naponta </a:t>
          </a:r>
          <a:r>
            <a:rPr lang="hu-HU" sz="2400" b="1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fertőtleníteni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kell!</a:t>
          </a:r>
          <a:endParaRPr lang="hu-H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772626-1657-4118-9BF9-040EF2EB5E24}" type="parTrans" cxnId="{F77DBB11-9A93-44E9-891D-F17B91AF5873}">
      <dgm:prSet/>
      <dgm:spPr/>
      <dgm:t>
        <a:bodyPr/>
        <a:lstStyle/>
        <a:p>
          <a:pPr>
            <a:lnSpc>
              <a:spcPct val="120000"/>
            </a:lnSpc>
          </a:pPr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B6AC08-D67E-4C1A-B41D-2FB0DFB7C589}" type="sibTrans" cxnId="{F77DBB11-9A93-44E9-891D-F17B91AF5873}">
      <dgm:prSet/>
      <dgm:spPr/>
      <dgm:t>
        <a:bodyPr/>
        <a:lstStyle/>
        <a:p>
          <a:pPr>
            <a:lnSpc>
              <a:spcPct val="120000"/>
            </a:lnSpc>
          </a:pPr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5D13AC-EA27-425B-8F50-3B0A4241B450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  <a:spcAft>
              <a:spcPts val="0"/>
            </a:spcAft>
          </a:pP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megfelelő takarítást és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b="1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tisztaságot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vendéglátóhely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felelősének </a:t>
          </a:r>
          <a:r>
            <a:rPr lang="hu-HU" sz="2400" b="1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rendszeresen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ellenőriznie </a:t>
          </a:r>
          <a:r>
            <a:rPr lang="hu-HU" sz="2400" b="1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kell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  <a:p>
          <a:pPr>
            <a:lnSpc>
              <a:spcPct val="120000"/>
            </a:lnSpc>
            <a:spcAft>
              <a:spcPts val="0"/>
            </a:spcAft>
          </a:pPr>
          <a:r>
            <a:rPr lang="hu-HU" sz="24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Ha nem szabályos a takarítás vagy nem elég tiszta a konyha, intézkednie kell! Oktataást kell tartani vagy jobb takarítóeszközöket és szereket venni!</a:t>
          </a:r>
          <a:endParaRPr lang="hu-HU" sz="2400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FD05B6-DA56-4453-87E3-EDF1B74BA6DA}" type="parTrans" cxnId="{CFB63022-E3E2-4897-9B80-710AAE8123B9}">
      <dgm:prSet/>
      <dgm:spPr/>
      <dgm:t>
        <a:bodyPr/>
        <a:lstStyle/>
        <a:p>
          <a:pPr>
            <a:lnSpc>
              <a:spcPct val="120000"/>
            </a:lnSpc>
          </a:pPr>
          <a:endParaRPr lang="hu-HU" sz="2400"/>
        </a:p>
      </dgm:t>
    </dgm:pt>
    <dgm:pt modelId="{13838F0B-8142-4488-9800-51758A0678C8}" type="sibTrans" cxnId="{CFB63022-E3E2-4897-9B80-710AAE8123B9}">
      <dgm:prSet/>
      <dgm:spPr/>
      <dgm:t>
        <a:bodyPr/>
        <a:lstStyle/>
        <a:p>
          <a:pPr>
            <a:lnSpc>
              <a:spcPct val="120000"/>
            </a:lnSpc>
          </a:pPr>
          <a:endParaRPr lang="hu-HU" sz="2400"/>
        </a:p>
      </dgm:t>
    </dgm:pt>
    <dgm:pt modelId="{5E650521-8320-4AB8-88CF-5679125DEF4B}" type="pres">
      <dgm:prSet presAssocID="{CCE9138F-38A7-4897-BF6C-0CFAC0022BFB}" presName="linear" presStyleCnt="0">
        <dgm:presLayoutVars>
          <dgm:dir/>
          <dgm:resizeHandles val="exact"/>
        </dgm:presLayoutVars>
      </dgm:prSet>
      <dgm:spPr/>
    </dgm:pt>
    <dgm:pt modelId="{AE81A145-9BC1-42F7-9069-EBBCA403A17C}" type="pres">
      <dgm:prSet presAssocID="{52DE172A-DC0F-4A95-9943-67204413E8C0}" presName="comp" presStyleCnt="0"/>
      <dgm:spPr/>
    </dgm:pt>
    <dgm:pt modelId="{114D0698-EE91-41C7-9ED0-94B82878834C}" type="pres">
      <dgm:prSet presAssocID="{52DE172A-DC0F-4A95-9943-67204413E8C0}" presName="box" presStyleLbl="node1" presStyleIdx="0" presStyleCnt="3"/>
      <dgm:spPr/>
      <dgm:t>
        <a:bodyPr/>
        <a:lstStyle/>
        <a:p>
          <a:endParaRPr lang="en-US"/>
        </a:p>
      </dgm:t>
    </dgm:pt>
    <dgm:pt modelId="{50D2DFA4-ED51-4815-AC5E-9FB0AE054A8B}" type="pres">
      <dgm:prSet presAssocID="{52DE172A-DC0F-4A95-9943-67204413E8C0}" presName="img" presStyleLbl="fgImgPlace1" presStyleIdx="0" presStyleCnt="3" custScaleX="80375" custScaleY="117708"/>
      <dgm:spPr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</dgm:spPr>
    </dgm:pt>
    <dgm:pt modelId="{3427E703-49B3-4255-B706-2DED5150261B}" type="pres">
      <dgm:prSet presAssocID="{52DE172A-DC0F-4A95-9943-67204413E8C0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7A8DD9-F6AD-42DD-B005-E48FFB35A368}" type="pres">
      <dgm:prSet presAssocID="{A72A5961-CE57-4127-8245-A00162EF4413}" presName="spacer" presStyleCnt="0"/>
      <dgm:spPr/>
    </dgm:pt>
    <dgm:pt modelId="{0610FB8D-59E7-4B49-8942-5FCB89C0FE08}" type="pres">
      <dgm:prSet presAssocID="{B47033D6-5358-4489-8C4E-E282048BEA50}" presName="comp" presStyleCnt="0"/>
      <dgm:spPr/>
    </dgm:pt>
    <dgm:pt modelId="{B8CFC65E-A750-4332-B3C5-8E18E2E6E375}" type="pres">
      <dgm:prSet presAssocID="{B47033D6-5358-4489-8C4E-E282048BEA50}" presName="box" presStyleLbl="node1" presStyleIdx="1" presStyleCnt="3"/>
      <dgm:spPr/>
      <dgm:t>
        <a:bodyPr/>
        <a:lstStyle/>
        <a:p>
          <a:endParaRPr lang="en-US"/>
        </a:p>
      </dgm:t>
    </dgm:pt>
    <dgm:pt modelId="{EDC095D5-42C0-46D7-8CB0-7059BDE0C104}" type="pres">
      <dgm:prSet presAssocID="{B47033D6-5358-4489-8C4E-E282048BEA50}" presName="img" presStyleLbl="fgImgPlace1" presStyleIdx="1" presStyleCnt="3" custScaleX="80375" custScaleY="117708"/>
      <dgm:spPr>
        <a:blipFill dpi="0" rotWithShape="1">
          <a:blip xmlns:r="http://schemas.openxmlformats.org/officeDocument/2006/relationships" r:embed="rId2"/>
          <a:srcRect/>
          <a:stretch>
            <a:fillRect l="18000" r="26000"/>
          </a:stretch>
        </a:blipFill>
        <a:ln>
          <a:noFill/>
        </a:ln>
      </dgm:spPr>
    </dgm:pt>
    <dgm:pt modelId="{F22524DC-26D6-4415-98EC-193B53B630DF}" type="pres">
      <dgm:prSet presAssocID="{B47033D6-5358-4489-8C4E-E282048BEA50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AFA0F48-891D-4A94-9653-C7FBF3628A64}" type="pres">
      <dgm:prSet presAssocID="{4FB6AC08-D67E-4C1A-B41D-2FB0DFB7C589}" presName="spacer" presStyleCnt="0"/>
      <dgm:spPr/>
    </dgm:pt>
    <dgm:pt modelId="{5A88BB5A-01EE-4031-BC63-7F94171E151A}" type="pres">
      <dgm:prSet presAssocID="{D95D13AC-EA27-425B-8F50-3B0A4241B450}" presName="comp" presStyleCnt="0"/>
      <dgm:spPr/>
    </dgm:pt>
    <dgm:pt modelId="{42A42787-6E8F-4C36-A597-6FF3866B032B}" type="pres">
      <dgm:prSet presAssocID="{D95D13AC-EA27-425B-8F50-3B0A4241B450}" presName="box" presStyleLbl="node1" presStyleIdx="2" presStyleCnt="3" custScaleY="147980"/>
      <dgm:spPr/>
      <dgm:t>
        <a:bodyPr/>
        <a:lstStyle/>
        <a:p>
          <a:endParaRPr lang="en-US"/>
        </a:p>
      </dgm:t>
    </dgm:pt>
    <dgm:pt modelId="{AD3444D2-73DF-4AEB-9C34-EF213281D297}" type="pres">
      <dgm:prSet presAssocID="{D95D13AC-EA27-425B-8F50-3B0A4241B450}" presName="img" presStyleLbl="fgImgPlace1" presStyleIdx="2" presStyleCnt="3" custScaleX="83121" custScaleY="117708"/>
      <dgm:spPr>
        <a:blipFill dpi="0" rotWithShape="1">
          <a:blip xmlns:r="http://schemas.openxmlformats.org/officeDocument/2006/relationships" r:embed="rId3"/>
          <a:srcRect/>
          <a:stretch>
            <a:fillRect l="33000" r="31000"/>
          </a:stretch>
        </a:blipFill>
        <a:ln>
          <a:noFill/>
        </a:ln>
      </dgm:spPr>
    </dgm:pt>
    <dgm:pt modelId="{50BEAB5D-F5C6-4E09-B06B-B4B369A134A5}" type="pres">
      <dgm:prSet presAssocID="{D95D13AC-EA27-425B-8F50-3B0A4241B450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77DBB11-9A93-44E9-891D-F17B91AF5873}" srcId="{CCE9138F-38A7-4897-BF6C-0CFAC0022BFB}" destId="{B47033D6-5358-4489-8C4E-E282048BEA50}" srcOrd="1" destOrd="0" parTransId="{5F772626-1657-4118-9BF9-040EF2EB5E24}" sibTransId="{4FB6AC08-D67E-4C1A-B41D-2FB0DFB7C589}"/>
    <dgm:cxn modelId="{17F98382-DA3F-43A8-A7DD-2B7A0F7BA5C4}" srcId="{CCE9138F-38A7-4897-BF6C-0CFAC0022BFB}" destId="{52DE172A-DC0F-4A95-9943-67204413E8C0}" srcOrd="0" destOrd="0" parTransId="{FD4F21AD-6D72-4579-B2FB-3A3D57B54B5C}" sibTransId="{A72A5961-CE57-4127-8245-A00162EF4413}"/>
    <dgm:cxn modelId="{89D49220-38AE-4CB0-AB7C-A2D7F4EC301B}" type="presOf" srcId="{D95D13AC-EA27-425B-8F50-3B0A4241B450}" destId="{42A42787-6E8F-4C36-A597-6FF3866B032B}" srcOrd="0" destOrd="0" presId="urn:microsoft.com/office/officeart/2005/8/layout/vList4#4"/>
    <dgm:cxn modelId="{896ABE8E-85A7-4B75-9455-7ABB385C471D}" type="presOf" srcId="{52DE172A-DC0F-4A95-9943-67204413E8C0}" destId="{3427E703-49B3-4255-B706-2DED5150261B}" srcOrd="1" destOrd="0" presId="urn:microsoft.com/office/officeart/2005/8/layout/vList4#4"/>
    <dgm:cxn modelId="{6D13D873-A6AE-4FB5-8973-619402C9AF93}" type="presOf" srcId="{CCE9138F-38A7-4897-BF6C-0CFAC0022BFB}" destId="{5E650521-8320-4AB8-88CF-5679125DEF4B}" srcOrd="0" destOrd="0" presId="urn:microsoft.com/office/officeart/2005/8/layout/vList4#4"/>
    <dgm:cxn modelId="{95F71AAF-55F8-4D13-AD53-F6A572CB48ED}" type="presOf" srcId="{D95D13AC-EA27-425B-8F50-3B0A4241B450}" destId="{50BEAB5D-F5C6-4E09-B06B-B4B369A134A5}" srcOrd="1" destOrd="0" presId="urn:microsoft.com/office/officeart/2005/8/layout/vList4#4"/>
    <dgm:cxn modelId="{EC2BFF50-07B2-48D1-870F-CD7230E71FC8}" type="presOf" srcId="{52DE172A-DC0F-4A95-9943-67204413E8C0}" destId="{114D0698-EE91-41C7-9ED0-94B82878834C}" srcOrd="0" destOrd="0" presId="urn:microsoft.com/office/officeart/2005/8/layout/vList4#4"/>
    <dgm:cxn modelId="{35E9BE80-E75C-42F9-96E3-F8BE4180C4A3}" type="presOf" srcId="{B47033D6-5358-4489-8C4E-E282048BEA50}" destId="{B8CFC65E-A750-4332-B3C5-8E18E2E6E375}" srcOrd="0" destOrd="0" presId="urn:microsoft.com/office/officeart/2005/8/layout/vList4#4"/>
    <dgm:cxn modelId="{D5DF848F-6B2F-41CE-84A5-8823C2D15242}" type="presOf" srcId="{B47033D6-5358-4489-8C4E-E282048BEA50}" destId="{F22524DC-26D6-4415-98EC-193B53B630DF}" srcOrd="1" destOrd="0" presId="urn:microsoft.com/office/officeart/2005/8/layout/vList4#4"/>
    <dgm:cxn modelId="{CFB63022-E3E2-4897-9B80-710AAE8123B9}" srcId="{CCE9138F-38A7-4897-BF6C-0CFAC0022BFB}" destId="{D95D13AC-EA27-425B-8F50-3B0A4241B450}" srcOrd="2" destOrd="0" parTransId="{6FFD05B6-DA56-4453-87E3-EDF1B74BA6DA}" sibTransId="{13838F0B-8142-4488-9800-51758A0678C8}"/>
    <dgm:cxn modelId="{E8E23DD0-402C-40AA-AEDC-651BACF6E31F}" type="presParOf" srcId="{5E650521-8320-4AB8-88CF-5679125DEF4B}" destId="{AE81A145-9BC1-42F7-9069-EBBCA403A17C}" srcOrd="0" destOrd="0" presId="urn:microsoft.com/office/officeart/2005/8/layout/vList4#4"/>
    <dgm:cxn modelId="{EA10403A-7FEE-4460-B909-67E248B597D5}" type="presParOf" srcId="{AE81A145-9BC1-42F7-9069-EBBCA403A17C}" destId="{114D0698-EE91-41C7-9ED0-94B82878834C}" srcOrd="0" destOrd="0" presId="urn:microsoft.com/office/officeart/2005/8/layout/vList4#4"/>
    <dgm:cxn modelId="{68B5FDB4-1C11-4EAE-A821-8D95F7F82E3C}" type="presParOf" srcId="{AE81A145-9BC1-42F7-9069-EBBCA403A17C}" destId="{50D2DFA4-ED51-4815-AC5E-9FB0AE054A8B}" srcOrd="1" destOrd="0" presId="urn:microsoft.com/office/officeart/2005/8/layout/vList4#4"/>
    <dgm:cxn modelId="{3A14B17A-80AD-4D6C-B244-C6A3F9E8ACC9}" type="presParOf" srcId="{AE81A145-9BC1-42F7-9069-EBBCA403A17C}" destId="{3427E703-49B3-4255-B706-2DED5150261B}" srcOrd="2" destOrd="0" presId="urn:microsoft.com/office/officeart/2005/8/layout/vList4#4"/>
    <dgm:cxn modelId="{E818886F-24BC-42A5-A2A2-DB77321066ED}" type="presParOf" srcId="{5E650521-8320-4AB8-88CF-5679125DEF4B}" destId="{287A8DD9-F6AD-42DD-B005-E48FFB35A368}" srcOrd="1" destOrd="0" presId="urn:microsoft.com/office/officeart/2005/8/layout/vList4#4"/>
    <dgm:cxn modelId="{F11A8C85-9C74-42BF-B11E-E12BCC6ABE24}" type="presParOf" srcId="{5E650521-8320-4AB8-88CF-5679125DEF4B}" destId="{0610FB8D-59E7-4B49-8942-5FCB89C0FE08}" srcOrd="2" destOrd="0" presId="urn:microsoft.com/office/officeart/2005/8/layout/vList4#4"/>
    <dgm:cxn modelId="{BE74CB2A-714E-46DF-A8C3-BEC7323E6586}" type="presParOf" srcId="{0610FB8D-59E7-4B49-8942-5FCB89C0FE08}" destId="{B8CFC65E-A750-4332-B3C5-8E18E2E6E375}" srcOrd="0" destOrd="0" presId="urn:microsoft.com/office/officeart/2005/8/layout/vList4#4"/>
    <dgm:cxn modelId="{C4702EE7-A950-4115-8070-B12DA83BB5E0}" type="presParOf" srcId="{0610FB8D-59E7-4B49-8942-5FCB89C0FE08}" destId="{EDC095D5-42C0-46D7-8CB0-7059BDE0C104}" srcOrd="1" destOrd="0" presId="urn:microsoft.com/office/officeart/2005/8/layout/vList4#4"/>
    <dgm:cxn modelId="{EE31975E-C2A1-4FEE-9AFC-F517BF492841}" type="presParOf" srcId="{0610FB8D-59E7-4B49-8942-5FCB89C0FE08}" destId="{F22524DC-26D6-4415-98EC-193B53B630DF}" srcOrd="2" destOrd="0" presId="urn:microsoft.com/office/officeart/2005/8/layout/vList4#4"/>
    <dgm:cxn modelId="{7B3A2908-3603-4303-99DB-90AAA50B08E6}" type="presParOf" srcId="{5E650521-8320-4AB8-88CF-5679125DEF4B}" destId="{6AFA0F48-891D-4A94-9653-C7FBF3628A64}" srcOrd="3" destOrd="0" presId="urn:microsoft.com/office/officeart/2005/8/layout/vList4#4"/>
    <dgm:cxn modelId="{BABCF4DB-7C12-44CF-8CCD-C389E005F6F3}" type="presParOf" srcId="{5E650521-8320-4AB8-88CF-5679125DEF4B}" destId="{5A88BB5A-01EE-4031-BC63-7F94171E151A}" srcOrd="4" destOrd="0" presId="urn:microsoft.com/office/officeart/2005/8/layout/vList4#4"/>
    <dgm:cxn modelId="{4F550C78-0FBF-4232-89AD-9117E74DCC93}" type="presParOf" srcId="{5A88BB5A-01EE-4031-BC63-7F94171E151A}" destId="{42A42787-6E8F-4C36-A597-6FF3866B032B}" srcOrd="0" destOrd="0" presId="urn:microsoft.com/office/officeart/2005/8/layout/vList4#4"/>
    <dgm:cxn modelId="{32C49BFA-051A-49F6-BA9E-313FB9CE9B33}" type="presParOf" srcId="{5A88BB5A-01EE-4031-BC63-7F94171E151A}" destId="{AD3444D2-73DF-4AEB-9C34-EF213281D297}" srcOrd="1" destOrd="0" presId="urn:microsoft.com/office/officeart/2005/8/layout/vList4#4"/>
    <dgm:cxn modelId="{CF2D7464-8240-4164-A962-A6CF4B139E24}" type="presParOf" srcId="{5A88BB5A-01EE-4031-BC63-7F94171E151A}" destId="{50BEAB5D-F5C6-4E09-B06B-B4B369A134A5}" srcOrd="2" destOrd="0" presId="urn:microsoft.com/office/officeart/2005/8/layout/vList4#4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18D5C88-0AF3-4344-AC06-A6EEBC97D148}" type="doc">
      <dgm:prSet loTypeId="urn:microsoft.com/office/officeart/2005/8/layout/vList4#5" loCatId="list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endParaRPr lang="hu-HU"/>
        </a:p>
      </dgm:t>
    </dgm:pt>
    <dgm:pt modelId="{9D0FFB9F-8F4A-42DC-B6DE-D0B386D67D9C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  <a:spcAft>
              <a:spcPts val="0"/>
            </a:spcAft>
          </a:pPr>
          <a:r>
            <a:rPr lang="hu-HU" sz="2400" b="1" dirty="0">
              <a:latin typeface="Arial" panose="020B0604020202020204" pitchFamily="34" charset="0"/>
              <a:cs typeface="Arial" panose="020B0604020202020204" pitchFamily="34" charset="0"/>
            </a:rPr>
            <a:t>1.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El kell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mosogatni</a:t>
          </a:r>
          <a:r>
            <a: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főzéshez használt, szennyezett edényeket.</a:t>
          </a:r>
        </a:p>
        <a:p>
          <a:pPr>
            <a:lnSpc>
              <a:spcPct val="120000"/>
            </a:lnSpc>
            <a:spcAft>
              <a:spcPts val="0"/>
            </a:spcAft>
          </a:pP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Például főzőedények, szállító- és tároló edények, vágóeszközök, konyhai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eszközök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hu-HU" sz="24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Mosogatószert és zsíroldószert használjunk.</a:t>
          </a:r>
          <a:endParaRPr lang="hu-HU" sz="2400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B954DE-4B0A-4FC2-86B8-053E144C5347}" type="parTrans" cxnId="{E3524F8F-F7F3-4450-B71C-71059C9A5C5F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475D4D-9EFB-456C-ABF8-AAF8B807E0EC}" type="sibTrans" cxnId="{E3524F8F-F7F3-4450-B71C-71059C9A5C5F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8D1FB9-7F63-4E2D-9B20-E33F23049962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  <a:spcAft>
              <a:spcPts val="0"/>
            </a:spcAft>
          </a:pPr>
          <a:r>
            <a:rPr lang="hu-HU" sz="2400" b="1" dirty="0">
              <a:latin typeface="Arial" panose="020B0604020202020204" pitchFamily="34" charset="0"/>
              <a:cs typeface="Arial" panose="020B0604020202020204" pitchFamily="34" charset="0"/>
            </a:rPr>
            <a:t>3.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Le kell tisztítani és fertőtleníteni a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munkafelületek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et.</a:t>
          </a:r>
        </a:p>
        <a:p>
          <a:pPr>
            <a:lnSpc>
              <a:spcPct val="120000"/>
            </a:lnSpc>
            <a:spcAft>
              <a:spcPts val="0"/>
            </a:spcAft>
          </a:pP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Ezek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felületek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a konyhapult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a munkaasztalok, a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tűzhely és a mosogató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 Zsíroldó-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, vízkőoldó- és fertőtlenítőszert használjunk.</a:t>
          </a:r>
        </a:p>
      </dgm:t>
    </dgm:pt>
    <dgm:pt modelId="{6265160C-C2B9-49DB-8D2D-56DADCCAF5F2}" type="parTrans" cxnId="{7EE2999F-235B-425D-A86A-ACAC9E67979E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9E0C44A-E36C-4EDB-BC83-F7A4AD6B8930}" type="sibTrans" cxnId="{7EE2999F-235B-425D-A86A-ACAC9E67979E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783639-EC11-4D57-93E5-09FB270D225B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  <a:spcAft>
              <a:spcPts val="0"/>
            </a:spcAft>
          </a:pPr>
          <a:r>
            <a:rPr lang="hu-HU" sz="2400" b="1" dirty="0">
              <a:latin typeface="Arial" panose="020B0604020202020204" pitchFamily="34" charset="0"/>
              <a:cs typeface="Arial" panose="020B0604020202020204" pitchFamily="34" charset="0"/>
            </a:rPr>
            <a:t>2. </a:t>
          </a:r>
          <a:r>
            <a:rPr lang="hu-HU" sz="2400" b="0" dirty="0">
              <a:latin typeface="Arial" panose="020B0604020202020204" pitchFamily="34" charset="0"/>
              <a:cs typeface="Arial" panose="020B0604020202020204" pitchFamily="34" charset="0"/>
            </a:rPr>
            <a:t>Ki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 kell tisztítani a </a:t>
          </a:r>
          <a:r>
            <a:rPr lang="hu-HU" sz="2400" b="1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konyhai </a:t>
          </a:r>
          <a:r>
            <a:rPr lang="hu-HU" sz="2400" b="1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berendezések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et, eszközöket, gépeket.  Például a vágódeszkákat, az aprítógépet, a dagasztó-gépet, a kávéfőzőt. </a:t>
          </a:r>
          <a:r>
            <a:rPr lang="hu-HU" sz="24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Mosogató- és fertőtlenítószert használjunk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hu-H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0893D9E-41B8-46FA-A89C-ACB9178678AD}" type="sibTrans" cxnId="{A37FBBCB-3893-4436-840F-BF177219477B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A57D81-7A8E-4150-B75C-F34BB779581A}" type="parTrans" cxnId="{A37FBBCB-3893-4436-840F-BF177219477B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B171C98-B3D0-427A-94AA-937887728882}" type="pres">
      <dgm:prSet presAssocID="{618D5C88-0AF3-4344-AC06-A6EEBC97D148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BC461CB-852B-4C2F-B8DB-0AC65751A13F}" type="pres">
      <dgm:prSet presAssocID="{9D0FFB9F-8F4A-42DC-B6DE-D0B386D67D9C}" presName="comp" presStyleCnt="0"/>
      <dgm:spPr/>
    </dgm:pt>
    <dgm:pt modelId="{DBAD5399-35EA-4D2C-AF1B-8E0213D7006D}" type="pres">
      <dgm:prSet presAssocID="{9D0FFB9F-8F4A-42DC-B6DE-D0B386D67D9C}" presName="box" presStyleLbl="node1" presStyleIdx="0" presStyleCnt="3"/>
      <dgm:spPr/>
      <dgm:t>
        <a:bodyPr/>
        <a:lstStyle/>
        <a:p>
          <a:endParaRPr lang="en-US"/>
        </a:p>
      </dgm:t>
    </dgm:pt>
    <dgm:pt modelId="{33D2E50C-EC59-439B-9BF5-BF037977B575}" type="pres">
      <dgm:prSet presAssocID="{9D0FFB9F-8F4A-42DC-B6DE-D0B386D67D9C}" presName="img" presStyleLbl="fgImgPlace1" presStyleIdx="0" presStyleCnt="3" custScaleX="101359" custScaleY="108152"/>
      <dgm:spPr>
        <a:blipFill dpi="0" rotWithShape="1">
          <a:blip xmlns:r="http://schemas.openxmlformats.org/officeDocument/2006/relationships" r:embed="rId1"/>
          <a:srcRect/>
          <a:stretch>
            <a:fillRect l="4000" r="6000"/>
          </a:stretch>
        </a:blipFill>
        <a:ln>
          <a:noFill/>
        </a:ln>
      </dgm:spPr>
    </dgm:pt>
    <dgm:pt modelId="{90D28F14-371E-4711-99BA-94460148DC99}" type="pres">
      <dgm:prSet presAssocID="{9D0FFB9F-8F4A-42DC-B6DE-D0B386D67D9C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1E55F2-A007-4433-ACBF-A38B935D9320}" type="pres">
      <dgm:prSet presAssocID="{0E475D4D-9EFB-456C-ABF8-AAF8B807E0EC}" presName="spacer" presStyleCnt="0"/>
      <dgm:spPr/>
    </dgm:pt>
    <dgm:pt modelId="{FD6D9E5F-45A7-49D3-B4AE-93679E445622}" type="pres">
      <dgm:prSet presAssocID="{C1783639-EC11-4D57-93E5-09FB270D225B}" presName="comp" presStyleCnt="0"/>
      <dgm:spPr/>
    </dgm:pt>
    <dgm:pt modelId="{4AF0BCA1-C52D-46CC-B703-929B36A2D795}" type="pres">
      <dgm:prSet presAssocID="{C1783639-EC11-4D57-93E5-09FB270D225B}" presName="box" presStyleLbl="node1" presStyleIdx="1" presStyleCnt="3" custLinFactNeighborX="-283" custLinFactNeighborY="-2512"/>
      <dgm:spPr/>
      <dgm:t>
        <a:bodyPr/>
        <a:lstStyle/>
        <a:p>
          <a:endParaRPr lang="en-US"/>
        </a:p>
      </dgm:t>
    </dgm:pt>
    <dgm:pt modelId="{A340BB66-020D-4FE9-92BA-3D4D3EB8848E}" type="pres">
      <dgm:prSet presAssocID="{C1783639-EC11-4D57-93E5-09FB270D225B}" presName="img" presStyleLbl="fgImgPlace1" presStyleIdx="1" presStyleCnt="3" custScaleX="101359" custScaleY="108152"/>
      <dgm:spPr>
        <a:blipFill dpi="0" rotWithShape="1">
          <a:blip xmlns:r="http://schemas.openxmlformats.org/officeDocument/2006/relationships" r:embed="rId2"/>
          <a:srcRect/>
          <a:stretch>
            <a:fillRect l="7000" t="-2000" r="7000" b="-4000"/>
          </a:stretch>
        </a:blipFill>
        <a:ln>
          <a:noFill/>
        </a:ln>
      </dgm:spPr>
    </dgm:pt>
    <dgm:pt modelId="{1CF0C498-BB9D-4FEE-8A88-E4CA3F89D9D2}" type="pres">
      <dgm:prSet presAssocID="{C1783639-EC11-4D57-93E5-09FB270D225B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ECC527-DF76-4BE2-92F8-F21BFB794245}" type="pres">
      <dgm:prSet presAssocID="{40893D9E-41B8-46FA-A89C-ACB9178678AD}" presName="spacer" presStyleCnt="0"/>
      <dgm:spPr/>
    </dgm:pt>
    <dgm:pt modelId="{BB87A477-419D-49BD-9902-431766B196C4}" type="pres">
      <dgm:prSet presAssocID="{0C8D1FB9-7F63-4E2D-9B20-E33F23049962}" presName="comp" presStyleCnt="0"/>
      <dgm:spPr/>
    </dgm:pt>
    <dgm:pt modelId="{2462CA2C-76C3-434A-86F2-E4A7A19E199D}" type="pres">
      <dgm:prSet presAssocID="{0C8D1FB9-7F63-4E2D-9B20-E33F23049962}" presName="box" presStyleLbl="node1" presStyleIdx="2" presStyleCnt="3"/>
      <dgm:spPr/>
      <dgm:t>
        <a:bodyPr/>
        <a:lstStyle/>
        <a:p>
          <a:endParaRPr lang="en-US"/>
        </a:p>
      </dgm:t>
    </dgm:pt>
    <dgm:pt modelId="{E7E27D4F-8CD8-40D6-8C7E-3A20B6FCB4A5}" type="pres">
      <dgm:prSet presAssocID="{0C8D1FB9-7F63-4E2D-9B20-E33F23049962}" presName="img" presStyleLbl="fgImgPlace1" presStyleIdx="2" presStyleCnt="3" custScaleX="101359" custScaleY="108152" custLinFactNeighborY="-3504"/>
      <dgm:spPr>
        <a:blipFill dpi="0" rotWithShape="1">
          <a:blip xmlns:r="http://schemas.openxmlformats.org/officeDocument/2006/relationships" r:embed="rId3"/>
          <a:srcRect/>
          <a:stretch>
            <a:fillRect l="5000" t="-1000" r="6000" b="1000"/>
          </a:stretch>
        </a:blipFill>
        <a:ln>
          <a:noFill/>
        </a:ln>
      </dgm:spPr>
    </dgm:pt>
    <dgm:pt modelId="{C77BD4BD-C52D-4CCC-8192-DAE2000582D4}" type="pres">
      <dgm:prSet presAssocID="{0C8D1FB9-7F63-4E2D-9B20-E33F23049962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3524F8F-F7F3-4450-B71C-71059C9A5C5F}" srcId="{618D5C88-0AF3-4344-AC06-A6EEBC97D148}" destId="{9D0FFB9F-8F4A-42DC-B6DE-D0B386D67D9C}" srcOrd="0" destOrd="0" parTransId="{81B954DE-4B0A-4FC2-86B8-053E144C5347}" sibTransId="{0E475D4D-9EFB-456C-ABF8-AAF8B807E0EC}"/>
    <dgm:cxn modelId="{0109AFAE-85A5-4C94-86A7-0E1D584BA10F}" type="presOf" srcId="{0C8D1FB9-7F63-4E2D-9B20-E33F23049962}" destId="{2462CA2C-76C3-434A-86F2-E4A7A19E199D}" srcOrd="0" destOrd="0" presId="urn:microsoft.com/office/officeart/2005/8/layout/vList4#5"/>
    <dgm:cxn modelId="{7D7929B3-D712-4783-B60E-1A8F82173D37}" type="presOf" srcId="{9D0FFB9F-8F4A-42DC-B6DE-D0B386D67D9C}" destId="{90D28F14-371E-4711-99BA-94460148DC99}" srcOrd="1" destOrd="0" presId="urn:microsoft.com/office/officeart/2005/8/layout/vList4#5"/>
    <dgm:cxn modelId="{7EE2999F-235B-425D-A86A-ACAC9E67979E}" srcId="{618D5C88-0AF3-4344-AC06-A6EEBC97D148}" destId="{0C8D1FB9-7F63-4E2D-9B20-E33F23049962}" srcOrd="2" destOrd="0" parTransId="{6265160C-C2B9-49DB-8D2D-56DADCCAF5F2}" sibTransId="{B9E0C44A-E36C-4EDB-BC83-F7A4AD6B8930}"/>
    <dgm:cxn modelId="{A37FBBCB-3893-4436-840F-BF177219477B}" srcId="{618D5C88-0AF3-4344-AC06-A6EEBC97D148}" destId="{C1783639-EC11-4D57-93E5-09FB270D225B}" srcOrd="1" destOrd="0" parTransId="{01A57D81-7A8E-4150-B75C-F34BB779581A}" sibTransId="{40893D9E-41B8-46FA-A89C-ACB9178678AD}"/>
    <dgm:cxn modelId="{1D1D3A38-6109-47B3-BC5B-93329949928D}" type="presOf" srcId="{0C8D1FB9-7F63-4E2D-9B20-E33F23049962}" destId="{C77BD4BD-C52D-4CCC-8192-DAE2000582D4}" srcOrd="1" destOrd="0" presId="urn:microsoft.com/office/officeart/2005/8/layout/vList4#5"/>
    <dgm:cxn modelId="{F5D39657-AC21-46C3-9D9D-B37E0B330340}" type="presOf" srcId="{9D0FFB9F-8F4A-42DC-B6DE-D0B386D67D9C}" destId="{DBAD5399-35EA-4D2C-AF1B-8E0213D7006D}" srcOrd="0" destOrd="0" presId="urn:microsoft.com/office/officeart/2005/8/layout/vList4#5"/>
    <dgm:cxn modelId="{5D472CE4-5EF7-4A1C-B8B8-0A2F851505B9}" type="presOf" srcId="{C1783639-EC11-4D57-93E5-09FB270D225B}" destId="{1CF0C498-BB9D-4FEE-8A88-E4CA3F89D9D2}" srcOrd="1" destOrd="0" presId="urn:microsoft.com/office/officeart/2005/8/layout/vList4#5"/>
    <dgm:cxn modelId="{B83DC0F9-9146-408D-AF20-63ACA10EDBC0}" type="presOf" srcId="{C1783639-EC11-4D57-93E5-09FB270D225B}" destId="{4AF0BCA1-C52D-46CC-B703-929B36A2D795}" srcOrd="0" destOrd="0" presId="urn:microsoft.com/office/officeart/2005/8/layout/vList4#5"/>
    <dgm:cxn modelId="{F09FC2B1-764A-4B4B-8BEC-D3769B3C31E6}" type="presOf" srcId="{618D5C88-0AF3-4344-AC06-A6EEBC97D148}" destId="{FB171C98-B3D0-427A-94AA-937887728882}" srcOrd="0" destOrd="0" presId="urn:microsoft.com/office/officeart/2005/8/layout/vList4#5"/>
    <dgm:cxn modelId="{67456B32-A766-4F7F-BE87-CBC4B08A33E3}" type="presParOf" srcId="{FB171C98-B3D0-427A-94AA-937887728882}" destId="{2BC461CB-852B-4C2F-B8DB-0AC65751A13F}" srcOrd="0" destOrd="0" presId="urn:microsoft.com/office/officeart/2005/8/layout/vList4#5"/>
    <dgm:cxn modelId="{9730E6C4-AE18-476D-AC11-0D61A9D3B549}" type="presParOf" srcId="{2BC461CB-852B-4C2F-B8DB-0AC65751A13F}" destId="{DBAD5399-35EA-4D2C-AF1B-8E0213D7006D}" srcOrd="0" destOrd="0" presId="urn:microsoft.com/office/officeart/2005/8/layout/vList4#5"/>
    <dgm:cxn modelId="{D5DEA42E-6526-41C1-8F6B-1272D85AD6D7}" type="presParOf" srcId="{2BC461CB-852B-4C2F-B8DB-0AC65751A13F}" destId="{33D2E50C-EC59-439B-9BF5-BF037977B575}" srcOrd="1" destOrd="0" presId="urn:microsoft.com/office/officeart/2005/8/layout/vList4#5"/>
    <dgm:cxn modelId="{7A47CF46-B46C-4DAB-A54F-1A2DC02322E7}" type="presParOf" srcId="{2BC461CB-852B-4C2F-B8DB-0AC65751A13F}" destId="{90D28F14-371E-4711-99BA-94460148DC99}" srcOrd="2" destOrd="0" presId="urn:microsoft.com/office/officeart/2005/8/layout/vList4#5"/>
    <dgm:cxn modelId="{C42E1618-6426-45E4-82EE-D29577F555A7}" type="presParOf" srcId="{FB171C98-B3D0-427A-94AA-937887728882}" destId="{231E55F2-A007-4433-ACBF-A38B935D9320}" srcOrd="1" destOrd="0" presId="urn:microsoft.com/office/officeart/2005/8/layout/vList4#5"/>
    <dgm:cxn modelId="{7D98EB81-18F1-45E9-B6A3-3DCE95F80BE8}" type="presParOf" srcId="{FB171C98-B3D0-427A-94AA-937887728882}" destId="{FD6D9E5F-45A7-49D3-B4AE-93679E445622}" srcOrd="2" destOrd="0" presId="urn:microsoft.com/office/officeart/2005/8/layout/vList4#5"/>
    <dgm:cxn modelId="{024EDD59-3D35-44D1-AA5C-9909482DE9A6}" type="presParOf" srcId="{FD6D9E5F-45A7-49D3-B4AE-93679E445622}" destId="{4AF0BCA1-C52D-46CC-B703-929B36A2D795}" srcOrd="0" destOrd="0" presId="urn:microsoft.com/office/officeart/2005/8/layout/vList4#5"/>
    <dgm:cxn modelId="{50228E04-6F1E-4587-AF3B-F276906F0081}" type="presParOf" srcId="{FD6D9E5F-45A7-49D3-B4AE-93679E445622}" destId="{A340BB66-020D-4FE9-92BA-3D4D3EB8848E}" srcOrd="1" destOrd="0" presId="urn:microsoft.com/office/officeart/2005/8/layout/vList4#5"/>
    <dgm:cxn modelId="{1F99969C-B126-44BF-A449-0577C8B47F0A}" type="presParOf" srcId="{FD6D9E5F-45A7-49D3-B4AE-93679E445622}" destId="{1CF0C498-BB9D-4FEE-8A88-E4CA3F89D9D2}" srcOrd="2" destOrd="0" presId="urn:microsoft.com/office/officeart/2005/8/layout/vList4#5"/>
    <dgm:cxn modelId="{E2049048-7164-4C1B-8357-76D0FFC7FD89}" type="presParOf" srcId="{FB171C98-B3D0-427A-94AA-937887728882}" destId="{AAECC527-DF76-4BE2-92F8-F21BFB794245}" srcOrd="3" destOrd="0" presId="urn:microsoft.com/office/officeart/2005/8/layout/vList4#5"/>
    <dgm:cxn modelId="{5BC8AF7C-5FB2-4470-AD2F-F2E1E4A9425D}" type="presParOf" srcId="{FB171C98-B3D0-427A-94AA-937887728882}" destId="{BB87A477-419D-49BD-9902-431766B196C4}" srcOrd="4" destOrd="0" presId="urn:microsoft.com/office/officeart/2005/8/layout/vList4#5"/>
    <dgm:cxn modelId="{33CF69BA-45C9-4817-AF9F-5F9BA6EF33F6}" type="presParOf" srcId="{BB87A477-419D-49BD-9902-431766B196C4}" destId="{2462CA2C-76C3-434A-86F2-E4A7A19E199D}" srcOrd="0" destOrd="0" presId="urn:microsoft.com/office/officeart/2005/8/layout/vList4#5"/>
    <dgm:cxn modelId="{9C2B55FC-114C-4711-9296-C828D595539B}" type="presParOf" srcId="{BB87A477-419D-49BD-9902-431766B196C4}" destId="{E7E27D4F-8CD8-40D6-8C7E-3A20B6FCB4A5}" srcOrd="1" destOrd="0" presId="urn:microsoft.com/office/officeart/2005/8/layout/vList4#5"/>
    <dgm:cxn modelId="{7B7AE952-2CEA-4A4F-B4DC-382EF739C78A}" type="presParOf" srcId="{BB87A477-419D-49BD-9902-431766B196C4}" destId="{C77BD4BD-C52D-4CCC-8192-DAE2000582D4}" srcOrd="2" destOrd="0" presId="urn:microsoft.com/office/officeart/2005/8/layout/vList4#5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18D5C88-0AF3-4344-AC06-A6EEBC97D148}" type="doc">
      <dgm:prSet loTypeId="urn:microsoft.com/office/officeart/2005/8/layout/vList4#6" loCatId="list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endParaRPr lang="hu-HU"/>
        </a:p>
      </dgm:t>
    </dgm:pt>
    <dgm:pt modelId="{9D0FFB9F-8F4A-42DC-B6DE-D0B386D67D9C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  <a:spcAft>
              <a:spcPts val="0"/>
            </a:spcAft>
          </a:pPr>
          <a:r>
            <a:rPr lang="hu-HU" sz="2400" b="1" dirty="0">
              <a:latin typeface="Arial" panose="020B0604020202020204" pitchFamily="34" charset="0"/>
              <a:cs typeface="Arial" panose="020B0604020202020204" pitchFamily="34" charset="0"/>
            </a:rPr>
            <a:t>4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hu-HU" sz="24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Naponta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kell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takarítani a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mosdó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kat.</a:t>
          </a:r>
        </a:p>
        <a:p>
          <a:pPr>
            <a:lnSpc>
              <a:spcPct val="120000"/>
            </a:lnSpc>
            <a:spcAft>
              <a:spcPts val="0"/>
            </a:spcAft>
          </a:pP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mosdó</a:t>
          </a:r>
          <a:r>
            <a:rPr lang="hu-HU" sz="24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hoz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fertőtlenítő és vízkőoldó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szereket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használjunk!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hu-HU" sz="240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A mellékhelyiségeket mindig hagyjuk a végére, a konyha és a vendégtér utánra!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Viseljünk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gumikesztyűt! </a:t>
          </a:r>
        </a:p>
      </dgm:t>
    </dgm:pt>
    <dgm:pt modelId="{81B954DE-4B0A-4FC2-86B8-053E144C5347}" type="parTrans" cxnId="{E3524F8F-F7F3-4450-B71C-71059C9A5C5F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475D4D-9EFB-456C-ABF8-AAF8B807E0EC}" type="sibTrans" cxnId="{E3524F8F-F7F3-4450-B71C-71059C9A5C5F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8D1FB9-7F63-4E2D-9B20-E33F23049962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  <a:spcAft>
              <a:spcPts val="0"/>
            </a:spcAft>
          </a:pPr>
          <a:r>
            <a:rPr lang="hu-HU" sz="2400" b="1" dirty="0">
              <a:latin typeface="Arial" panose="020B0604020202020204" pitchFamily="34" charset="0"/>
              <a:cs typeface="Arial" panose="020B0604020202020204" pitchFamily="34" charset="0"/>
            </a:rPr>
            <a:t>6.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Utolsó lépésként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mossuk fel a padlót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tisztítószerrel és fertőtlenítő szerrel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hu-HU" sz="24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A legtisztábbal kezdjük, onnan haladjunk a szennyezettebb padlók felé, végül a mellékhelyiségeket mossuk fel.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felmosáshoz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helyiségenként másik felmosó </a:t>
          </a:r>
          <a:r>
            <a:rPr lang="hu-HU" sz="2400" dirty="0" err="1">
              <a:latin typeface="Arial" panose="020B0604020202020204" pitchFamily="34" charset="0"/>
              <a:cs typeface="Arial" panose="020B0604020202020204" pitchFamily="34" charset="0"/>
            </a:rPr>
            <a:t>mopot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használjunk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hu-H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265160C-C2B9-49DB-8D2D-56DADCCAF5F2}" type="parTrans" cxnId="{7EE2999F-235B-425D-A86A-ACAC9E67979E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9E0C44A-E36C-4EDB-BC83-F7A4AD6B8930}" type="sibTrans" cxnId="{7EE2999F-235B-425D-A86A-ACAC9E67979E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783639-EC11-4D57-93E5-09FB270D225B}">
      <dgm:prSet phldrT="[Szöveg]" custT="1"/>
      <dgm:spPr>
        <a:noFill/>
        <a:ln>
          <a:noFill/>
        </a:ln>
      </dgm:spPr>
      <dgm:t>
        <a:bodyPr/>
        <a:lstStyle/>
        <a:p>
          <a:pPr>
            <a:lnSpc>
              <a:spcPct val="120000"/>
            </a:lnSpc>
            <a:spcAft>
              <a:spcPts val="0"/>
            </a:spcAft>
          </a:pPr>
          <a:r>
            <a:rPr lang="hu-HU" sz="2400" b="1" dirty="0">
              <a:latin typeface="Arial" panose="020B0604020202020204" pitchFamily="34" charset="0"/>
              <a:cs typeface="Arial" panose="020B0604020202020204" pitchFamily="34" charset="0"/>
            </a:rPr>
            <a:t>5</a:t>
          </a:r>
          <a:r>
            <a:rPr lang="hu-HU" sz="2400" b="1"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hu-HU" sz="2400" b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Minden nap k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i kell üríteni a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hulladéktároló edény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eket.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hu-HU" sz="240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hulladékot a kukába vagy a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szelektív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gyűjtőedénybe </a:t>
          </a:r>
          <a:r>
            <a:rPr lang="hu-HU" sz="24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helyezzük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hu-HU" sz="240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Ha kell, kimossuk az edényt és friss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szemeteszsákot </a:t>
          </a:r>
          <a:r>
            <a:rPr lang="hu-HU" sz="24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teszünk bele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hu-HU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0893D9E-41B8-46FA-A89C-ACB9178678AD}" type="sibTrans" cxnId="{A37FBBCB-3893-4436-840F-BF177219477B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A57D81-7A8E-4150-B75C-F34BB779581A}" type="parTrans" cxnId="{A37FBBCB-3893-4436-840F-BF177219477B}">
      <dgm:prSet/>
      <dgm:spPr/>
      <dgm:t>
        <a:bodyPr/>
        <a:lstStyle/>
        <a:p>
          <a:endParaRPr lang="hu-H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B171C98-B3D0-427A-94AA-937887728882}" type="pres">
      <dgm:prSet presAssocID="{618D5C88-0AF3-4344-AC06-A6EEBC97D148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BC461CB-852B-4C2F-B8DB-0AC65751A13F}" type="pres">
      <dgm:prSet presAssocID="{9D0FFB9F-8F4A-42DC-B6DE-D0B386D67D9C}" presName="comp" presStyleCnt="0"/>
      <dgm:spPr/>
    </dgm:pt>
    <dgm:pt modelId="{DBAD5399-35EA-4D2C-AF1B-8E0213D7006D}" type="pres">
      <dgm:prSet presAssocID="{9D0FFB9F-8F4A-42DC-B6DE-D0B386D67D9C}" presName="box" presStyleLbl="node1" presStyleIdx="0" presStyleCnt="3"/>
      <dgm:spPr/>
      <dgm:t>
        <a:bodyPr/>
        <a:lstStyle/>
        <a:p>
          <a:endParaRPr lang="en-US"/>
        </a:p>
      </dgm:t>
    </dgm:pt>
    <dgm:pt modelId="{33D2E50C-EC59-439B-9BF5-BF037977B575}" type="pres">
      <dgm:prSet presAssocID="{9D0FFB9F-8F4A-42DC-B6DE-D0B386D67D9C}" presName="img" presStyleLbl="fgImgPlace1" presStyleIdx="0" presStyleCnt="3" custScaleX="90318" custScaleY="102767"/>
      <dgm:spPr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</dgm:spPr>
    </dgm:pt>
    <dgm:pt modelId="{90D28F14-371E-4711-99BA-94460148DC99}" type="pres">
      <dgm:prSet presAssocID="{9D0FFB9F-8F4A-42DC-B6DE-D0B386D67D9C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1E55F2-A007-4433-ACBF-A38B935D9320}" type="pres">
      <dgm:prSet presAssocID="{0E475D4D-9EFB-456C-ABF8-AAF8B807E0EC}" presName="spacer" presStyleCnt="0"/>
      <dgm:spPr/>
    </dgm:pt>
    <dgm:pt modelId="{FD6D9E5F-45A7-49D3-B4AE-93679E445622}" type="pres">
      <dgm:prSet presAssocID="{C1783639-EC11-4D57-93E5-09FB270D225B}" presName="comp" presStyleCnt="0"/>
      <dgm:spPr/>
    </dgm:pt>
    <dgm:pt modelId="{4AF0BCA1-C52D-46CC-B703-929B36A2D795}" type="pres">
      <dgm:prSet presAssocID="{C1783639-EC11-4D57-93E5-09FB270D225B}" presName="box" presStyleLbl="node1" presStyleIdx="1" presStyleCnt="3" custLinFactNeighborX="-283" custLinFactNeighborY="-2512"/>
      <dgm:spPr/>
      <dgm:t>
        <a:bodyPr/>
        <a:lstStyle/>
        <a:p>
          <a:endParaRPr lang="en-US"/>
        </a:p>
      </dgm:t>
    </dgm:pt>
    <dgm:pt modelId="{A340BB66-020D-4FE9-92BA-3D4D3EB8848E}" type="pres">
      <dgm:prSet presAssocID="{C1783639-EC11-4D57-93E5-09FB270D225B}" presName="img" presStyleLbl="fgImgPlace1" presStyleIdx="1" presStyleCnt="3" custScaleX="90318" custScaleY="102767"/>
      <dgm:spPr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</dgm:spPr>
    </dgm:pt>
    <dgm:pt modelId="{1CF0C498-BB9D-4FEE-8A88-E4CA3F89D9D2}" type="pres">
      <dgm:prSet presAssocID="{C1783639-EC11-4D57-93E5-09FB270D225B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ECC527-DF76-4BE2-92F8-F21BFB794245}" type="pres">
      <dgm:prSet presAssocID="{40893D9E-41B8-46FA-A89C-ACB9178678AD}" presName="spacer" presStyleCnt="0"/>
      <dgm:spPr/>
    </dgm:pt>
    <dgm:pt modelId="{BB87A477-419D-49BD-9902-431766B196C4}" type="pres">
      <dgm:prSet presAssocID="{0C8D1FB9-7F63-4E2D-9B20-E33F23049962}" presName="comp" presStyleCnt="0"/>
      <dgm:spPr/>
    </dgm:pt>
    <dgm:pt modelId="{2462CA2C-76C3-434A-86F2-E4A7A19E199D}" type="pres">
      <dgm:prSet presAssocID="{0C8D1FB9-7F63-4E2D-9B20-E33F23049962}" presName="box" presStyleLbl="node1" presStyleIdx="2" presStyleCnt="3"/>
      <dgm:spPr/>
      <dgm:t>
        <a:bodyPr/>
        <a:lstStyle/>
        <a:p>
          <a:endParaRPr lang="en-US"/>
        </a:p>
      </dgm:t>
    </dgm:pt>
    <dgm:pt modelId="{E7E27D4F-8CD8-40D6-8C7E-3A20B6FCB4A5}" type="pres">
      <dgm:prSet presAssocID="{0C8D1FB9-7F63-4E2D-9B20-E33F23049962}" presName="img" presStyleLbl="fgImgPlace1" presStyleIdx="2" presStyleCnt="3" custScaleX="90318" custScaleY="102767" custLinFactNeighborY="-350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1000" r="-1000"/>
          </a:stretch>
        </a:blipFill>
        <a:ln>
          <a:noFill/>
        </a:ln>
      </dgm:spPr>
    </dgm:pt>
    <dgm:pt modelId="{C77BD4BD-C52D-4CCC-8192-DAE2000582D4}" type="pres">
      <dgm:prSet presAssocID="{0C8D1FB9-7F63-4E2D-9B20-E33F23049962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3524F8F-F7F3-4450-B71C-71059C9A5C5F}" srcId="{618D5C88-0AF3-4344-AC06-A6EEBC97D148}" destId="{9D0FFB9F-8F4A-42DC-B6DE-D0B386D67D9C}" srcOrd="0" destOrd="0" parTransId="{81B954DE-4B0A-4FC2-86B8-053E144C5347}" sibTransId="{0E475D4D-9EFB-456C-ABF8-AAF8B807E0EC}"/>
    <dgm:cxn modelId="{0109AFAE-85A5-4C94-86A7-0E1D584BA10F}" type="presOf" srcId="{0C8D1FB9-7F63-4E2D-9B20-E33F23049962}" destId="{2462CA2C-76C3-434A-86F2-E4A7A19E199D}" srcOrd="0" destOrd="0" presId="urn:microsoft.com/office/officeart/2005/8/layout/vList4#6"/>
    <dgm:cxn modelId="{7D7929B3-D712-4783-B60E-1A8F82173D37}" type="presOf" srcId="{9D0FFB9F-8F4A-42DC-B6DE-D0B386D67D9C}" destId="{90D28F14-371E-4711-99BA-94460148DC99}" srcOrd="1" destOrd="0" presId="urn:microsoft.com/office/officeart/2005/8/layout/vList4#6"/>
    <dgm:cxn modelId="{7EE2999F-235B-425D-A86A-ACAC9E67979E}" srcId="{618D5C88-0AF3-4344-AC06-A6EEBC97D148}" destId="{0C8D1FB9-7F63-4E2D-9B20-E33F23049962}" srcOrd="2" destOrd="0" parTransId="{6265160C-C2B9-49DB-8D2D-56DADCCAF5F2}" sibTransId="{B9E0C44A-E36C-4EDB-BC83-F7A4AD6B8930}"/>
    <dgm:cxn modelId="{A37FBBCB-3893-4436-840F-BF177219477B}" srcId="{618D5C88-0AF3-4344-AC06-A6EEBC97D148}" destId="{C1783639-EC11-4D57-93E5-09FB270D225B}" srcOrd="1" destOrd="0" parTransId="{01A57D81-7A8E-4150-B75C-F34BB779581A}" sibTransId="{40893D9E-41B8-46FA-A89C-ACB9178678AD}"/>
    <dgm:cxn modelId="{1D1D3A38-6109-47B3-BC5B-93329949928D}" type="presOf" srcId="{0C8D1FB9-7F63-4E2D-9B20-E33F23049962}" destId="{C77BD4BD-C52D-4CCC-8192-DAE2000582D4}" srcOrd="1" destOrd="0" presId="urn:microsoft.com/office/officeart/2005/8/layout/vList4#6"/>
    <dgm:cxn modelId="{F5D39657-AC21-46C3-9D9D-B37E0B330340}" type="presOf" srcId="{9D0FFB9F-8F4A-42DC-B6DE-D0B386D67D9C}" destId="{DBAD5399-35EA-4D2C-AF1B-8E0213D7006D}" srcOrd="0" destOrd="0" presId="urn:microsoft.com/office/officeart/2005/8/layout/vList4#6"/>
    <dgm:cxn modelId="{5D472CE4-5EF7-4A1C-B8B8-0A2F851505B9}" type="presOf" srcId="{C1783639-EC11-4D57-93E5-09FB270D225B}" destId="{1CF0C498-BB9D-4FEE-8A88-E4CA3F89D9D2}" srcOrd="1" destOrd="0" presId="urn:microsoft.com/office/officeart/2005/8/layout/vList4#6"/>
    <dgm:cxn modelId="{B83DC0F9-9146-408D-AF20-63ACA10EDBC0}" type="presOf" srcId="{C1783639-EC11-4D57-93E5-09FB270D225B}" destId="{4AF0BCA1-C52D-46CC-B703-929B36A2D795}" srcOrd="0" destOrd="0" presId="urn:microsoft.com/office/officeart/2005/8/layout/vList4#6"/>
    <dgm:cxn modelId="{F09FC2B1-764A-4B4B-8BEC-D3769B3C31E6}" type="presOf" srcId="{618D5C88-0AF3-4344-AC06-A6EEBC97D148}" destId="{FB171C98-B3D0-427A-94AA-937887728882}" srcOrd="0" destOrd="0" presId="urn:microsoft.com/office/officeart/2005/8/layout/vList4#6"/>
    <dgm:cxn modelId="{67456B32-A766-4F7F-BE87-CBC4B08A33E3}" type="presParOf" srcId="{FB171C98-B3D0-427A-94AA-937887728882}" destId="{2BC461CB-852B-4C2F-B8DB-0AC65751A13F}" srcOrd="0" destOrd="0" presId="urn:microsoft.com/office/officeart/2005/8/layout/vList4#6"/>
    <dgm:cxn modelId="{9730E6C4-AE18-476D-AC11-0D61A9D3B549}" type="presParOf" srcId="{2BC461CB-852B-4C2F-B8DB-0AC65751A13F}" destId="{DBAD5399-35EA-4D2C-AF1B-8E0213D7006D}" srcOrd="0" destOrd="0" presId="urn:microsoft.com/office/officeart/2005/8/layout/vList4#6"/>
    <dgm:cxn modelId="{D5DEA42E-6526-41C1-8F6B-1272D85AD6D7}" type="presParOf" srcId="{2BC461CB-852B-4C2F-B8DB-0AC65751A13F}" destId="{33D2E50C-EC59-439B-9BF5-BF037977B575}" srcOrd="1" destOrd="0" presId="urn:microsoft.com/office/officeart/2005/8/layout/vList4#6"/>
    <dgm:cxn modelId="{7A47CF46-B46C-4DAB-A54F-1A2DC02322E7}" type="presParOf" srcId="{2BC461CB-852B-4C2F-B8DB-0AC65751A13F}" destId="{90D28F14-371E-4711-99BA-94460148DC99}" srcOrd="2" destOrd="0" presId="urn:microsoft.com/office/officeart/2005/8/layout/vList4#6"/>
    <dgm:cxn modelId="{C42E1618-6426-45E4-82EE-D29577F555A7}" type="presParOf" srcId="{FB171C98-B3D0-427A-94AA-937887728882}" destId="{231E55F2-A007-4433-ACBF-A38B935D9320}" srcOrd="1" destOrd="0" presId="urn:microsoft.com/office/officeart/2005/8/layout/vList4#6"/>
    <dgm:cxn modelId="{7D98EB81-18F1-45E9-B6A3-3DCE95F80BE8}" type="presParOf" srcId="{FB171C98-B3D0-427A-94AA-937887728882}" destId="{FD6D9E5F-45A7-49D3-B4AE-93679E445622}" srcOrd="2" destOrd="0" presId="urn:microsoft.com/office/officeart/2005/8/layout/vList4#6"/>
    <dgm:cxn modelId="{024EDD59-3D35-44D1-AA5C-9909482DE9A6}" type="presParOf" srcId="{FD6D9E5F-45A7-49D3-B4AE-93679E445622}" destId="{4AF0BCA1-C52D-46CC-B703-929B36A2D795}" srcOrd="0" destOrd="0" presId="urn:microsoft.com/office/officeart/2005/8/layout/vList4#6"/>
    <dgm:cxn modelId="{50228E04-6F1E-4587-AF3B-F276906F0081}" type="presParOf" srcId="{FD6D9E5F-45A7-49D3-B4AE-93679E445622}" destId="{A340BB66-020D-4FE9-92BA-3D4D3EB8848E}" srcOrd="1" destOrd="0" presId="urn:microsoft.com/office/officeart/2005/8/layout/vList4#6"/>
    <dgm:cxn modelId="{1F99969C-B126-44BF-A449-0577C8B47F0A}" type="presParOf" srcId="{FD6D9E5F-45A7-49D3-B4AE-93679E445622}" destId="{1CF0C498-BB9D-4FEE-8A88-E4CA3F89D9D2}" srcOrd="2" destOrd="0" presId="urn:microsoft.com/office/officeart/2005/8/layout/vList4#6"/>
    <dgm:cxn modelId="{E2049048-7164-4C1B-8357-76D0FFC7FD89}" type="presParOf" srcId="{FB171C98-B3D0-427A-94AA-937887728882}" destId="{AAECC527-DF76-4BE2-92F8-F21BFB794245}" srcOrd="3" destOrd="0" presId="urn:microsoft.com/office/officeart/2005/8/layout/vList4#6"/>
    <dgm:cxn modelId="{5BC8AF7C-5FB2-4470-AD2F-F2E1E4A9425D}" type="presParOf" srcId="{FB171C98-B3D0-427A-94AA-937887728882}" destId="{BB87A477-419D-49BD-9902-431766B196C4}" srcOrd="4" destOrd="0" presId="urn:microsoft.com/office/officeart/2005/8/layout/vList4#6"/>
    <dgm:cxn modelId="{33CF69BA-45C9-4817-AF9F-5F9BA6EF33F6}" type="presParOf" srcId="{BB87A477-419D-49BD-9902-431766B196C4}" destId="{2462CA2C-76C3-434A-86F2-E4A7A19E199D}" srcOrd="0" destOrd="0" presId="urn:microsoft.com/office/officeart/2005/8/layout/vList4#6"/>
    <dgm:cxn modelId="{9C2B55FC-114C-4711-9296-C828D595539B}" type="presParOf" srcId="{BB87A477-419D-49BD-9902-431766B196C4}" destId="{E7E27D4F-8CD8-40D6-8C7E-3A20B6FCB4A5}" srcOrd="1" destOrd="0" presId="urn:microsoft.com/office/officeart/2005/8/layout/vList4#6"/>
    <dgm:cxn modelId="{7B7AE952-2CEA-4A4F-B4DC-382EF739C78A}" type="presParOf" srcId="{BB87A477-419D-49BD-9902-431766B196C4}" destId="{C77BD4BD-C52D-4CCC-8192-DAE2000582D4}" srcOrd="2" destOrd="0" presId="urn:microsoft.com/office/officeart/2005/8/layout/vList4#6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A221082-240F-4F58-B326-C0CC25D1D863}" type="doc">
      <dgm:prSet loTypeId="urn:microsoft.com/office/officeart/2008/layout/VerticalCurvedList" loCatId="list" qsTypeId="urn:microsoft.com/office/officeart/2005/8/quickstyle/simple1" qsCatId="simple" csTypeId="urn:microsoft.com/office/officeart/2005/8/colors/accent2_1" csCatId="accent2" phldr="1"/>
      <dgm:spPr/>
    </dgm:pt>
    <dgm:pt modelId="{9AF5E308-B35A-4D3C-8F83-7DA1EF9C1E41}">
      <dgm:prSet phldrT="[Szöveg]" custT="1"/>
      <dgm:spPr>
        <a:noFill/>
        <a:ln>
          <a:noFill/>
        </a:ln>
      </dgm:spPr>
      <dgm:t>
        <a:bodyPr/>
        <a:lstStyle/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könnyen mozdítható </a:t>
          </a:r>
          <a:r>
            <a:rPr lang="hu-HU" sz="2400" b="1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berendezési </a:t>
          </a:r>
          <a:r>
            <a:rPr lang="hu-HU" sz="2400" b="1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tárgyak</a:t>
          </a:r>
          <a:r>
            <a:rPr lang="hu-HU" sz="2400" b="1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at elhúzzuk, </a:t>
          </a:r>
          <a:r>
            <a:rPr lang="hu-HU" sz="2400" b="1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alatta </a:t>
          </a:r>
          <a:r>
            <a:rPr lang="hu-HU" sz="2400" b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is</a:t>
          </a:r>
          <a:r>
            <a:rPr lang="hu-HU" sz="2400" b="1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kitakarítunk. Például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hűtőberendezések, tárolók alatt.</a:t>
          </a:r>
          <a:endParaRPr lang="hu-HU" sz="2400" dirty="0"/>
        </a:p>
      </dgm:t>
    </dgm:pt>
    <dgm:pt modelId="{897B2C44-1705-42DB-BA6D-6E453EBBEF50}" type="parTrans" cxnId="{3A7F336B-7424-4F32-B2FA-5AA03464B8D8}">
      <dgm:prSet/>
      <dgm:spPr/>
      <dgm:t>
        <a:bodyPr/>
        <a:lstStyle/>
        <a:p>
          <a:endParaRPr lang="hu-HU" sz="2400"/>
        </a:p>
      </dgm:t>
    </dgm:pt>
    <dgm:pt modelId="{B6CCCD1A-A443-4DDF-B745-89B855D31DEE}" type="sibTrans" cxnId="{3A7F336B-7424-4F32-B2FA-5AA03464B8D8}">
      <dgm:prSet/>
      <dgm:spPr/>
      <dgm:t>
        <a:bodyPr/>
        <a:lstStyle/>
        <a:p>
          <a:endParaRPr lang="hu-HU" sz="2400"/>
        </a:p>
      </dgm:t>
    </dgm:pt>
    <dgm:pt modelId="{8C6EEBB8-C167-48FF-A9D4-F088840C6F36}">
      <dgm:prSet phldrT="[Szöveg]" custT="1"/>
      <dgm:spPr>
        <a:noFill/>
        <a:ln>
          <a:noFill/>
        </a:ln>
      </dgm:spPr>
      <dgm:t>
        <a:bodyPr/>
        <a:lstStyle/>
        <a:p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Megtisztítjuk a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lemosható falfelületek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et. </a:t>
          </a:r>
          <a:b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Ilyenek a konyhában és a mosdóban a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csempézett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falfelületek, a lemosható bútorok, ajtók.</a:t>
          </a:r>
          <a:endParaRPr lang="hu-HU" sz="2400" dirty="0"/>
        </a:p>
      </dgm:t>
    </dgm:pt>
    <dgm:pt modelId="{C665AD0B-472A-4EFC-B814-EABE768E1818}" type="parTrans" cxnId="{523E72E4-4715-4552-98B8-21E21A8C7EED}">
      <dgm:prSet/>
      <dgm:spPr/>
      <dgm:t>
        <a:bodyPr/>
        <a:lstStyle/>
        <a:p>
          <a:endParaRPr lang="hu-HU" sz="2400"/>
        </a:p>
      </dgm:t>
    </dgm:pt>
    <dgm:pt modelId="{B5326BDB-D947-47D8-B6DB-92418D7BBC38}" type="sibTrans" cxnId="{523E72E4-4715-4552-98B8-21E21A8C7EED}">
      <dgm:prSet/>
      <dgm:spPr/>
      <dgm:t>
        <a:bodyPr/>
        <a:lstStyle/>
        <a:p>
          <a:endParaRPr lang="hu-HU" sz="2400"/>
        </a:p>
      </dgm:t>
    </dgm:pt>
    <dgm:pt modelId="{FA78C04F-DF67-44E8-812A-3CB82F3FC8A3}" type="pres">
      <dgm:prSet presAssocID="{BA221082-240F-4F58-B326-C0CC25D1D863}" presName="Name0" presStyleCnt="0">
        <dgm:presLayoutVars>
          <dgm:chMax val="7"/>
          <dgm:chPref val="7"/>
          <dgm:dir/>
        </dgm:presLayoutVars>
      </dgm:prSet>
      <dgm:spPr/>
    </dgm:pt>
    <dgm:pt modelId="{6083AE14-4C30-4535-BA94-D1B38E9392A8}" type="pres">
      <dgm:prSet presAssocID="{BA221082-240F-4F58-B326-C0CC25D1D863}" presName="Name1" presStyleCnt="0"/>
      <dgm:spPr/>
    </dgm:pt>
    <dgm:pt modelId="{D6ADDEE2-8607-4690-9854-028237EC8CE8}" type="pres">
      <dgm:prSet presAssocID="{BA221082-240F-4F58-B326-C0CC25D1D863}" presName="cycle" presStyleCnt="0"/>
      <dgm:spPr/>
    </dgm:pt>
    <dgm:pt modelId="{0527629E-A8EF-49BE-81BF-E43E6EB37235}" type="pres">
      <dgm:prSet presAssocID="{BA221082-240F-4F58-B326-C0CC25D1D863}" presName="srcNode" presStyleLbl="node1" presStyleIdx="0" presStyleCnt="2"/>
      <dgm:spPr/>
    </dgm:pt>
    <dgm:pt modelId="{82761030-7407-4DE3-9D5E-7D7AD7933D40}" type="pres">
      <dgm:prSet presAssocID="{BA221082-240F-4F58-B326-C0CC25D1D863}" presName="conn" presStyleLbl="parChTrans1D2" presStyleIdx="0" presStyleCnt="1"/>
      <dgm:spPr/>
      <dgm:t>
        <a:bodyPr/>
        <a:lstStyle/>
        <a:p>
          <a:endParaRPr lang="en-US"/>
        </a:p>
      </dgm:t>
    </dgm:pt>
    <dgm:pt modelId="{3C436BDC-B346-43DF-BA93-3E6D4D34C231}" type="pres">
      <dgm:prSet presAssocID="{BA221082-240F-4F58-B326-C0CC25D1D863}" presName="extraNode" presStyleLbl="node1" presStyleIdx="0" presStyleCnt="2"/>
      <dgm:spPr/>
    </dgm:pt>
    <dgm:pt modelId="{E735B3C7-0A8C-4336-A529-5A2528307CE4}" type="pres">
      <dgm:prSet presAssocID="{BA221082-240F-4F58-B326-C0CC25D1D863}" presName="dstNode" presStyleLbl="node1" presStyleIdx="0" presStyleCnt="2"/>
      <dgm:spPr/>
    </dgm:pt>
    <dgm:pt modelId="{E02AC913-DEED-4E8A-8087-27F7109FB011}" type="pres">
      <dgm:prSet presAssocID="{9AF5E308-B35A-4D3C-8F83-7DA1EF9C1E41}" presName="text_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372BD1-C4C0-4676-82D6-CF228464B288}" type="pres">
      <dgm:prSet presAssocID="{9AF5E308-B35A-4D3C-8F83-7DA1EF9C1E41}" presName="accent_1" presStyleCnt="0"/>
      <dgm:spPr/>
    </dgm:pt>
    <dgm:pt modelId="{42B09031-FF36-49FE-8983-BEBF4233E670}" type="pres">
      <dgm:prSet presAssocID="{9AF5E308-B35A-4D3C-8F83-7DA1EF9C1E41}" presName="accentRepeatNode" presStyleLbl="solidFgAcc1" presStyleIdx="0" presStyleCnt="2"/>
      <dgm:spPr/>
    </dgm:pt>
    <dgm:pt modelId="{B75659B9-88C3-4F88-96F2-EC41571CCD7F}" type="pres">
      <dgm:prSet presAssocID="{8C6EEBB8-C167-48FF-A9D4-F088840C6F36}" presName="text_2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F185F09-6FAD-42AD-89FE-BB6F7E83E9FB}" type="pres">
      <dgm:prSet presAssocID="{8C6EEBB8-C167-48FF-A9D4-F088840C6F36}" presName="accent_2" presStyleCnt="0"/>
      <dgm:spPr/>
    </dgm:pt>
    <dgm:pt modelId="{49631F87-5748-4D9A-B330-29CDF2DCD0E7}" type="pres">
      <dgm:prSet presAssocID="{8C6EEBB8-C167-48FF-A9D4-F088840C6F36}" presName="accentRepeatNode" presStyleLbl="solidFgAcc1" presStyleIdx="1" presStyleCnt="2"/>
      <dgm:spPr/>
    </dgm:pt>
  </dgm:ptLst>
  <dgm:cxnLst>
    <dgm:cxn modelId="{3A7F336B-7424-4F32-B2FA-5AA03464B8D8}" srcId="{BA221082-240F-4F58-B326-C0CC25D1D863}" destId="{9AF5E308-B35A-4D3C-8F83-7DA1EF9C1E41}" srcOrd="0" destOrd="0" parTransId="{897B2C44-1705-42DB-BA6D-6E453EBBEF50}" sibTransId="{B6CCCD1A-A443-4DDF-B745-89B855D31DEE}"/>
    <dgm:cxn modelId="{523E72E4-4715-4552-98B8-21E21A8C7EED}" srcId="{BA221082-240F-4F58-B326-C0CC25D1D863}" destId="{8C6EEBB8-C167-48FF-A9D4-F088840C6F36}" srcOrd="1" destOrd="0" parTransId="{C665AD0B-472A-4EFC-B814-EABE768E1818}" sibTransId="{B5326BDB-D947-47D8-B6DB-92418D7BBC38}"/>
    <dgm:cxn modelId="{8642ADDD-99B9-445D-A462-E01244E62775}" type="presOf" srcId="{B6CCCD1A-A443-4DDF-B745-89B855D31DEE}" destId="{82761030-7407-4DE3-9D5E-7D7AD7933D40}" srcOrd="0" destOrd="0" presId="urn:microsoft.com/office/officeart/2008/layout/VerticalCurvedList"/>
    <dgm:cxn modelId="{6A465E96-2F0B-4CFD-B775-58786F1924C7}" type="presOf" srcId="{9AF5E308-B35A-4D3C-8F83-7DA1EF9C1E41}" destId="{E02AC913-DEED-4E8A-8087-27F7109FB011}" srcOrd="0" destOrd="0" presId="urn:microsoft.com/office/officeart/2008/layout/VerticalCurvedList"/>
    <dgm:cxn modelId="{DD95EB4C-9530-493D-BC58-370633E7D18D}" type="presOf" srcId="{BA221082-240F-4F58-B326-C0CC25D1D863}" destId="{FA78C04F-DF67-44E8-812A-3CB82F3FC8A3}" srcOrd="0" destOrd="0" presId="urn:microsoft.com/office/officeart/2008/layout/VerticalCurvedList"/>
    <dgm:cxn modelId="{B488D0EB-4072-4A43-B313-E10C44E49863}" type="presOf" srcId="{8C6EEBB8-C167-48FF-A9D4-F088840C6F36}" destId="{B75659B9-88C3-4F88-96F2-EC41571CCD7F}" srcOrd="0" destOrd="0" presId="urn:microsoft.com/office/officeart/2008/layout/VerticalCurvedList"/>
    <dgm:cxn modelId="{1544F2B0-5642-434A-B9C2-8D9C56E3F521}" type="presParOf" srcId="{FA78C04F-DF67-44E8-812A-3CB82F3FC8A3}" destId="{6083AE14-4C30-4535-BA94-D1B38E9392A8}" srcOrd="0" destOrd="0" presId="urn:microsoft.com/office/officeart/2008/layout/VerticalCurvedList"/>
    <dgm:cxn modelId="{317E230F-C793-42A9-A90B-6B8C2CAD4AD8}" type="presParOf" srcId="{6083AE14-4C30-4535-BA94-D1B38E9392A8}" destId="{D6ADDEE2-8607-4690-9854-028237EC8CE8}" srcOrd="0" destOrd="0" presId="urn:microsoft.com/office/officeart/2008/layout/VerticalCurvedList"/>
    <dgm:cxn modelId="{8A11907B-876F-42A7-831E-765462AA48A9}" type="presParOf" srcId="{D6ADDEE2-8607-4690-9854-028237EC8CE8}" destId="{0527629E-A8EF-49BE-81BF-E43E6EB37235}" srcOrd="0" destOrd="0" presId="urn:microsoft.com/office/officeart/2008/layout/VerticalCurvedList"/>
    <dgm:cxn modelId="{91A39607-3845-455C-B0E3-469F78B2E913}" type="presParOf" srcId="{D6ADDEE2-8607-4690-9854-028237EC8CE8}" destId="{82761030-7407-4DE3-9D5E-7D7AD7933D40}" srcOrd="1" destOrd="0" presId="urn:microsoft.com/office/officeart/2008/layout/VerticalCurvedList"/>
    <dgm:cxn modelId="{A7C0DB0A-F058-4ADF-AD92-D7F3E9A7D419}" type="presParOf" srcId="{D6ADDEE2-8607-4690-9854-028237EC8CE8}" destId="{3C436BDC-B346-43DF-BA93-3E6D4D34C231}" srcOrd="2" destOrd="0" presId="urn:microsoft.com/office/officeart/2008/layout/VerticalCurvedList"/>
    <dgm:cxn modelId="{1F4BFB78-2992-4871-8031-FB69687A5DD2}" type="presParOf" srcId="{D6ADDEE2-8607-4690-9854-028237EC8CE8}" destId="{E735B3C7-0A8C-4336-A529-5A2528307CE4}" srcOrd="3" destOrd="0" presId="urn:microsoft.com/office/officeart/2008/layout/VerticalCurvedList"/>
    <dgm:cxn modelId="{157A98E6-F02F-40C3-933A-5BCDE8EFC5E5}" type="presParOf" srcId="{6083AE14-4C30-4535-BA94-D1B38E9392A8}" destId="{E02AC913-DEED-4E8A-8087-27F7109FB011}" srcOrd="1" destOrd="0" presId="urn:microsoft.com/office/officeart/2008/layout/VerticalCurvedList"/>
    <dgm:cxn modelId="{E0170EF6-928D-427E-A96E-E0B6E67920EC}" type="presParOf" srcId="{6083AE14-4C30-4535-BA94-D1B38E9392A8}" destId="{C4372BD1-C4C0-4676-82D6-CF228464B288}" srcOrd="2" destOrd="0" presId="urn:microsoft.com/office/officeart/2008/layout/VerticalCurvedList"/>
    <dgm:cxn modelId="{6EFF7470-5434-4F8F-8F73-5329EFAC969A}" type="presParOf" srcId="{C4372BD1-C4C0-4676-82D6-CF228464B288}" destId="{42B09031-FF36-49FE-8983-BEBF4233E670}" srcOrd="0" destOrd="0" presId="urn:microsoft.com/office/officeart/2008/layout/VerticalCurvedList"/>
    <dgm:cxn modelId="{25C595A7-2766-49B5-9168-A2C99CFBEECD}" type="presParOf" srcId="{6083AE14-4C30-4535-BA94-D1B38E9392A8}" destId="{B75659B9-88C3-4F88-96F2-EC41571CCD7F}" srcOrd="3" destOrd="0" presId="urn:microsoft.com/office/officeart/2008/layout/VerticalCurvedList"/>
    <dgm:cxn modelId="{38B51A6A-2A30-4873-B802-6D48573D54AC}" type="presParOf" srcId="{6083AE14-4C30-4535-BA94-D1B38E9392A8}" destId="{AF185F09-6FAD-42AD-89FE-BB6F7E83E9FB}" srcOrd="4" destOrd="0" presId="urn:microsoft.com/office/officeart/2008/layout/VerticalCurvedList"/>
    <dgm:cxn modelId="{A32DFFEE-25D0-4178-960C-B0729454DAA9}" type="presParOf" srcId="{AF185F09-6FAD-42AD-89FE-BB6F7E83E9FB}" destId="{49631F87-5748-4D9A-B330-29CDF2DCD0E7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A221082-240F-4F58-B326-C0CC25D1D863}" type="doc">
      <dgm:prSet loTypeId="urn:microsoft.com/office/officeart/2008/layout/VerticalCurvedList" loCatId="list" qsTypeId="urn:microsoft.com/office/officeart/2005/8/quickstyle/simple1" qsCatId="simple" csTypeId="urn:microsoft.com/office/officeart/2005/8/colors/accent2_1" csCatId="accent2" phldr="1"/>
      <dgm:spPr/>
    </dgm:pt>
    <dgm:pt modelId="{9AF5E308-B35A-4D3C-8F83-7DA1EF9C1E41}">
      <dgm:prSet phldrT="[Szöveg]" custT="1"/>
      <dgm:spPr>
        <a:noFill/>
        <a:ln>
          <a:noFill/>
        </a:ln>
      </dgm:spPr>
      <dgm:t>
        <a:bodyPr/>
        <a:lstStyle/>
        <a:p>
          <a:r>
            <a: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Alaposan megtisztítjuk a naponta nem takarított,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kisebb háztartási gépek</a:t>
          </a:r>
          <a:r>
            <a: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et. Például </a:t>
          </a:r>
          <a:r>
            <a:rPr lang="hu-HU" sz="24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mikróhullánú sütőt </a:t>
          </a:r>
          <a:r>
            <a: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vagy a kenyérpirítót.</a:t>
          </a:r>
          <a:endParaRPr lang="hu-HU" sz="2400" dirty="0"/>
        </a:p>
      </dgm:t>
    </dgm:pt>
    <dgm:pt modelId="{897B2C44-1705-42DB-BA6D-6E453EBBEF50}" type="parTrans" cxnId="{3A7F336B-7424-4F32-B2FA-5AA03464B8D8}">
      <dgm:prSet/>
      <dgm:spPr/>
      <dgm:t>
        <a:bodyPr/>
        <a:lstStyle/>
        <a:p>
          <a:endParaRPr lang="hu-HU" sz="2400"/>
        </a:p>
      </dgm:t>
    </dgm:pt>
    <dgm:pt modelId="{B6CCCD1A-A443-4DDF-B745-89B855D31DEE}" type="sibTrans" cxnId="{3A7F336B-7424-4F32-B2FA-5AA03464B8D8}">
      <dgm:prSet/>
      <dgm:spPr/>
      <dgm:t>
        <a:bodyPr/>
        <a:lstStyle/>
        <a:p>
          <a:endParaRPr lang="hu-HU" sz="2400"/>
        </a:p>
      </dgm:t>
    </dgm:pt>
    <dgm:pt modelId="{C3B13CCE-0371-4F2E-A86B-0E3BB5579632}">
      <dgm:prSet phldrT="[Szöveg]" custT="1"/>
      <dgm:spPr>
        <a:noFill/>
        <a:ln>
          <a:noFill/>
        </a:ln>
      </dgm:spPr>
      <dgm:t>
        <a:bodyPr/>
        <a:lstStyle/>
        <a:p>
          <a:r>
            <a: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Az elhasznált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mosogatószivacsok</a:t>
          </a:r>
          <a:r>
            <a: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at, kendőket </a:t>
          </a:r>
          <a:br>
            <a: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újra cseréljük.</a:t>
          </a:r>
          <a:endParaRPr lang="hu-HU" sz="2400" dirty="0"/>
        </a:p>
      </dgm:t>
    </dgm:pt>
    <dgm:pt modelId="{8D7A1D57-58CF-4D46-AA47-8B5FE28C37CF}" type="parTrans" cxnId="{7AF06FB7-9F15-4E6B-8B1F-529E45E51978}">
      <dgm:prSet/>
      <dgm:spPr/>
      <dgm:t>
        <a:bodyPr/>
        <a:lstStyle/>
        <a:p>
          <a:endParaRPr lang="hu-HU" sz="2400"/>
        </a:p>
      </dgm:t>
    </dgm:pt>
    <dgm:pt modelId="{CB812BDF-710E-496A-86E9-CB58853213B7}" type="sibTrans" cxnId="{7AF06FB7-9F15-4E6B-8B1F-529E45E51978}">
      <dgm:prSet/>
      <dgm:spPr/>
      <dgm:t>
        <a:bodyPr/>
        <a:lstStyle/>
        <a:p>
          <a:endParaRPr lang="hu-HU" sz="2400"/>
        </a:p>
      </dgm:t>
    </dgm:pt>
    <dgm:pt modelId="{8C6EEBB8-C167-48FF-A9D4-F088840C6F36}">
      <dgm:prSet phldrT="[Szöveg]" custT="1"/>
      <dgm:spPr>
        <a:noFill/>
        <a:ln>
          <a:noFill/>
        </a:ln>
      </dgm:spPr>
      <dgm:t>
        <a:bodyPr/>
        <a:lstStyle/>
        <a:p>
          <a:r>
            <a: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Kitakarítjuk a </a:t>
          </a:r>
          <a:r>
            <a: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hűtőberendezések belső teré</a:t>
          </a:r>
          <a:r>
            <a: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t.</a:t>
          </a:r>
          <a:endParaRPr lang="hu-HU" sz="2400" dirty="0"/>
        </a:p>
      </dgm:t>
    </dgm:pt>
    <dgm:pt modelId="{C665AD0B-472A-4EFC-B814-EABE768E1818}" type="parTrans" cxnId="{523E72E4-4715-4552-98B8-21E21A8C7EED}">
      <dgm:prSet/>
      <dgm:spPr/>
      <dgm:t>
        <a:bodyPr/>
        <a:lstStyle/>
        <a:p>
          <a:endParaRPr lang="hu-HU" sz="2400"/>
        </a:p>
      </dgm:t>
    </dgm:pt>
    <dgm:pt modelId="{B5326BDB-D947-47D8-B6DB-92418D7BBC38}" type="sibTrans" cxnId="{523E72E4-4715-4552-98B8-21E21A8C7EED}">
      <dgm:prSet/>
      <dgm:spPr/>
      <dgm:t>
        <a:bodyPr/>
        <a:lstStyle/>
        <a:p>
          <a:endParaRPr lang="hu-HU" sz="2400"/>
        </a:p>
      </dgm:t>
    </dgm:pt>
    <dgm:pt modelId="{8DE7A64E-F60E-4BDF-8E85-D4F58CAB1763}">
      <dgm:prSet phldrT="[Szöveg]" custT="1"/>
      <dgm:spPr>
        <a:noFill/>
        <a:ln>
          <a:noFill/>
        </a:ln>
      </dgm:spPr>
      <dgm:t>
        <a:bodyPr/>
        <a:lstStyle/>
        <a:p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Alaposan 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felporszívózzuk vagy söpörjük </a:t>
          </a:r>
          <a:r>
            <a:rPr lang="hu-HU" sz="2400" dirty="0">
              <a:latin typeface="Arial" panose="020B0604020202020204" pitchFamily="34" charset="0"/>
              <a:cs typeface="Arial" panose="020B0604020202020204" pitchFamily="34" charset="0"/>
            </a:rPr>
            <a:t>és felmossuk </a:t>
          </a:r>
          <a:r>
            <a:rPr lang="hu-HU" sz="240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b="1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padló</a:t>
          </a:r>
          <a:r>
            <a:rPr lang="hu-HU" sz="2400" smtClean="0">
              <a:latin typeface="Arial" panose="020B0604020202020204" pitchFamily="34" charset="0"/>
              <a:cs typeface="Arial" panose="020B0604020202020204" pitchFamily="34" charset="0"/>
            </a:rPr>
            <a:t>t ott is, ahol naponta nem szoktuk (raktárak, öltözők).</a:t>
          </a:r>
          <a:endParaRPr lang="hu-HU" sz="2400" dirty="0"/>
        </a:p>
      </dgm:t>
    </dgm:pt>
    <dgm:pt modelId="{B7E81B63-938B-4F6A-A6ED-DBF3EEBDBA49}" type="parTrans" cxnId="{7FFF23B5-BBD1-45F5-BAE6-E754D588AB86}">
      <dgm:prSet/>
      <dgm:spPr/>
      <dgm:t>
        <a:bodyPr/>
        <a:lstStyle/>
        <a:p>
          <a:endParaRPr lang="hu-HU"/>
        </a:p>
      </dgm:t>
    </dgm:pt>
    <dgm:pt modelId="{C89389D3-CAE8-49FF-A1EC-5538506E73EA}" type="sibTrans" cxnId="{7FFF23B5-BBD1-45F5-BAE6-E754D588AB86}">
      <dgm:prSet/>
      <dgm:spPr/>
      <dgm:t>
        <a:bodyPr/>
        <a:lstStyle/>
        <a:p>
          <a:endParaRPr lang="hu-HU"/>
        </a:p>
      </dgm:t>
    </dgm:pt>
    <dgm:pt modelId="{FA78C04F-DF67-44E8-812A-3CB82F3FC8A3}" type="pres">
      <dgm:prSet presAssocID="{BA221082-240F-4F58-B326-C0CC25D1D863}" presName="Name0" presStyleCnt="0">
        <dgm:presLayoutVars>
          <dgm:chMax val="7"/>
          <dgm:chPref val="7"/>
          <dgm:dir/>
        </dgm:presLayoutVars>
      </dgm:prSet>
      <dgm:spPr/>
    </dgm:pt>
    <dgm:pt modelId="{6083AE14-4C30-4535-BA94-D1B38E9392A8}" type="pres">
      <dgm:prSet presAssocID="{BA221082-240F-4F58-B326-C0CC25D1D863}" presName="Name1" presStyleCnt="0"/>
      <dgm:spPr/>
    </dgm:pt>
    <dgm:pt modelId="{D6ADDEE2-8607-4690-9854-028237EC8CE8}" type="pres">
      <dgm:prSet presAssocID="{BA221082-240F-4F58-B326-C0CC25D1D863}" presName="cycle" presStyleCnt="0"/>
      <dgm:spPr/>
    </dgm:pt>
    <dgm:pt modelId="{0527629E-A8EF-49BE-81BF-E43E6EB37235}" type="pres">
      <dgm:prSet presAssocID="{BA221082-240F-4F58-B326-C0CC25D1D863}" presName="srcNode" presStyleLbl="node1" presStyleIdx="0" presStyleCnt="4"/>
      <dgm:spPr/>
    </dgm:pt>
    <dgm:pt modelId="{82761030-7407-4DE3-9D5E-7D7AD7933D40}" type="pres">
      <dgm:prSet presAssocID="{BA221082-240F-4F58-B326-C0CC25D1D863}" presName="conn" presStyleLbl="parChTrans1D2" presStyleIdx="0" presStyleCnt="1"/>
      <dgm:spPr/>
      <dgm:t>
        <a:bodyPr/>
        <a:lstStyle/>
        <a:p>
          <a:endParaRPr lang="en-US"/>
        </a:p>
      </dgm:t>
    </dgm:pt>
    <dgm:pt modelId="{3C436BDC-B346-43DF-BA93-3E6D4D34C231}" type="pres">
      <dgm:prSet presAssocID="{BA221082-240F-4F58-B326-C0CC25D1D863}" presName="extraNode" presStyleLbl="node1" presStyleIdx="0" presStyleCnt="4"/>
      <dgm:spPr/>
    </dgm:pt>
    <dgm:pt modelId="{E735B3C7-0A8C-4336-A529-5A2528307CE4}" type="pres">
      <dgm:prSet presAssocID="{BA221082-240F-4F58-B326-C0CC25D1D863}" presName="dstNode" presStyleLbl="node1" presStyleIdx="0" presStyleCnt="4"/>
      <dgm:spPr/>
    </dgm:pt>
    <dgm:pt modelId="{E02AC913-DEED-4E8A-8087-27F7109FB011}" type="pres">
      <dgm:prSet presAssocID="{9AF5E308-B35A-4D3C-8F83-7DA1EF9C1E41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372BD1-C4C0-4676-82D6-CF228464B288}" type="pres">
      <dgm:prSet presAssocID="{9AF5E308-B35A-4D3C-8F83-7DA1EF9C1E41}" presName="accent_1" presStyleCnt="0"/>
      <dgm:spPr/>
    </dgm:pt>
    <dgm:pt modelId="{42B09031-FF36-49FE-8983-BEBF4233E670}" type="pres">
      <dgm:prSet presAssocID="{9AF5E308-B35A-4D3C-8F83-7DA1EF9C1E41}" presName="accentRepeatNode" presStyleLbl="solidFgAcc1" presStyleIdx="0" presStyleCnt="4"/>
      <dgm:spPr/>
    </dgm:pt>
    <dgm:pt modelId="{31372E3C-A946-4706-84FE-4766094F5C51}" type="pres">
      <dgm:prSet presAssocID="{C3B13CCE-0371-4F2E-A86B-0E3BB5579632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C389A71-3815-4297-8DAA-635417412BE1}" type="pres">
      <dgm:prSet presAssocID="{C3B13CCE-0371-4F2E-A86B-0E3BB5579632}" presName="accent_2" presStyleCnt="0"/>
      <dgm:spPr/>
    </dgm:pt>
    <dgm:pt modelId="{57B5E112-5B39-42C2-9AD3-3AC19E5EB226}" type="pres">
      <dgm:prSet presAssocID="{C3B13CCE-0371-4F2E-A86B-0E3BB5579632}" presName="accentRepeatNode" presStyleLbl="solidFgAcc1" presStyleIdx="1" presStyleCnt="4"/>
      <dgm:spPr/>
    </dgm:pt>
    <dgm:pt modelId="{E6E4110B-13DD-4495-BB46-F13AACB1B0D1}" type="pres">
      <dgm:prSet presAssocID="{8C6EEBB8-C167-48FF-A9D4-F088840C6F36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0DFC5C-EA40-470D-8B82-A79CAE0C89EB}" type="pres">
      <dgm:prSet presAssocID="{8C6EEBB8-C167-48FF-A9D4-F088840C6F36}" presName="accent_3" presStyleCnt="0"/>
      <dgm:spPr/>
    </dgm:pt>
    <dgm:pt modelId="{49631F87-5748-4D9A-B330-29CDF2DCD0E7}" type="pres">
      <dgm:prSet presAssocID="{8C6EEBB8-C167-48FF-A9D4-F088840C6F36}" presName="accentRepeatNode" presStyleLbl="solidFgAcc1" presStyleIdx="2" presStyleCnt="4"/>
      <dgm:spPr/>
    </dgm:pt>
    <dgm:pt modelId="{BBB25DF8-C59C-44AD-9608-E990BD7C4D9E}" type="pres">
      <dgm:prSet presAssocID="{8DE7A64E-F60E-4BDF-8E85-D4F58CAB1763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FDB13CB-E54E-4DDF-9BBB-87F25209C681}" type="pres">
      <dgm:prSet presAssocID="{8DE7A64E-F60E-4BDF-8E85-D4F58CAB1763}" presName="accent_4" presStyleCnt="0"/>
      <dgm:spPr/>
    </dgm:pt>
    <dgm:pt modelId="{B04652AD-0FA8-4B79-9D63-0D708482428D}" type="pres">
      <dgm:prSet presAssocID="{8DE7A64E-F60E-4BDF-8E85-D4F58CAB1763}" presName="accentRepeatNode" presStyleLbl="solidFgAcc1" presStyleIdx="3" presStyleCnt="4"/>
      <dgm:spPr/>
    </dgm:pt>
  </dgm:ptLst>
  <dgm:cxnLst>
    <dgm:cxn modelId="{3A7F336B-7424-4F32-B2FA-5AA03464B8D8}" srcId="{BA221082-240F-4F58-B326-C0CC25D1D863}" destId="{9AF5E308-B35A-4D3C-8F83-7DA1EF9C1E41}" srcOrd="0" destOrd="0" parTransId="{897B2C44-1705-42DB-BA6D-6E453EBBEF50}" sibTransId="{B6CCCD1A-A443-4DDF-B745-89B855D31DEE}"/>
    <dgm:cxn modelId="{715380E9-68ED-4C9D-A451-17C0CE13B4EB}" type="presOf" srcId="{C3B13CCE-0371-4F2E-A86B-0E3BB5579632}" destId="{31372E3C-A946-4706-84FE-4766094F5C51}" srcOrd="0" destOrd="0" presId="urn:microsoft.com/office/officeart/2008/layout/VerticalCurvedList"/>
    <dgm:cxn modelId="{7FFF23B5-BBD1-45F5-BAE6-E754D588AB86}" srcId="{BA221082-240F-4F58-B326-C0CC25D1D863}" destId="{8DE7A64E-F60E-4BDF-8E85-D4F58CAB1763}" srcOrd="3" destOrd="0" parTransId="{B7E81B63-938B-4F6A-A6ED-DBF3EEBDBA49}" sibTransId="{C89389D3-CAE8-49FF-A1EC-5538506E73EA}"/>
    <dgm:cxn modelId="{7AF06FB7-9F15-4E6B-8B1F-529E45E51978}" srcId="{BA221082-240F-4F58-B326-C0CC25D1D863}" destId="{C3B13CCE-0371-4F2E-A86B-0E3BB5579632}" srcOrd="1" destOrd="0" parTransId="{8D7A1D57-58CF-4D46-AA47-8B5FE28C37CF}" sibTransId="{CB812BDF-710E-496A-86E9-CB58853213B7}"/>
    <dgm:cxn modelId="{523E72E4-4715-4552-98B8-21E21A8C7EED}" srcId="{BA221082-240F-4F58-B326-C0CC25D1D863}" destId="{8C6EEBB8-C167-48FF-A9D4-F088840C6F36}" srcOrd="2" destOrd="0" parTransId="{C665AD0B-472A-4EFC-B814-EABE768E1818}" sibTransId="{B5326BDB-D947-47D8-B6DB-92418D7BBC38}"/>
    <dgm:cxn modelId="{CF045FCB-25B4-4D58-B3DD-8CA44EACC1D0}" type="presOf" srcId="{8C6EEBB8-C167-48FF-A9D4-F088840C6F36}" destId="{E6E4110B-13DD-4495-BB46-F13AACB1B0D1}" srcOrd="0" destOrd="0" presId="urn:microsoft.com/office/officeart/2008/layout/VerticalCurvedList"/>
    <dgm:cxn modelId="{6A465E96-2F0B-4CFD-B775-58786F1924C7}" type="presOf" srcId="{9AF5E308-B35A-4D3C-8F83-7DA1EF9C1E41}" destId="{E02AC913-DEED-4E8A-8087-27F7109FB011}" srcOrd="0" destOrd="0" presId="urn:microsoft.com/office/officeart/2008/layout/VerticalCurvedList"/>
    <dgm:cxn modelId="{DD95EB4C-9530-493D-BC58-370633E7D18D}" type="presOf" srcId="{BA221082-240F-4F58-B326-C0CC25D1D863}" destId="{FA78C04F-DF67-44E8-812A-3CB82F3FC8A3}" srcOrd="0" destOrd="0" presId="urn:microsoft.com/office/officeart/2008/layout/VerticalCurvedList"/>
    <dgm:cxn modelId="{8642ADDD-99B9-445D-A462-E01244E62775}" type="presOf" srcId="{B6CCCD1A-A443-4DDF-B745-89B855D31DEE}" destId="{82761030-7407-4DE3-9D5E-7D7AD7933D40}" srcOrd="0" destOrd="0" presId="urn:microsoft.com/office/officeart/2008/layout/VerticalCurvedList"/>
    <dgm:cxn modelId="{E50B5767-6880-43ED-9DAF-7083CB939825}" type="presOf" srcId="{8DE7A64E-F60E-4BDF-8E85-D4F58CAB1763}" destId="{BBB25DF8-C59C-44AD-9608-E990BD7C4D9E}" srcOrd="0" destOrd="0" presId="urn:microsoft.com/office/officeart/2008/layout/VerticalCurvedList"/>
    <dgm:cxn modelId="{1544F2B0-5642-434A-B9C2-8D9C56E3F521}" type="presParOf" srcId="{FA78C04F-DF67-44E8-812A-3CB82F3FC8A3}" destId="{6083AE14-4C30-4535-BA94-D1B38E9392A8}" srcOrd="0" destOrd="0" presId="urn:microsoft.com/office/officeart/2008/layout/VerticalCurvedList"/>
    <dgm:cxn modelId="{317E230F-C793-42A9-A90B-6B8C2CAD4AD8}" type="presParOf" srcId="{6083AE14-4C30-4535-BA94-D1B38E9392A8}" destId="{D6ADDEE2-8607-4690-9854-028237EC8CE8}" srcOrd="0" destOrd="0" presId="urn:microsoft.com/office/officeart/2008/layout/VerticalCurvedList"/>
    <dgm:cxn modelId="{8A11907B-876F-42A7-831E-765462AA48A9}" type="presParOf" srcId="{D6ADDEE2-8607-4690-9854-028237EC8CE8}" destId="{0527629E-A8EF-49BE-81BF-E43E6EB37235}" srcOrd="0" destOrd="0" presId="urn:microsoft.com/office/officeart/2008/layout/VerticalCurvedList"/>
    <dgm:cxn modelId="{91A39607-3845-455C-B0E3-469F78B2E913}" type="presParOf" srcId="{D6ADDEE2-8607-4690-9854-028237EC8CE8}" destId="{82761030-7407-4DE3-9D5E-7D7AD7933D40}" srcOrd="1" destOrd="0" presId="urn:microsoft.com/office/officeart/2008/layout/VerticalCurvedList"/>
    <dgm:cxn modelId="{A7C0DB0A-F058-4ADF-AD92-D7F3E9A7D419}" type="presParOf" srcId="{D6ADDEE2-8607-4690-9854-028237EC8CE8}" destId="{3C436BDC-B346-43DF-BA93-3E6D4D34C231}" srcOrd="2" destOrd="0" presId="urn:microsoft.com/office/officeart/2008/layout/VerticalCurvedList"/>
    <dgm:cxn modelId="{1F4BFB78-2992-4871-8031-FB69687A5DD2}" type="presParOf" srcId="{D6ADDEE2-8607-4690-9854-028237EC8CE8}" destId="{E735B3C7-0A8C-4336-A529-5A2528307CE4}" srcOrd="3" destOrd="0" presId="urn:microsoft.com/office/officeart/2008/layout/VerticalCurvedList"/>
    <dgm:cxn modelId="{157A98E6-F02F-40C3-933A-5BCDE8EFC5E5}" type="presParOf" srcId="{6083AE14-4C30-4535-BA94-D1B38E9392A8}" destId="{E02AC913-DEED-4E8A-8087-27F7109FB011}" srcOrd="1" destOrd="0" presId="urn:microsoft.com/office/officeart/2008/layout/VerticalCurvedList"/>
    <dgm:cxn modelId="{E0170EF6-928D-427E-A96E-E0B6E67920EC}" type="presParOf" srcId="{6083AE14-4C30-4535-BA94-D1B38E9392A8}" destId="{C4372BD1-C4C0-4676-82D6-CF228464B288}" srcOrd="2" destOrd="0" presId="urn:microsoft.com/office/officeart/2008/layout/VerticalCurvedList"/>
    <dgm:cxn modelId="{6EFF7470-5434-4F8F-8F73-5329EFAC969A}" type="presParOf" srcId="{C4372BD1-C4C0-4676-82D6-CF228464B288}" destId="{42B09031-FF36-49FE-8983-BEBF4233E670}" srcOrd="0" destOrd="0" presId="urn:microsoft.com/office/officeart/2008/layout/VerticalCurvedList"/>
    <dgm:cxn modelId="{5C117D90-01C0-4988-9D5B-C30EB2B1C2EF}" type="presParOf" srcId="{6083AE14-4C30-4535-BA94-D1B38E9392A8}" destId="{31372E3C-A946-4706-84FE-4766094F5C51}" srcOrd="3" destOrd="0" presId="urn:microsoft.com/office/officeart/2008/layout/VerticalCurvedList"/>
    <dgm:cxn modelId="{F852D2AD-55B8-492A-B408-7D277D95465A}" type="presParOf" srcId="{6083AE14-4C30-4535-BA94-D1B38E9392A8}" destId="{BC389A71-3815-4297-8DAA-635417412BE1}" srcOrd="4" destOrd="0" presId="urn:microsoft.com/office/officeart/2008/layout/VerticalCurvedList"/>
    <dgm:cxn modelId="{B5BC0C5E-8A5B-4A27-9FA4-30EDACB89D30}" type="presParOf" srcId="{BC389A71-3815-4297-8DAA-635417412BE1}" destId="{57B5E112-5B39-42C2-9AD3-3AC19E5EB226}" srcOrd="0" destOrd="0" presId="urn:microsoft.com/office/officeart/2008/layout/VerticalCurvedList"/>
    <dgm:cxn modelId="{E72F803D-B1CB-4BEF-AEBA-225329A455BB}" type="presParOf" srcId="{6083AE14-4C30-4535-BA94-D1B38E9392A8}" destId="{E6E4110B-13DD-4495-BB46-F13AACB1B0D1}" srcOrd="5" destOrd="0" presId="urn:microsoft.com/office/officeart/2008/layout/VerticalCurvedList"/>
    <dgm:cxn modelId="{FA890225-1F16-42B6-8B46-4BDFBD311581}" type="presParOf" srcId="{6083AE14-4C30-4535-BA94-D1B38E9392A8}" destId="{9C0DFC5C-EA40-470D-8B82-A79CAE0C89EB}" srcOrd="6" destOrd="0" presId="urn:microsoft.com/office/officeart/2008/layout/VerticalCurvedList"/>
    <dgm:cxn modelId="{EF8B251A-A3FA-4AB0-B30A-F42F3D804D18}" type="presParOf" srcId="{9C0DFC5C-EA40-470D-8B82-A79CAE0C89EB}" destId="{49631F87-5748-4D9A-B330-29CDF2DCD0E7}" srcOrd="0" destOrd="0" presId="urn:microsoft.com/office/officeart/2008/layout/VerticalCurvedList"/>
    <dgm:cxn modelId="{906D9778-87E5-4D20-8A4E-7E6DB2FC1F3D}" type="presParOf" srcId="{6083AE14-4C30-4535-BA94-D1B38E9392A8}" destId="{BBB25DF8-C59C-44AD-9608-E990BD7C4D9E}" srcOrd="7" destOrd="0" presId="urn:microsoft.com/office/officeart/2008/layout/VerticalCurvedList"/>
    <dgm:cxn modelId="{40BBD443-71B7-4FE8-80CB-3DFC93C3239C}" type="presParOf" srcId="{6083AE14-4C30-4535-BA94-D1B38E9392A8}" destId="{1FDB13CB-E54E-4DDF-9BBB-87F25209C681}" srcOrd="8" destOrd="0" presId="urn:microsoft.com/office/officeart/2008/layout/VerticalCurvedList"/>
    <dgm:cxn modelId="{AFA6F590-B31B-49AF-8897-7D44AFC0FB28}" type="presParOf" srcId="{1FDB13CB-E54E-4DDF-9BBB-87F25209C681}" destId="{B04652AD-0FA8-4B79-9D63-0D708482428D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9441CF1-7DD6-4919-9B4C-ED1697CB603C}">
      <dsp:nvSpPr>
        <dsp:cNvPr id="0" name=""/>
        <dsp:cNvSpPr/>
      </dsp:nvSpPr>
      <dsp:spPr>
        <a:xfrm>
          <a:off x="-6448577" y="-986662"/>
          <a:ext cx="7678342" cy="7678342"/>
        </a:xfrm>
        <a:prstGeom prst="blockArc">
          <a:avLst>
            <a:gd name="adj1" fmla="val 18900000"/>
            <a:gd name="adj2" fmla="val 2700000"/>
            <a:gd name="adj3" fmla="val 281"/>
          </a:avLst>
        </a:pr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661590-7607-48B6-A19C-473A2F471B99}">
      <dsp:nvSpPr>
        <dsp:cNvPr id="0" name=""/>
        <dsp:cNvSpPr/>
      </dsp:nvSpPr>
      <dsp:spPr>
        <a:xfrm>
          <a:off x="791856" y="570501"/>
          <a:ext cx="9830434" cy="1141003"/>
        </a:xfrm>
        <a:prstGeom prst="rect">
          <a:avLst/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5671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Csak olyan vegyi anyagot használjunk, amit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vendéglátóipari </a:t>
          </a:r>
          <a:r>
            <a:rPr lang="hu-HU" sz="2400" b="1" kern="120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használatra </a:t>
          </a:r>
          <a:r>
            <a:rPr lang="hu-HU" sz="2400" b="1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engedélyeztek!</a:t>
          </a:r>
          <a:r>
            <a:rPr lang="hu-HU" sz="2400" b="1" kern="120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hu-H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91856" y="570501"/>
        <a:ext cx="9830434" cy="1141003"/>
      </dsp:txXfrm>
    </dsp:sp>
    <dsp:sp modelId="{3D984782-2FE8-4F23-8CA4-EB8900BC0B7D}">
      <dsp:nvSpPr>
        <dsp:cNvPr id="0" name=""/>
        <dsp:cNvSpPr/>
      </dsp:nvSpPr>
      <dsp:spPr>
        <a:xfrm>
          <a:off x="78729" y="427876"/>
          <a:ext cx="1426254" cy="142625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F6B401-8718-4C3A-A731-7F4EF06F84DC}">
      <dsp:nvSpPr>
        <dsp:cNvPr id="0" name=""/>
        <dsp:cNvSpPr/>
      </dsp:nvSpPr>
      <dsp:spPr>
        <a:xfrm>
          <a:off x="1206611" y="2282006"/>
          <a:ext cx="9415679" cy="1141003"/>
        </a:xfrm>
        <a:prstGeom prst="rect">
          <a:avLst/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5671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vegyi anyagokat a csomagoláson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megadott mennyiségben és az előírt módon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kell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használni! </a:t>
          </a:r>
          <a:endParaRPr lang="hu-H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06611" y="2282006"/>
        <a:ext cx="9415679" cy="1141003"/>
      </dsp:txXfrm>
    </dsp:sp>
    <dsp:sp modelId="{CF311C78-9CC2-45E6-8E97-E6CF4550D438}">
      <dsp:nvSpPr>
        <dsp:cNvPr id="0" name=""/>
        <dsp:cNvSpPr/>
      </dsp:nvSpPr>
      <dsp:spPr>
        <a:xfrm>
          <a:off x="493483" y="2139381"/>
          <a:ext cx="1426254" cy="142625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AD55F7-C9F5-4474-9CA6-441A5AE80F2C}">
      <dsp:nvSpPr>
        <dsp:cNvPr id="0" name=""/>
        <dsp:cNvSpPr/>
      </dsp:nvSpPr>
      <dsp:spPr>
        <a:xfrm>
          <a:off x="791856" y="3993511"/>
          <a:ext cx="9830434" cy="1141003"/>
        </a:xfrm>
        <a:prstGeom prst="rect">
          <a:avLst/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5671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zsíroldó- és fertőtlenítőszerek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veszélyes vegyi anyagok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. Használatkor </a:t>
          </a:r>
          <a:r>
            <a:rPr lang="hu-HU" sz="2400" b="1" kern="120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viseljünk </a:t>
          </a:r>
          <a:r>
            <a:rPr lang="hu-HU" sz="2400" b="1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gumikesztyűt!</a:t>
          </a:r>
          <a:endParaRPr lang="hu-HU" sz="2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fertőtlenített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edényt </a:t>
          </a:r>
          <a:r>
            <a:rPr lang="hu-HU" sz="2400" kern="1200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rPr>
            <a:t>az előírt idő után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alaposan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öblítsük le tiszta vízzel.</a:t>
          </a:r>
          <a:endParaRPr lang="hu-HU" sz="24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91856" y="3993511"/>
        <a:ext cx="9830434" cy="1141003"/>
      </dsp:txXfrm>
    </dsp:sp>
    <dsp:sp modelId="{97CFB2B4-1CD4-4671-B6EF-1DB4FA03EB99}">
      <dsp:nvSpPr>
        <dsp:cNvPr id="0" name=""/>
        <dsp:cNvSpPr/>
      </dsp:nvSpPr>
      <dsp:spPr>
        <a:xfrm>
          <a:off x="78729" y="3850886"/>
          <a:ext cx="1426254" cy="142625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9441CF1-7DD6-4919-9B4C-ED1697CB603C}">
      <dsp:nvSpPr>
        <dsp:cNvPr id="0" name=""/>
        <dsp:cNvSpPr/>
      </dsp:nvSpPr>
      <dsp:spPr>
        <a:xfrm>
          <a:off x="-6448577" y="-986662"/>
          <a:ext cx="7678342" cy="7678342"/>
        </a:xfrm>
        <a:prstGeom prst="blockArc">
          <a:avLst>
            <a:gd name="adj1" fmla="val 18900000"/>
            <a:gd name="adj2" fmla="val 2700000"/>
            <a:gd name="adj3" fmla="val 281"/>
          </a:avLst>
        </a:pr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661590-7607-48B6-A19C-473A2F471B99}">
      <dsp:nvSpPr>
        <dsp:cNvPr id="0" name=""/>
        <dsp:cNvSpPr/>
      </dsp:nvSpPr>
      <dsp:spPr>
        <a:xfrm>
          <a:off x="791856" y="570501"/>
          <a:ext cx="9830434" cy="1141003"/>
        </a:xfrm>
        <a:prstGeom prst="rect">
          <a:avLst/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5671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Lejárt vegyi anyagot </a:t>
          </a:r>
          <a:r>
            <a:rPr lang="hu-HU" sz="2400" b="1" kern="120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tilos </a:t>
          </a:r>
          <a:r>
            <a:rPr lang="hu-HU" sz="2400" b="1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használni!</a:t>
          </a:r>
          <a:endParaRPr lang="hu-HU" sz="2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kern="1200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rPr>
            <a:t>lejárati időn túl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elveszíti fertőtlenítő, mikroba-pusztító hatását.</a:t>
          </a:r>
        </a:p>
      </dsp:txBody>
      <dsp:txXfrm>
        <a:off x="791856" y="570501"/>
        <a:ext cx="9830434" cy="1141003"/>
      </dsp:txXfrm>
    </dsp:sp>
    <dsp:sp modelId="{3D984782-2FE8-4F23-8CA4-EB8900BC0B7D}">
      <dsp:nvSpPr>
        <dsp:cNvPr id="0" name=""/>
        <dsp:cNvSpPr/>
      </dsp:nvSpPr>
      <dsp:spPr>
        <a:xfrm>
          <a:off x="78729" y="427876"/>
          <a:ext cx="1426254" cy="142625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F6B401-8718-4C3A-A731-7F4EF06F84DC}">
      <dsp:nvSpPr>
        <dsp:cNvPr id="0" name=""/>
        <dsp:cNvSpPr/>
      </dsp:nvSpPr>
      <dsp:spPr>
        <a:xfrm>
          <a:off x="1206611" y="2282006"/>
          <a:ext cx="9415679" cy="1141003"/>
        </a:xfrm>
        <a:prstGeom prst="rect">
          <a:avLst/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5671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A vegyi anyagokat eredeti csomagolásban kell tartani.</a:t>
          </a:r>
          <a:r>
            <a:rPr lang="hu-HU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br>
            <a:rPr lang="hu-HU" sz="2400" b="1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Tilos vegyi anyagot élelmiszer céljára használt üres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edénybe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áttölteni! </a:t>
          </a:r>
          <a:r>
            <a:rPr lang="hu-HU" sz="2400" kern="1200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rPr>
            <a:t>Ha összetévesztik, halálos méreg kerülhet az ételbe!</a:t>
          </a:r>
          <a:endParaRPr lang="hu-HU" sz="2400" kern="1200" dirty="0">
            <a:solidFill>
              <a:schemeClr val="accent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06611" y="2282006"/>
        <a:ext cx="9415679" cy="1141003"/>
      </dsp:txXfrm>
    </dsp:sp>
    <dsp:sp modelId="{CF311C78-9CC2-45E6-8E97-E6CF4550D438}">
      <dsp:nvSpPr>
        <dsp:cNvPr id="0" name=""/>
        <dsp:cNvSpPr/>
      </dsp:nvSpPr>
      <dsp:spPr>
        <a:xfrm>
          <a:off x="493483" y="2139381"/>
          <a:ext cx="1426254" cy="142625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AD55F7-C9F5-4474-9CA6-441A5AE80F2C}">
      <dsp:nvSpPr>
        <dsp:cNvPr id="0" name=""/>
        <dsp:cNvSpPr/>
      </dsp:nvSpPr>
      <dsp:spPr>
        <a:xfrm>
          <a:off x="791856" y="3993511"/>
          <a:ext cx="9830434" cy="1141003"/>
        </a:xfrm>
        <a:prstGeom prst="rect">
          <a:avLst/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05671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vegyi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anyagokat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az </a:t>
          </a:r>
          <a:r>
            <a:rPr lang="hu-HU" sz="2400" b="1" kern="120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élelmiszertől </a:t>
          </a:r>
          <a:r>
            <a:rPr lang="hu-HU" sz="2400" b="1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elkülönülten </a:t>
          </a:r>
          <a:r>
            <a:rPr lang="hu-HU" sz="2400" b="1" kern="1200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rPr>
            <a:t>kell </a:t>
          </a:r>
          <a:r>
            <a:rPr lang="hu-HU" sz="2400" kern="1200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rPr>
            <a:t>tárolni!</a:t>
          </a:r>
          <a:r>
            <a:rPr lang="hu-HU" sz="2400" b="1" kern="1200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rPr>
            <a:t> Külön </a:t>
          </a:r>
          <a:r>
            <a:rPr lang="hu-HU" sz="2400" b="1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helyiségben, vagy </a:t>
          </a:r>
          <a:r>
            <a:rPr lang="hu-HU" sz="2400" b="1" kern="1200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rPr>
            <a:t>külön</a:t>
          </a:r>
          <a:r>
            <a:rPr lang="hu-HU" sz="2400" b="1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zárt szekrényben.</a:t>
          </a:r>
          <a:r>
            <a:rPr lang="hu-HU" sz="2400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791856" y="3993511"/>
        <a:ext cx="9830434" cy="1141003"/>
      </dsp:txXfrm>
    </dsp:sp>
    <dsp:sp modelId="{97CFB2B4-1CD4-4671-B6EF-1DB4FA03EB99}">
      <dsp:nvSpPr>
        <dsp:cNvPr id="0" name=""/>
        <dsp:cNvSpPr/>
      </dsp:nvSpPr>
      <dsp:spPr>
        <a:xfrm>
          <a:off x="78729" y="3850886"/>
          <a:ext cx="1426254" cy="142625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384E0D5-4267-4784-89AC-388E32B32DBA}">
      <dsp:nvSpPr>
        <dsp:cNvPr id="0" name=""/>
        <dsp:cNvSpPr/>
      </dsp:nvSpPr>
      <dsp:spPr>
        <a:xfrm rot="10800000">
          <a:off x="403141" y="171642"/>
          <a:ext cx="11937716" cy="1036041"/>
        </a:xfrm>
        <a:prstGeom prst="homePlate">
          <a:avLst/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6865" tIns="91440" rIns="170688" bIns="91440" numCol="1" spcCol="1270" anchor="ctr" anchorCtr="0">
          <a:noAutofit/>
        </a:bodyPr>
        <a:lstStyle/>
        <a:p>
          <a:pPr marL="266700" lvl="0" indent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Az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étel előkészítése és főzése-sütése közben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használt eszközök:</a:t>
          </a:r>
        </a:p>
        <a:p>
          <a:pPr marL="266700" lvl="0" indent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kések, vágódeszkák, tálak, darálók, aprítógépek.</a:t>
          </a:r>
          <a:endParaRPr lang="hu-HU" sz="2400" kern="1200" dirty="0"/>
        </a:p>
      </dsp:txBody>
      <dsp:txXfrm rot="10800000">
        <a:off x="403141" y="171642"/>
        <a:ext cx="11937716" cy="1036041"/>
      </dsp:txXfrm>
    </dsp:sp>
    <dsp:sp modelId="{8EACD4EE-3516-47B9-977B-71B62B7B3160}">
      <dsp:nvSpPr>
        <dsp:cNvPr id="0" name=""/>
        <dsp:cNvSpPr/>
      </dsp:nvSpPr>
      <dsp:spPr>
        <a:xfrm>
          <a:off x="0" y="47254"/>
          <a:ext cx="1322299" cy="1377541"/>
        </a:xfrm>
        <a:prstGeom prst="ellipse">
          <a:avLst/>
        </a:prstGeom>
        <a:blipFill dpi="0" rotWithShape="1">
          <a:blip xmlns:r="http://schemas.openxmlformats.org/officeDocument/2006/relationships" r:embed="rId1"/>
          <a:srcRect/>
          <a:stretch>
            <a:fillRect l="-1000" t="9000" r="16000" b="11000"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9CF1F1-163E-4761-882C-7CA7E7CD415E}">
      <dsp:nvSpPr>
        <dsp:cNvPr id="0" name=""/>
        <dsp:cNvSpPr/>
      </dsp:nvSpPr>
      <dsp:spPr>
        <a:xfrm rot="10800000">
          <a:off x="468100" y="1794729"/>
          <a:ext cx="11807798" cy="1036041"/>
        </a:xfrm>
        <a:prstGeom prst="homePlate">
          <a:avLst/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6865" tIns="91440" rIns="170688" bIns="91440" numCol="1" spcCol="1270" anchor="ctr" anchorCtr="0">
          <a:noAutofit/>
        </a:bodyPr>
        <a:lstStyle/>
        <a:p>
          <a:pPr marL="182563" lvl="0" indent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Tálaláskor, vagy a kiszállított étel esetében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használt eszközök:</a:t>
          </a:r>
        </a:p>
        <a:p>
          <a:pPr marL="182563" lvl="0" indent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b="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ételtároló edények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hu-HU" sz="2400" kern="1200" dirty="0"/>
        </a:p>
      </dsp:txBody>
      <dsp:txXfrm rot="10800000">
        <a:off x="468100" y="1794729"/>
        <a:ext cx="11807798" cy="1036041"/>
      </dsp:txXfrm>
    </dsp:sp>
    <dsp:sp modelId="{C4EC2C7B-80A2-4B66-B923-3ACDE6BBC588}">
      <dsp:nvSpPr>
        <dsp:cNvPr id="0" name=""/>
        <dsp:cNvSpPr/>
      </dsp:nvSpPr>
      <dsp:spPr>
        <a:xfrm>
          <a:off x="0" y="1518634"/>
          <a:ext cx="1392563" cy="1348821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52ED07-F614-482E-8D91-B775268FEA0B}">
      <dsp:nvSpPr>
        <dsp:cNvPr id="0" name=""/>
        <dsp:cNvSpPr/>
      </dsp:nvSpPr>
      <dsp:spPr>
        <a:xfrm rot="10800000">
          <a:off x="587213" y="3247066"/>
          <a:ext cx="11569572" cy="1036041"/>
        </a:xfrm>
        <a:prstGeom prst="homePlate">
          <a:avLst/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6865" tIns="91440" rIns="170688" bIns="91440" numCol="1" spcCol="1270" anchor="ctr" anchorCtr="0">
          <a:noAutofit/>
        </a:bodyPr>
        <a:lstStyle/>
        <a:p>
          <a:pPr marL="84138" lvl="0" indent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vendégek által használt eszközök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az étel elfogyasztásakor: evőeszközök, tányérok, poharak, tálak. </a:t>
          </a:r>
          <a:endParaRPr lang="hu-HU" sz="2400" kern="1200" dirty="0"/>
        </a:p>
      </dsp:txBody>
      <dsp:txXfrm rot="10800000">
        <a:off x="587213" y="3247066"/>
        <a:ext cx="11569572" cy="1036041"/>
      </dsp:txXfrm>
    </dsp:sp>
    <dsp:sp modelId="{8A1A6561-C374-465D-BF81-B7E02D17330C}">
      <dsp:nvSpPr>
        <dsp:cNvPr id="0" name=""/>
        <dsp:cNvSpPr/>
      </dsp:nvSpPr>
      <dsp:spPr>
        <a:xfrm>
          <a:off x="2" y="3247958"/>
          <a:ext cx="1137158" cy="1036041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aturation sat="9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 l="7000" t="-1000" r="8000" b="2000"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A2CEDED-5863-4E9C-B1B4-48A52CD0AD51}">
      <dsp:nvSpPr>
        <dsp:cNvPr id="0" name=""/>
        <dsp:cNvSpPr/>
      </dsp:nvSpPr>
      <dsp:spPr>
        <a:xfrm>
          <a:off x="0" y="0"/>
          <a:ext cx="11632973" cy="1623845"/>
        </a:xfrm>
        <a:prstGeom prst="roundRect">
          <a:avLst>
            <a:gd name="adj" fmla="val 10000"/>
          </a:avLst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Az </a:t>
          </a:r>
          <a:r>
            <a:rPr lang="hu-HU" sz="2400" b="1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élelmiszer</a:t>
          </a:r>
          <a:r>
            <a:rPr lang="hu-HU" sz="2400" b="1" strike="sngStrike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eke</a:t>
          </a:r>
          <a:r>
            <a:rPr lang="hu-HU" sz="2400" b="1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t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és a kész ételt el kell zárni</a:t>
          </a:r>
        </a:p>
        <a:p>
          <a:pPr lvl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vagy le kell fedni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, amikor a takarítás folyik. </a:t>
          </a:r>
        </a:p>
      </dsp:txBody>
      <dsp:txXfrm>
        <a:off x="2488979" y="0"/>
        <a:ext cx="9143993" cy="1623845"/>
      </dsp:txXfrm>
    </dsp:sp>
    <dsp:sp modelId="{9A21B3C4-F077-4BEC-A623-9584EA30E27E}">
      <dsp:nvSpPr>
        <dsp:cNvPr id="0" name=""/>
        <dsp:cNvSpPr/>
      </dsp:nvSpPr>
      <dsp:spPr>
        <a:xfrm>
          <a:off x="201669" y="56262"/>
          <a:ext cx="2248025" cy="1511319"/>
        </a:xfrm>
        <a:prstGeom prst="roundRect">
          <a:avLst>
            <a:gd name="adj" fmla="val 10000"/>
          </a:avLst>
        </a:prstGeom>
        <a:blipFill dpi="0"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16000" t="4000" r="19000" b="9000"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FB9B4F-B8C7-4F56-8B03-C8D11CF9A44B}">
      <dsp:nvSpPr>
        <dsp:cNvPr id="0" name=""/>
        <dsp:cNvSpPr/>
      </dsp:nvSpPr>
      <dsp:spPr>
        <a:xfrm>
          <a:off x="0" y="1786229"/>
          <a:ext cx="11632973" cy="1623845"/>
        </a:xfrm>
        <a:prstGeom prst="roundRect">
          <a:avLst>
            <a:gd name="adj" fmla="val 10000"/>
          </a:avLst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b="0" kern="12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b="0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takarítás </a:t>
          </a:r>
          <a:r>
            <a:rPr lang="hu-HU" sz="2400" b="1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pormentes </a:t>
          </a:r>
          <a:r>
            <a:rPr lang="hu-HU" sz="2400" b="0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legyen</a:t>
          </a:r>
          <a:r>
            <a:rPr lang="hu-HU" sz="2400" b="1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!</a:t>
          </a:r>
          <a:endParaRPr lang="hu-HU" sz="2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Ne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verjük fel a port a takarítással!</a:t>
          </a:r>
        </a:p>
      </dsp:txBody>
      <dsp:txXfrm>
        <a:off x="2488979" y="1786229"/>
        <a:ext cx="9143993" cy="1623845"/>
      </dsp:txXfrm>
    </dsp:sp>
    <dsp:sp modelId="{778DDF51-C325-4739-9E92-1F31DC89FBF4}">
      <dsp:nvSpPr>
        <dsp:cNvPr id="0" name=""/>
        <dsp:cNvSpPr/>
      </dsp:nvSpPr>
      <dsp:spPr>
        <a:xfrm>
          <a:off x="201669" y="1842492"/>
          <a:ext cx="2248025" cy="1511319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5F9926-F380-4E52-AD2D-1B39EDCC8615}">
      <dsp:nvSpPr>
        <dsp:cNvPr id="0" name=""/>
        <dsp:cNvSpPr/>
      </dsp:nvSpPr>
      <dsp:spPr>
        <a:xfrm>
          <a:off x="0" y="3572458"/>
          <a:ext cx="11632973" cy="1623845"/>
        </a:xfrm>
        <a:prstGeom prst="roundRect">
          <a:avLst>
            <a:gd name="adj" fmla="val 10000"/>
          </a:avLst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b="0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A takarítás </a:t>
          </a:r>
          <a:r>
            <a:rPr lang="hu-HU" sz="2400" b="1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fröccsenésmentes </a:t>
          </a:r>
          <a:r>
            <a:rPr lang="hu-HU" sz="2400" b="0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legyen!</a:t>
          </a:r>
          <a:endParaRPr lang="hu-HU" sz="2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kern="12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V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igyázzunk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hogy takarításkor ne fröccsenjen ki a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szennyes víz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!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Nehogy szennyes víz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kerüljön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az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ételbe, vagy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tiszta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edé</a:t>
          </a:r>
          <a:r>
            <a:rPr lang="hu-HU" sz="2400" kern="12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nyr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e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!</a:t>
          </a:r>
        </a:p>
      </dsp:txBody>
      <dsp:txXfrm>
        <a:off x="2488979" y="3572458"/>
        <a:ext cx="9143993" cy="1623845"/>
      </dsp:txXfrm>
    </dsp:sp>
    <dsp:sp modelId="{050D254C-5876-494A-9234-380862CB99A5}">
      <dsp:nvSpPr>
        <dsp:cNvPr id="0" name=""/>
        <dsp:cNvSpPr/>
      </dsp:nvSpPr>
      <dsp:spPr>
        <a:xfrm>
          <a:off x="201669" y="3628721"/>
          <a:ext cx="2248025" cy="1511319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A2CEDED-5863-4E9C-B1B4-48A52CD0AD51}">
      <dsp:nvSpPr>
        <dsp:cNvPr id="0" name=""/>
        <dsp:cNvSpPr/>
      </dsp:nvSpPr>
      <dsp:spPr>
        <a:xfrm>
          <a:off x="0" y="0"/>
          <a:ext cx="9971097" cy="1693333"/>
        </a:xfrm>
        <a:prstGeom prst="roundRect">
          <a:avLst>
            <a:gd name="adj" fmla="val 10000"/>
          </a:avLst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12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takarítás során a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tisztább felületekkel és eszközökkel kezdünk</a:t>
          </a:r>
          <a:r>
            <a:rPr lang="hu-HU" sz="2400" b="1" kern="1200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br>
            <a:rPr lang="hu-HU" sz="2400" b="1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b="0" kern="1200" dirty="0">
              <a:latin typeface="Arial" panose="020B0604020202020204" pitchFamily="34" charset="0"/>
              <a:cs typeface="Arial" panose="020B0604020202020204" pitchFamily="34" charset="0"/>
            </a:rPr>
            <a:t>Innen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 haladunk az egyre </a:t>
          </a:r>
          <a:r>
            <a:rPr lang="hu-HU" sz="2400" kern="1200" err="1">
              <a:latin typeface="Arial" panose="020B0604020202020204" pitchFamily="34" charset="0"/>
              <a:cs typeface="Arial" panose="020B0604020202020204" pitchFamily="34" charset="0"/>
            </a:rPr>
            <a:t>szennyezettebb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felületek </a:t>
          </a:r>
          <a:r>
            <a:rPr lang="hu-HU" sz="2400" kern="12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és eszközök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felé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! </a:t>
          </a:r>
        </a:p>
      </dsp:txBody>
      <dsp:txXfrm>
        <a:off x="2163552" y="0"/>
        <a:ext cx="7807545" cy="1693333"/>
      </dsp:txXfrm>
    </dsp:sp>
    <dsp:sp modelId="{9A21B3C4-F077-4BEC-A623-9584EA30E27E}">
      <dsp:nvSpPr>
        <dsp:cNvPr id="0" name=""/>
        <dsp:cNvSpPr/>
      </dsp:nvSpPr>
      <dsp:spPr>
        <a:xfrm>
          <a:off x="41922" y="187817"/>
          <a:ext cx="1924222" cy="1317697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FB9B4F-B8C7-4F56-8B03-C8D11CF9A44B}">
      <dsp:nvSpPr>
        <dsp:cNvPr id="0" name=""/>
        <dsp:cNvSpPr/>
      </dsp:nvSpPr>
      <dsp:spPr>
        <a:xfrm>
          <a:off x="0" y="1862666"/>
          <a:ext cx="9971097" cy="1693333"/>
        </a:xfrm>
        <a:prstGeom prst="roundRect">
          <a:avLst>
            <a:gd name="adj" fmla="val 10000"/>
          </a:avLst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12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takarítás során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fentről </a:t>
          </a:r>
          <a:r>
            <a:rPr lang="hu-HU" sz="2400" b="1" kern="120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lefelé</a:t>
          </a:r>
          <a:r>
            <a:rPr lang="hu-HU" sz="2400" kern="120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haladjunk!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Például először megtisztítjuk a magasabb bútorokat, </a:t>
          </a:r>
          <a:b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mosogatót, végül pedig a felmossuk a padlót. </a:t>
          </a:r>
        </a:p>
      </dsp:txBody>
      <dsp:txXfrm>
        <a:off x="2163552" y="1862666"/>
        <a:ext cx="7807545" cy="1693333"/>
      </dsp:txXfrm>
    </dsp:sp>
    <dsp:sp modelId="{778DDF51-C325-4739-9E92-1F31DC89FBF4}">
      <dsp:nvSpPr>
        <dsp:cNvPr id="0" name=""/>
        <dsp:cNvSpPr/>
      </dsp:nvSpPr>
      <dsp:spPr>
        <a:xfrm>
          <a:off x="41922" y="2050484"/>
          <a:ext cx="1924222" cy="1317697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5F9926-F380-4E52-AD2D-1B39EDCC8615}">
      <dsp:nvSpPr>
        <dsp:cNvPr id="0" name=""/>
        <dsp:cNvSpPr/>
      </dsp:nvSpPr>
      <dsp:spPr>
        <a:xfrm>
          <a:off x="0" y="3725333"/>
          <a:ext cx="9971097" cy="1693333"/>
        </a:xfrm>
        <a:prstGeom prst="roundRect">
          <a:avLst>
            <a:gd name="adj" fmla="val 10000"/>
          </a:avLst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12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takarítás során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bentről </a:t>
          </a:r>
          <a:r>
            <a:rPr lang="hu-HU" sz="2400" b="1" kern="120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kifele</a:t>
          </a:r>
          <a:r>
            <a:rPr lang="hu-HU" sz="2400" kern="120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haladjunk!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legbelső helyiséggel kell kezdeni és onnan kell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kifele </a:t>
          </a:r>
          <a:r>
            <a:rPr lang="hu-HU" sz="2400" kern="12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haladni a takarításs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al,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kijáratok felé. </a:t>
          </a:r>
        </a:p>
      </dsp:txBody>
      <dsp:txXfrm>
        <a:off x="2163552" y="3725333"/>
        <a:ext cx="7807545" cy="1693333"/>
      </dsp:txXfrm>
    </dsp:sp>
    <dsp:sp modelId="{050D254C-5876-494A-9234-380862CB99A5}">
      <dsp:nvSpPr>
        <dsp:cNvPr id="0" name=""/>
        <dsp:cNvSpPr/>
      </dsp:nvSpPr>
      <dsp:spPr>
        <a:xfrm>
          <a:off x="41922" y="3913151"/>
          <a:ext cx="1924222" cy="1317697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A2CEDED-5863-4E9C-B1B4-48A52CD0AD51}">
      <dsp:nvSpPr>
        <dsp:cNvPr id="0" name=""/>
        <dsp:cNvSpPr/>
      </dsp:nvSpPr>
      <dsp:spPr>
        <a:xfrm>
          <a:off x="0" y="0"/>
          <a:ext cx="11018033" cy="2860967"/>
        </a:xfrm>
        <a:prstGeom prst="roundRect">
          <a:avLst>
            <a:gd name="adj" fmla="val 10000"/>
          </a:avLst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takarítóeszközöket </a:t>
          </a:r>
          <a:r>
            <a:rPr lang="hu-HU" sz="2400" b="1" kern="12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a használat helye </a:t>
          </a:r>
          <a:r>
            <a:rPr lang="hu-HU" sz="2400" b="0" kern="12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szerint </a:t>
          </a:r>
          <a:r>
            <a:rPr lang="hu-HU" sz="2400" b="0" kern="120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kell csoportosítani!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K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ülön </a:t>
          </a:r>
          <a:r>
            <a:rPr lang="hu-HU" sz="2400" kern="12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takarító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eszközök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kellenek az előkészítő konyhához,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főzőkonyhához, a </a:t>
          </a:r>
          <a:r>
            <a:rPr lang="hu-HU" sz="2400" kern="12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vendégtérhez,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és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mosdóhoz, WC-hez.</a:t>
          </a:r>
        </a:p>
        <a:p>
          <a:pPr lvl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Ezeket külön kell tárolni, ésráírni a szekrényre vagy magára az eszközre a használat helyét.</a:t>
          </a:r>
          <a:endParaRPr lang="hu-H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49854" y="0"/>
        <a:ext cx="8668178" cy="2860967"/>
      </dsp:txXfrm>
    </dsp:sp>
    <dsp:sp modelId="{9A21B3C4-F077-4BEC-A623-9584EA30E27E}">
      <dsp:nvSpPr>
        <dsp:cNvPr id="0" name=""/>
        <dsp:cNvSpPr/>
      </dsp:nvSpPr>
      <dsp:spPr>
        <a:xfrm>
          <a:off x="506758" y="845490"/>
          <a:ext cx="1482586" cy="1169986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5F9926-F380-4E52-AD2D-1B39EDCC8615}">
      <dsp:nvSpPr>
        <dsp:cNvPr id="0" name=""/>
        <dsp:cNvSpPr/>
      </dsp:nvSpPr>
      <dsp:spPr>
        <a:xfrm>
          <a:off x="0" y="3007215"/>
          <a:ext cx="11018033" cy="1462482"/>
        </a:xfrm>
        <a:prstGeom prst="roundRect">
          <a:avLst>
            <a:gd name="adj" fmla="val 10000"/>
          </a:avLst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12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takarítószereket </a:t>
          </a:r>
          <a:r>
            <a:rPr lang="hu-HU" sz="2400" strike="sngStrike" kern="1200" dirty="0">
              <a:latin typeface="Arial" panose="020B0604020202020204" pitchFamily="34" charset="0"/>
              <a:cs typeface="Arial" panose="020B0604020202020204" pitchFamily="34" charset="0"/>
            </a:rPr>
            <a:t>funkció szerint,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 az élelmiszertől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elkülönülő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b="1" strike="sngStrike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külön</a:t>
          </a:r>
          <a:r>
            <a:rPr lang="hu-HU" sz="2400" b="1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szekrényben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vagy </a:t>
          </a:r>
          <a:r>
            <a:rPr lang="hu-HU" sz="2400" b="0" kern="12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másik </a:t>
          </a:r>
          <a:r>
            <a:rPr lang="hu-HU" sz="2400" b="1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helyiségben, raktárban</a:t>
          </a:r>
          <a:r>
            <a:rPr lang="hu-HU" sz="2400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tároljuk.</a:t>
          </a:r>
        </a:p>
      </dsp:txBody>
      <dsp:txXfrm>
        <a:off x="2349854" y="3007215"/>
        <a:ext cx="8668178" cy="1462482"/>
      </dsp:txXfrm>
    </dsp:sp>
    <dsp:sp modelId="{050D254C-5876-494A-9234-380862CB99A5}">
      <dsp:nvSpPr>
        <dsp:cNvPr id="0" name=""/>
        <dsp:cNvSpPr/>
      </dsp:nvSpPr>
      <dsp:spPr>
        <a:xfrm>
          <a:off x="506758" y="3153463"/>
          <a:ext cx="1482586" cy="1169986"/>
        </a:xfrm>
        <a:prstGeom prst="roundRect">
          <a:avLst>
            <a:gd name="adj" fmla="val 10000"/>
          </a:avLst>
        </a:prstGeom>
        <a:blipFill dpi="0" rotWithShape="1">
          <a:blip xmlns:r="http://schemas.openxmlformats.org/officeDocument/2006/relationships" r:embed="rId2"/>
          <a:srcRect/>
          <a:stretch>
            <a:fillRect l="10000" r="10000"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14D0698-EE91-41C7-9ED0-94B82878834C}">
      <dsp:nvSpPr>
        <dsp:cNvPr id="0" name=""/>
        <dsp:cNvSpPr/>
      </dsp:nvSpPr>
      <dsp:spPr>
        <a:xfrm>
          <a:off x="0" y="0"/>
          <a:ext cx="10291729" cy="1449076"/>
        </a:xfrm>
        <a:prstGeom prst="roundRect">
          <a:avLst>
            <a:gd name="adj" fmla="val 10000"/>
          </a:avLst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12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Csak </a:t>
          </a:r>
          <a:r>
            <a:rPr lang="hu-HU" sz="2400" kern="12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vendéglátóipari célkra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b="1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engedélyezett</a:t>
          </a:r>
          <a:r>
            <a:rPr lang="hu-HU" sz="2400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tisztító- és </a:t>
          </a:r>
          <a:r>
            <a:rPr lang="hu-HU" sz="2400" b="1" kern="120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fertőtlenítőszereket</a:t>
          </a:r>
          <a:r>
            <a:rPr lang="hu-HU" sz="2400" kern="120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használjunk!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Ezeknek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 van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biztonsági adatlapja.</a:t>
          </a:r>
        </a:p>
      </dsp:txBody>
      <dsp:txXfrm>
        <a:off x="2203253" y="0"/>
        <a:ext cx="8088476" cy="1449076"/>
      </dsp:txXfrm>
    </dsp:sp>
    <dsp:sp modelId="{50D2DFA4-ED51-4815-AC5E-9FB0AE054A8B}">
      <dsp:nvSpPr>
        <dsp:cNvPr id="0" name=""/>
        <dsp:cNvSpPr/>
      </dsp:nvSpPr>
      <dsp:spPr>
        <a:xfrm>
          <a:off x="346882" y="42266"/>
          <a:ext cx="1654395" cy="1364542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CFC65E-A750-4332-B3C5-8E18E2E6E375}">
      <dsp:nvSpPr>
        <dsp:cNvPr id="0" name=""/>
        <dsp:cNvSpPr/>
      </dsp:nvSpPr>
      <dsp:spPr>
        <a:xfrm>
          <a:off x="0" y="1593983"/>
          <a:ext cx="10291729" cy="1449076"/>
        </a:xfrm>
        <a:prstGeom prst="roundRect">
          <a:avLst>
            <a:gd name="adj" fmla="val 10000"/>
          </a:avLst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takarítóeszközöket a vendéglátóiparban</a:t>
          </a:r>
        </a:p>
        <a:p>
          <a:pPr lvl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naponta </a:t>
          </a:r>
          <a:r>
            <a:rPr lang="hu-HU" sz="2400" b="1" kern="120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fertőtleníteni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kell!</a:t>
          </a:r>
          <a:endParaRPr lang="hu-H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03253" y="1593983"/>
        <a:ext cx="8088476" cy="1449076"/>
      </dsp:txXfrm>
    </dsp:sp>
    <dsp:sp modelId="{EDC095D5-42C0-46D7-8CB0-7059BDE0C104}">
      <dsp:nvSpPr>
        <dsp:cNvPr id="0" name=""/>
        <dsp:cNvSpPr/>
      </dsp:nvSpPr>
      <dsp:spPr>
        <a:xfrm>
          <a:off x="346882" y="1636250"/>
          <a:ext cx="1654395" cy="1364542"/>
        </a:xfrm>
        <a:prstGeom prst="roundRect">
          <a:avLst>
            <a:gd name="adj" fmla="val 10000"/>
          </a:avLst>
        </a:prstGeom>
        <a:blipFill dpi="0" rotWithShape="1">
          <a:blip xmlns:r="http://schemas.openxmlformats.org/officeDocument/2006/relationships" r:embed="rId2"/>
          <a:srcRect/>
          <a:stretch>
            <a:fillRect l="18000" r="26000"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A42787-6E8F-4C36-A597-6FF3866B032B}">
      <dsp:nvSpPr>
        <dsp:cNvPr id="0" name=""/>
        <dsp:cNvSpPr/>
      </dsp:nvSpPr>
      <dsp:spPr>
        <a:xfrm>
          <a:off x="0" y="3187967"/>
          <a:ext cx="10291729" cy="2144342"/>
        </a:xfrm>
        <a:prstGeom prst="roundRect">
          <a:avLst>
            <a:gd name="adj" fmla="val 10000"/>
          </a:avLst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kern="12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megfelelő takarítást és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b="1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tisztaságot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vendéglátóhely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felelősének </a:t>
          </a:r>
          <a:r>
            <a:rPr lang="hu-HU" sz="2400" b="1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rendszeresen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ellenőriznie </a:t>
          </a:r>
          <a:r>
            <a:rPr lang="hu-HU" sz="2400" b="1" kern="120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kell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  <a:p>
          <a:pPr lvl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kern="12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Ha nem szabályos a takarítás vagy nem elég tiszta a konyha, intézkednie kell! Oktataást kell tartani vagy jobb takarítóeszközöket és szereket venni!</a:t>
          </a:r>
          <a:endParaRPr lang="hu-HU" sz="2400" kern="1200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03253" y="3187967"/>
        <a:ext cx="8088476" cy="2144342"/>
      </dsp:txXfrm>
    </dsp:sp>
    <dsp:sp modelId="{AD3444D2-73DF-4AEB-9C34-EF213281D297}">
      <dsp:nvSpPr>
        <dsp:cNvPr id="0" name=""/>
        <dsp:cNvSpPr/>
      </dsp:nvSpPr>
      <dsp:spPr>
        <a:xfrm>
          <a:off x="318621" y="3577867"/>
          <a:ext cx="1710917" cy="1364542"/>
        </a:xfrm>
        <a:prstGeom prst="roundRect">
          <a:avLst>
            <a:gd name="adj" fmla="val 10000"/>
          </a:avLst>
        </a:prstGeom>
        <a:blipFill dpi="0" rotWithShape="1">
          <a:blip xmlns:r="http://schemas.openxmlformats.org/officeDocument/2006/relationships" r:embed="rId3"/>
          <a:srcRect/>
          <a:stretch>
            <a:fillRect l="33000" r="31000"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BAD5399-35EA-4D2C-AF1B-8E0213D7006D}">
      <dsp:nvSpPr>
        <dsp:cNvPr id="0" name=""/>
        <dsp:cNvSpPr/>
      </dsp:nvSpPr>
      <dsp:spPr>
        <a:xfrm>
          <a:off x="0" y="0"/>
          <a:ext cx="11664099" cy="1584578"/>
        </a:xfrm>
        <a:prstGeom prst="roundRect">
          <a:avLst>
            <a:gd name="adj" fmla="val 10000"/>
          </a:avLst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b="1" kern="1200" dirty="0">
              <a:latin typeface="Arial" panose="020B0604020202020204" pitchFamily="34" charset="0"/>
              <a:cs typeface="Arial" panose="020B0604020202020204" pitchFamily="34" charset="0"/>
            </a:rPr>
            <a:t>1.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El kell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mosogatni</a:t>
          </a:r>
          <a:r>
            <a:rPr lang="hu-HU" sz="2400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főzéshez használt, szennyezett edényeket.</a:t>
          </a:r>
        </a:p>
        <a:p>
          <a:pPr lvl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Például főzőedények, szállító- és tároló edények, vágóeszközök, konyhai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eszközök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hu-HU" sz="2400" kern="12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Mosogatószert és zsíroldószert használjunk.</a:t>
          </a:r>
          <a:endParaRPr lang="hu-HU" sz="2400" kern="1200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91277" y="0"/>
        <a:ext cx="9172821" cy="1584578"/>
      </dsp:txXfrm>
    </dsp:sp>
    <dsp:sp modelId="{33D2E50C-EC59-439B-9BF5-BF037977B575}">
      <dsp:nvSpPr>
        <dsp:cNvPr id="0" name=""/>
        <dsp:cNvSpPr/>
      </dsp:nvSpPr>
      <dsp:spPr>
        <a:xfrm>
          <a:off x="142606" y="106787"/>
          <a:ext cx="2364522" cy="1371002"/>
        </a:xfrm>
        <a:prstGeom prst="roundRect">
          <a:avLst>
            <a:gd name="adj" fmla="val 10000"/>
          </a:avLst>
        </a:prstGeom>
        <a:blipFill dpi="0" rotWithShape="1">
          <a:blip xmlns:r="http://schemas.openxmlformats.org/officeDocument/2006/relationships" r:embed="rId1"/>
          <a:srcRect/>
          <a:stretch>
            <a:fillRect l="4000" r="6000"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F0BCA1-C52D-46CC-B703-929B36A2D795}">
      <dsp:nvSpPr>
        <dsp:cNvPr id="0" name=""/>
        <dsp:cNvSpPr/>
      </dsp:nvSpPr>
      <dsp:spPr>
        <a:xfrm>
          <a:off x="0" y="1703231"/>
          <a:ext cx="11664099" cy="1584578"/>
        </a:xfrm>
        <a:prstGeom prst="roundRect">
          <a:avLst>
            <a:gd name="adj" fmla="val 10000"/>
          </a:avLst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b="1" kern="1200" dirty="0">
              <a:latin typeface="Arial" panose="020B0604020202020204" pitchFamily="34" charset="0"/>
              <a:cs typeface="Arial" panose="020B0604020202020204" pitchFamily="34" charset="0"/>
            </a:rPr>
            <a:t>2. </a:t>
          </a:r>
          <a:r>
            <a:rPr lang="hu-HU" sz="2400" b="0" kern="1200" dirty="0">
              <a:latin typeface="Arial" panose="020B0604020202020204" pitchFamily="34" charset="0"/>
              <a:cs typeface="Arial" panose="020B0604020202020204" pitchFamily="34" charset="0"/>
            </a:rPr>
            <a:t>Ki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 kell tisztítani a </a:t>
          </a:r>
          <a:r>
            <a:rPr lang="hu-HU" sz="2400" b="1" kern="120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konyhai </a:t>
          </a:r>
          <a:r>
            <a:rPr lang="hu-HU" sz="2400" b="1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berendezések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et, eszközöket, gépeket.  Például a vágódeszkákat, az aprítógépet, a dagasztó-gépet, a kávéfőzőt. </a:t>
          </a:r>
          <a:r>
            <a:rPr lang="hu-HU" sz="2400" kern="12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Mosogató- és fertőtlenítószert használjunk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hu-H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91277" y="1703231"/>
        <a:ext cx="9172821" cy="1584578"/>
      </dsp:txXfrm>
    </dsp:sp>
    <dsp:sp modelId="{A340BB66-020D-4FE9-92BA-3D4D3EB8848E}">
      <dsp:nvSpPr>
        <dsp:cNvPr id="0" name=""/>
        <dsp:cNvSpPr/>
      </dsp:nvSpPr>
      <dsp:spPr>
        <a:xfrm>
          <a:off x="142606" y="1849824"/>
          <a:ext cx="2364522" cy="1371002"/>
        </a:xfrm>
        <a:prstGeom prst="roundRect">
          <a:avLst>
            <a:gd name="adj" fmla="val 10000"/>
          </a:avLst>
        </a:prstGeom>
        <a:blipFill dpi="0" rotWithShape="1">
          <a:blip xmlns:r="http://schemas.openxmlformats.org/officeDocument/2006/relationships" r:embed="rId2"/>
          <a:srcRect/>
          <a:stretch>
            <a:fillRect l="7000" t="-2000" r="7000" b="-4000"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62CA2C-76C3-434A-86F2-E4A7A19E199D}">
      <dsp:nvSpPr>
        <dsp:cNvPr id="0" name=""/>
        <dsp:cNvSpPr/>
      </dsp:nvSpPr>
      <dsp:spPr>
        <a:xfrm>
          <a:off x="0" y="3486072"/>
          <a:ext cx="11664099" cy="1584578"/>
        </a:xfrm>
        <a:prstGeom prst="roundRect">
          <a:avLst>
            <a:gd name="adj" fmla="val 10000"/>
          </a:avLst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b="1" kern="1200" dirty="0">
              <a:latin typeface="Arial" panose="020B0604020202020204" pitchFamily="34" charset="0"/>
              <a:cs typeface="Arial" panose="020B0604020202020204" pitchFamily="34" charset="0"/>
            </a:rPr>
            <a:t>3.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Le kell tisztítani és fertőtleníteni a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munkafelületek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et.</a:t>
          </a:r>
        </a:p>
        <a:p>
          <a:pPr lvl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Ezek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kern="12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felületek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a konyhapult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a munkaasztalok, a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tűzhely és a mosogató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 Zsíroldó-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, vízkőoldó- és fertőtlenítőszert használjunk.</a:t>
          </a:r>
        </a:p>
      </dsp:txBody>
      <dsp:txXfrm>
        <a:off x="2491277" y="3486072"/>
        <a:ext cx="9172821" cy="1584578"/>
      </dsp:txXfrm>
    </dsp:sp>
    <dsp:sp modelId="{E7E27D4F-8CD8-40D6-8C7E-3A20B6FCB4A5}">
      <dsp:nvSpPr>
        <dsp:cNvPr id="0" name=""/>
        <dsp:cNvSpPr/>
      </dsp:nvSpPr>
      <dsp:spPr>
        <a:xfrm>
          <a:off x="142606" y="3548441"/>
          <a:ext cx="2364522" cy="1371002"/>
        </a:xfrm>
        <a:prstGeom prst="roundRect">
          <a:avLst>
            <a:gd name="adj" fmla="val 10000"/>
          </a:avLst>
        </a:prstGeom>
        <a:blipFill dpi="0" rotWithShape="1">
          <a:blip xmlns:r="http://schemas.openxmlformats.org/officeDocument/2006/relationships" r:embed="rId3"/>
          <a:srcRect/>
          <a:stretch>
            <a:fillRect l="5000" t="-1000" r="6000" b="1000"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BAD5399-35EA-4D2C-AF1B-8E0213D7006D}">
      <dsp:nvSpPr>
        <dsp:cNvPr id="0" name=""/>
        <dsp:cNvSpPr/>
      </dsp:nvSpPr>
      <dsp:spPr>
        <a:xfrm>
          <a:off x="0" y="0"/>
          <a:ext cx="12074767" cy="1582611"/>
        </a:xfrm>
        <a:prstGeom prst="roundRect">
          <a:avLst>
            <a:gd name="adj" fmla="val 10000"/>
          </a:avLst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b="1" kern="1200" dirty="0">
              <a:latin typeface="Arial" panose="020B0604020202020204" pitchFamily="34" charset="0"/>
              <a:cs typeface="Arial" panose="020B0604020202020204" pitchFamily="34" charset="0"/>
            </a:rPr>
            <a:t>4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hu-HU" sz="2400" kern="12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Naponta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kell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takarítani a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mosdó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kat.</a:t>
          </a:r>
        </a:p>
        <a:p>
          <a:pPr lvl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mosdó</a:t>
          </a:r>
          <a:r>
            <a:rPr lang="hu-HU" sz="2400" kern="12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hoz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fertőtlenítő és vízkőoldó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szereket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használjunk!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A mellékhelyiségeket mindig hagyjuk a végére, a konyha és a vendégtér utánra!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Viseljünk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gumikesztyűt! </a:t>
          </a:r>
        </a:p>
      </dsp:txBody>
      <dsp:txXfrm>
        <a:off x="2573214" y="0"/>
        <a:ext cx="9501552" cy="1582611"/>
      </dsp:txXfrm>
    </dsp:sp>
    <dsp:sp modelId="{33D2E50C-EC59-439B-9BF5-BF037977B575}">
      <dsp:nvSpPr>
        <dsp:cNvPr id="0" name=""/>
        <dsp:cNvSpPr/>
      </dsp:nvSpPr>
      <dsp:spPr>
        <a:xfrm>
          <a:off x="275169" y="140744"/>
          <a:ext cx="2181137" cy="1301121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F0BCA1-C52D-46CC-B703-929B36A2D795}">
      <dsp:nvSpPr>
        <dsp:cNvPr id="0" name=""/>
        <dsp:cNvSpPr/>
      </dsp:nvSpPr>
      <dsp:spPr>
        <a:xfrm>
          <a:off x="0" y="1701117"/>
          <a:ext cx="12074767" cy="1582611"/>
        </a:xfrm>
        <a:prstGeom prst="roundRect">
          <a:avLst>
            <a:gd name="adj" fmla="val 10000"/>
          </a:avLst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b="1" kern="1200" dirty="0">
              <a:latin typeface="Arial" panose="020B0604020202020204" pitchFamily="34" charset="0"/>
              <a:cs typeface="Arial" panose="020B0604020202020204" pitchFamily="34" charset="0"/>
            </a:rPr>
            <a:t>5</a:t>
          </a:r>
          <a:r>
            <a:rPr lang="hu-HU" sz="2400" b="1" kern="120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hu-HU" sz="2400" b="0" kern="12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Minden nap k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i kell üríteni a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hulladéktároló edény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eket.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hulladékot a kukába vagy a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szelektív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gyűjtőedénybe </a:t>
          </a:r>
          <a:r>
            <a:rPr lang="hu-HU" sz="2400" kern="12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helyezzük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Ha kell, kimossuk az edényt és friss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szemeteszsákot </a:t>
          </a:r>
          <a:r>
            <a:rPr lang="hu-HU" sz="2400" kern="12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teszünk bele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hu-H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73214" y="1701117"/>
        <a:ext cx="9501552" cy="1582611"/>
      </dsp:txXfrm>
    </dsp:sp>
    <dsp:sp modelId="{A340BB66-020D-4FE9-92BA-3D4D3EB8848E}">
      <dsp:nvSpPr>
        <dsp:cNvPr id="0" name=""/>
        <dsp:cNvSpPr/>
      </dsp:nvSpPr>
      <dsp:spPr>
        <a:xfrm>
          <a:off x="275169" y="1881617"/>
          <a:ext cx="2181137" cy="1301121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62CA2C-76C3-434A-86F2-E4A7A19E199D}">
      <dsp:nvSpPr>
        <dsp:cNvPr id="0" name=""/>
        <dsp:cNvSpPr/>
      </dsp:nvSpPr>
      <dsp:spPr>
        <a:xfrm>
          <a:off x="0" y="3481744"/>
          <a:ext cx="12074767" cy="1582611"/>
        </a:xfrm>
        <a:prstGeom prst="roundRect">
          <a:avLst>
            <a:gd name="adj" fmla="val 10000"/>
          </a:avLst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120000"/>
            </a:lnSpc>
            <a:spcBef>
              <a:spcPct val="0"/>
            </a:spcBef>
            <a:spcAft>
              <a:spcPts val="0"/>
            </a:spcAft>
          </a:pPr>
          <a:r>
            <a:rPr lang="hu-HU" sz="2400" b="1" kern="1200" dirty="0">
              <a:latin typeface="Arial" panose="020B0604020202020204" pitchFamily="34" charset="0"/>
              <a:cs typeface="Arial" panose="020B0604020202020204" pitchFamily="34" charset="0"/>
            </a:rPr>
            <a:t>6.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Utolsó lépésként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mossuk fel a padlót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tisztítószerrel és fertőtlenítő szerrel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hu-HU" sz="2400" kern="12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A legtisztábbal kezdjük, onnan haladjunk a szennyezettebb padlók felé, végül a mellékhelyiségeket mossuk fel.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felmosáshoz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helyiségenként másik felmosó </a:t>
          </a:r>
          <a:r>
            <a:rPr lang="hu-HU" sz="2400" kern="1200" dirty="0" err="1">
              <a:latin typeface="Arial" panose="020B0604020202020204" pitchFamily="34" charset="0"/>
              <a:cs typeface="Arial" panose="020B0604020202020204" pitchFamily="34" charset="0"/>
            </a:rPr>
            <a:t>mopot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használjunk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hu-HU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73214" y="3481744"/>
        <a:ext cx="9501552" cy="1582611"/>
      </dsp:txXfrm>
    </dsp:sp>
    <dsp:sp modelId="{E7E27D4F-8CD8-40D6-8C7E-3A20B6FCB4A5}">
      <dsp:nvSpPr>
        <dsp:cNvPr id="0" name=""/>
        <dsp:cNvSpPr/>
      </dsp:nvSpPr>
      <dsp:spPr>
        <a:xfrm>
          <a:off x="275169" y="3578125"/>
          <a:ext cx="2181137" cy="130112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1000" r="-1000"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2761030-7407-4DE3-9D5E-7D7AD7933D40}">
      <dsp:nvSpPr>
        <dsp:cNvPr id="0" name=""/>
        <dsp:cNvSpPr/>
      </dsp:nvSpPr>
      <dsp:spPr>
        <a:xfrm>
          <a:off x="-4267168" y="-659382"/>
          <a:ext cx="5120985" cy="5120985"/>
        </a:xfrm>
        <a:prstGeom prst="blockArc">
          <a:avLst>
            <a:gd name="adj1" fmla="val 18900000"/>
            <a:gd name="adj2" fmla="val 2700000"/>
            <a:gd name="adj3" fmla="val 422"/>
          </a:avLst>
        </a:prstGeom>
        <a:noFill/>
        <a:ln w="1905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2AC913-DEED-4E8A-8087-27F7109FB011}">
      <dsp:nvSpPr>
        <dsp:cNvPr id="0" name=""/>
        <dsp:cNvSpPr/>
      </dsp:nvSpPr>
      <dsp:spPr>
        <a:xfrm>
          <a:off x="698943" y="543185"/>
          <a:ext cx="7993481" cy="1086218"/>
        </a:xfrm>
        <a:prstGeom prst="rect">
          <a:avLst/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2186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könnyen mozdítható </a:t>
          </a:r>
          <a:r>
            <a:rPr lang="hu-HU" sz="2400" b="1" kern="120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berendezési </a:t>
          </a:r>
          <a:r>
            <a:rPr lang="hu-HU" sz="2400" b="1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tárgyak</a:t>
          </a:r>
          <a:r>
            <a:rPr lang="hu-HU" sz="2400" b="1" kern="12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at elhúzzuk, </a:t>
          </a:r>
          <a:r>
            <a:rPr lang="hu-HU" sz="2400" b="1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alatta </a:t>
          </a:r>
          <a:r>
            <a:rPr lang="hu-HU" sz="2400" b="0" kern="120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is</a:t>
          </a:r>
          <a:r>
            <a:rPr lang="hu-HU" sz="2400" b="1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kitakarítunk. Például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hűtőberendezések, tárolók alatt.</a:t>
          </a:r>
          <a:endParaRPr lang="hu-HU" sz="2400" kern="1200" dirty="0"/>
        </a:p>
      </dsp:txBody>
      <dsp:txXfrm>
        <a:off x="698943" y="543185"/>
        <a:ext cx="7993481" cy="1086218"/>
      </dsp:txXfrm>
    </dsp:sp>
    <dsp:sp modelId="{42B09031-FF36-49FE-8983-BEBF4233E670}">
      <dsp:nvSpPr>
        <dsp:cNvPr id="0" name=""/>
        <dsp:cNvSpPr/>
      </dsp:nvSpPr>
      <dsp:spPr>
        <a:xfrm>
          <a:off x="20056" y="407407"/>
          <a:ext cx="1357773" cy="135777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5659B9-88C3-4F88-96F2-EC41571CCD7F}">
      <dsp:nvSpPr>
        <dsp:cNvPr id="0" name=""/>
        <dsp:cNvSpPr/>
      </dsp:nvSpPr>
      <dsp:spPr>
        <a:xfrm>
          <a:off x="698943" y="2172817"/>
          <a:ext cx="7993481" cy="1086218"/>
        </a:xfrm>
        <a:prstGeom prst="rect">
          <a:avLst/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2186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Megtisztítjuk a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lemosható falfelületek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et. </a:t>
          </a:r>
          <a:b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Ilyenek a konyhában és a mosdóban a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csempézett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falfelületek, a lemosható bútorok, ajtók.</a:t>
          </a:r>
          <a:endParaRPr lang="hu-HU" sz="2400" kern="1200" dirty="0"/>
        </a:p>
      </dsp:txBody>
      <dsp:txXfrm>
        <a:off x="698943" y="2172817"/>
        <a:ext cx="7993481" cy="1086218"/>
      </dsp:txXfrm>
    </dsp:sp>
    <dsp:sp modelId="{49631F87-5748-4D9A-B330-29CDF2DCD0E7}">
      <dsp:nvSpPr>
        <dsp:cNvPr id="0" name=""/>
        <dsp:cNvSpPr/>
      </dsp:nvSpPr>
      <dsp:spPr>
        <a:xfrm>
          <a:off x="20056" y="2037039"/>
          <a:ext cx="1357773" cy="135777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2761030-7407-4DE3-9D5E-7D7AD7933D40}">
      <dsp:nvSpPr>
        <dsp:cNvPr id="0" name=""/>
        <dsp:cNvSpPr/>
      </dsp:nvSpPr>
      <dsp:spPr>
        <a:xfrm>
          <a:off x="-6143437" y="-939912"/>
          <a:ext cx="7313036" cy="7313036"/>
        </a:xfrm>
        <a:prstGeom prst="blockArc">
          <a:avLst>
            <a:gd name="adj1" fmla="val 18900000"/>
            <a:gd name="adj2" fmla="val 2700000"/>
            <a:gd name="adj3" fmla="val 295"/>
          </a:avLst>
        </a:prstGeom>
        <a:noFill/>
        <a:ln w="1905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2AC913-DEED-4E8A-8087-27F7109FB011}">
      <dsp:nvSpPr>
        <dsp:cNvPr id="0" name=""/>
        <dsp:cNvSpPr/>
      </dsp:nvSpPr>
      <dsp:spPr>
        <a:xfrm>
          <a:off x="612119" y="417705"/>
          <a:ext cx="8464221" cy="835845"/>
        </a:xfrm>
        <a:prstGeom prst="rect">
          <a:avLst/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345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Alaposan megtisztítjuk a naponta nem takarított,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kisebb háztartási gépek</a:t>
          </a:r>
          <a:r>
            <a:rPr lang="hu-HU" sz="24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et. Például </a:t>
          </a:r>
          <a:r>
            <a:rPr lang="hu-HU" sz="2400" kern="12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kern="120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mikróhullánú sütőt </a:t>
          </a:r>
          <a:r>
            <a:rPr lang="hu-HU" sz="24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vagy a kenyérpirítót.</a:t>
          </a:r>
          <a:endParaRPr lang="hu-HU" sz="2400" kern="1200" dirty="0"/>
        </a:p>
      </dsp:txBody>
      <dsp:txXfrm>
        <a:off x="612119" y="417705"/>
        <a:ext cx="8464221" cy="835845"/>
      </dsp:txXfrm>
    </dsp:sp>
    <dsp:sp modelId="{42B09031-FF36-49FE-8983-BEBF4233E670}">
      <dsp:nvSpPr>
        <dsp:cNvPr id="0" name=""/>
        <dsp:cNvSpPr/>
      </dsp:nvSpPr>
      <dsp:spPr>
        <a:xfrm>
          <a:off x="89716" y="313224"/>
          <a:ext cx="1044806" cy="104480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372E3C-A946-4706-84FE-4766094F5C51}">
      <dsp:nvSpPr>
        <dsp:cNvPr id="0" name=""/>
        <dsp:cNvSpPr/>
      </dsp:nvSpPr>
      <dsp:spPr>
        <a:xfrm>
          <a:off x="1091328" y="1671690"/>
          <a:ext cx="7985012" cy="835845"/>
        </a:xfrm>
        <a:prstGeom prst="rect">
          <a:avLst/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345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Az elhasznált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mosogatószivacsok</a:t>
          </a:r>
          <a:r>
            <a:rPr lang="hu-HU" sz="24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at, kendőket </a:t>
          </a:r>
          <a:br>
            <a:rPr lang="hu-HU" sz="24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hu-HU" sz="24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újra cseréljük.</a:t>
          </a:r>
          <a:endParaRPr lang="hu-HU" sz="2400" kern="1200" dirty="0"/>
        </a:p>
      </dsp:txBody>
      <dsp:txXfrm>
        <a:off x="1091328" y="1671690"/>
        <a:ext cx="7985012" cy="835845"/>
      </dsp:txXfrm>
    </dsp:sp>
    <dsp:sp modelId="{57B5E112-5B39-42C2-9AD3-3AC19E5EB226}">
      <dsp:nvSpPr>
        <dsp:cNvPr id="0" name=""/>
        <dsp:cNvSpPr/>
      </dsp:nvSpPr>
      <dsp:spPr>
        <a:xfrm>
          <a:off x="568925" y="1567210"/>
          <a:ext cx="1044806" cy="104480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E4110B-13DD-4495-BB46-F13AACB1B0D1}">
      <dsp:nvSpPr>
        <dsp:cNvPr id="0" name=""/>
        <dsp:cNvSpPr/>
      </dsp:nvSpPr>
      <dsp:spPr>
        <a:xfrm>
          <a:off x="1091328" y="2925675"/>
          <a:ext cx="7985012" cy="835845"/>
        </a:xfrm>
        <a:prstGeom prst="rect">
          <a:avLst/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345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Kitakarítjuk a </a:t>
          </a:r>
          <a:r>
            <a:rPr lang="hu-HU" sz="2400" b="1" kern="12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hűtőberendezések belső teré</a:t>
          </a:r>
          <a:r>
            <a:rPr lang="hu-HU" sz="24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t.</a:t>
          </a:r>
          <a:endParaRPr lang="hu-HU" sz="2400" kern="1200" dirty="0"/>
        </a:p>
      </dsp:txBody>
      <dsp:txXfrm>
        <a:off x="1091328" y="2925675"/>
        <a:ext cx="7985012" cy="835845"/>
      </dsp:txXfrm>
    </dsp:sp>
    <dsp:sp modelId="{49631F87-5748-4D9A-B330-29CDF2DCD0E7}">
      <dsp:nvSpPr>
        <dsp:cNvPr id="0" name=""/>
        <dsp:cNvSpPr/>
      </dsp:nvSpPr>
      <dsp:spPr>
        <a:xfrm>
          <a:off x="568925" y="2821195"/>
          <a:ext cx="1044806" cy="104480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B25DF8-C59C-44AD-9608-E990BD7C4D9E}">
      <dsp:nvSpPr>
        <dsp:cNvPr id="0" name=""/>
        <dsp:cNvSpPr/>
      </dsp:nvSpPr>
      <dsp:spPr>
        <a:xfrm>
          <a:off x="612119" y="4179661"/>
          <a:ext cx="8464221" cy="835845"/>
        </a:xfrm>
        <a:prstGeom prst="rect">
          <a:avLst/>
        </a:prstGeom>
        <a:noFill/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345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Alaposan 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felporszívózzuk vagy söpörjük </a:t>
          </a:r>
          <a:r>
            <a:rPr lang="hu-HU" sz="2400" kern="1200" dirty="0">
              <a:latin typeface="Arial" panose="020B0604020202020204" pitchFamily="34" charset="0"/>
              <a:cs typeface="Arial" panose="020B0604020202020204" pitchFamily="34" charset="0"/>
            </a:rPr>
            <a:t>és felmossuk </a:t>
          </a:r>
          <a:r>
            <a:rPr lang="hu-HU" sz="2400" kern="1200">
              <a:latin typeface="Arial" panose="020B0604020202020204" pitchFamily="34" charset="0"/>
              <a:cs typeface="Arial" panose="020B0604020202020204" pitchFamily="34" charset="0"/>
            </a:rPr>
            <a:t>a </a:t>
          </a:r>
          <a:r>
            <a:rPr lang="hu-HU" sz="2400" b="1" kern="12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rPr>
            <a:t>padló</a:t>
          </a:r>
          <a:r>
            <a:rPr lang="hu-HU" sz="2400" kern="1200" smtClean="0">
              <a:latin typeface="Arial" panose="020B0604020202020204" pitchFamily="34" charset="0"/>
              <a:cs typeface="Arial" panose="020B0604020202020204" pitchFamily="34" charset="0"/>
            </a:rPr>
            <a:t>t ott is, ahol naponta nem szoktuk (raktárak, öltözők).</a:t>
          </a:r>
          <a:endParaRPr lang="hu-HU" sz="2400" kern="1200" dirty="0"/>
        </a:p>
      </dsp:txBody>
      <dsp:txXfrm>
        <a:off x="612119" y="4179661"/>
        <a:ext cx="8464221" cy="835845"/>
      </dsp:txXfrm>
    </dsp:sp>
    <dsp:sp modelId="{B04652AD-0FA8-4B79-9D63-0D708482428D}">
      <dsp:nvSpPr>
        <dsp:cNvPr id="0" name=""/>
        <dsp:cNvSpPr/>
      </dsp:nvSpPr>
      <dsp:spPr>
        <a:xfrm>
          <a:off x="89716" y="4075180"/>
          <a:ext cx="1044806" cy="104480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4#2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4#3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4#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4#5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4#6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FE273C-920F-49F3-8469-EFDC9D4B2B33}" type="datetimeFigureOut">
              <a:rPr lang="hu-HU" smtClean="0"/>
              <a:pPr/>
              <a:t>2020.05.30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0075CF-9141-427D-9688-C43351BDB40C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1387817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0EE4B2-349F-4D2E-AF48-E6AA1E610C00}" type="datetimeFigureOut">
              <a:rPr lang="hu-HU" smtClean="0"/>
              <a:pPr/>
              <a:t>2020.05.30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E0679C-EC5D-42C6-ABB3-719536DC6759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266431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3935535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u-HU" dirty="0"/>
              <a:t>Ez</a:t>
            </a:r>
            <a:r>
              <a:rPr lang="hu-HU" baseline="0" dirty="0"/>
              <a:t> egy könnyen érthető tananyag, melyet a vendéglátóiparban munkát vállaló értelmi fogyatékos személyek részére készítettünk.</a:t>
            </a:r>
          </a:p>
          <a:p>
            <a:r>
              <a:rPr lang="hu-HU"/>
              <a:t>Használatához </a:t>
            </a:r>
            <a:r>
              <a:rPr lang="hu-HU" baseline="0" smtClean="0"/>
              <a:t>a támogató / oktató / mentor szakember a kézikönyv alapján </a:t>
            </a:r>
            <a:r>
              <a:rPr lang="hu-HU" smtClean="0"/>
              <a:t>tanulási</a:t>
            </a:r>
            <a:r>
              <a:rPr lang="hu-HU" baseline="0" smtClean="0"/>
              <a:t> </a:t>
            </a:r>
            <a:r>
              <a:rPr lang="hu-HU" baseline="0"/>
              <a:t>támogatást </a:t>
            </a:r>
            <a:r>
              <a:rPr lang="hu-HU" baseline="0" smtClean="0"/>
              <a:t>nyújt az értelmi </a:t>
            </a:r>
            <a:r>
              <a:rPr lang="hu-HU" baseline="0" dirty="0"/>
              <a:t>fogyatékos munkavállaló számára.</a:t>
            </a:r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2</a:t>
            </a:fld>
            <a:endParaRPr lang="hu-H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Ebben a fejezetben a kiegészítő tevékenységek közül a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takarítást,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tisztítást, fertőtlenítést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ismertetjük. Ezekkel védjük az ételt a szennyeződéstől. A szennyeződést megelőzéssel tudjuk kivédeni.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 kerülhessen szennyeződés az ételbe. Ne jusson az ételhez rovar, rágcsáló!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konyhában, a környezetben, az eszközökön élő mikrobákat el kell pusztítani, hogy ne fertőzhessék meg az ételt. </a:t>
            </a: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7291847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étel szennyeződhet idegen anyagoktól: portól, hajszálaktól, kavicsoktól, konyhai gépekből kieső alkatrészektől vagy falfestéktől. 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étel szennyeződhet vegyi anyagoktól: mosogatószer, tisztítószer, tartósítószer vagy túl nagy mennyiségű adalékanyagtól. 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alapanyag vagy a kész étel mikrobáktól, vagyis mikroorganizmusoktól fertőződhet meg. A mikrobák szabad szemmel nem látható apró élőlények. Ilyenek például a baktériumok és a szemmel nem látható gombák. A káros mikrobák az ételbe többféleképpen kerülhetnek: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Állott, romlott vagy rosszul tárolt alapanyagtól,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Rendetlen környezettől, piszkos edényektől, konyhai eszközöktől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élelmiszerrel érintkező dolgozó piszkos ruházatától,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Rágcsálóktól, rovaroktól.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1858903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hu-HU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42871592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Ebben a fejezetben a kiegészítő tevékenységek közül a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takarítást,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tisztítást, fertőtlenítést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ismertetjük. Ezekkel védjük az ételt a szennyeződéstől. A szennyeződést megelőzéssel tudjuk kivédeni.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 kerülhessen szennyeződés az ételbe. Ne jusson az ételhez rovar, rágcsáló!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konyhában, a környezetben, az eszközökön élő mikrobákat el kell pusztítani, hogy ne fertőzhessék meg az ételt. </a:t>
            </a: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2508339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6368364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10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7704815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Takarítással, tisztántartással elérhetjük, hogy minél kevesebb mikroba, rovar vagy rágcsáló legyen a konyhai környezetben. Ha nincs maszat, ételmaradék, hulladék a konyhában vagy étteremben, akkor a mikrobáknak, rovaroknak vagy rágcsálóknak nincs mit enniük. A mikrobák így nem tudnak elszaporodni, a rovarok és rágcsálók pedig oda sem jönnek.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konyhában és étteremben mindig van étel, maszat és ételmaradék.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Ezeket minél előbb el kell távolítani. 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élelmiszert, maradékot, hulladékot le kell takarni. Vagy zárt szekrényben, edényben kell tárolni.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felületeket, szerszámokat, vágódeszkákat, darálókat alaposan le kell takarítani: lemosni és fertőtleníteni, tisztán elrakni.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Meg kell akadályozni, hogy mikrobákkal fertőzött alapanyag vagy eszköz, rovar vagy rágcsáló kerüljön be a konyhába.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11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1690368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konyhában és étteremben mindig van étel, maszat és ételmaradék.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Ezeket minél előbb el kell távolítani. 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élelmiszert, maradékot, hulladékot le kell takarni. Vagy zárt szekrényben, edényben kell tárolni.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felületeket, szerszámokat, vágódeszkákat, darálókat alaposan le kell takarítani: lemosni és fertőtleníteni, tisztán elrakni.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Meg kell akadályozni, hogy mikrobákkal fertőzött alapanyag vagy eszköz, rovar vagy rágcsáló kerüljön be a konyhába.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12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4631591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Minden olyan felületet, edényt, eszközt, berendezést, ami élelmiszerrel kerül kapcsolatba, meg kell tisztítani. A </a:t>
            </a:r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tisztítással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eltüntetjük a padlóra, a bútorok felületére, az edényekre és az eszközökre ragadt mikrobákat, de nem pusztítjuk el őket.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fertőtlenítés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azt jelenti, hogy elpusztítjuk a padlóra, a bútorok felületére, az edényekre, és az eszközökre tapadt mikrobákat.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14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3923867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lemosást és mosogatást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tisztítószerekkel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végezzük. Ezek elősegítik a szennyeződések és a mikrobák eltávolítását. A mikrobák szívesen tapadnak a zsíros szennyeződéshez, ezért takarításhoz, mosogatáshoz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zsíroldószereket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 használunk.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 szeretnénk a kórokozókat véglegesen elpusztítani, akkor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fertőtlenítőszerek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et használjunk. Ezek olyan vegyi anyagok, melyek megölik a mikrobákat.</a:t>
            </a:r>
          </a:p>
          <a:p>
            <a:endParaRPr lang="hu-HU" dirty="0"/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15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907937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16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323762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Élelmiszerrel érintkező berendezés, edény, eszköz tisztítása, fertőtlenítése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Élelmiszerrel érintkeznek: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Edények, vágó- és aprítóeszközök és gépek, amiket az étel előkészítése és főzése-sütése közben használunk a konyhában. Ilyenek például a kések, vágódeszkák, darálók, aprítógépek.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Tálaláskor, vagy a kiszállított étel esetében használt ételtároló edények.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vendégek által használt eszközök az étel elfogyasztásakor: evőeszközök, tányérok, poharak, tálak. 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főző, tálaló, szállító és fogyasztáskor használt edények és eszközök a használat során válnak szennyezetté. Ezeket mosogatással tisztítjuk meg. A mosogatást az 5. fejezetben mutatjuk be.</a:t>
            </a:r>
          </a:p>
          <a:p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19</a:t>
            </a:fld>
            <a:endParaRPr lang="hu-H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Élelmiszerrel nem érintkező felületek, berendezések takarítása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élelmiszerrel, és egyéb termékekkel közvetlenül nem érintkező felületek és berendezések például: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konyha padlója, oldalfalai, mennyezete; 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konyhai bútorok, asztallapok, szekrények külső és belső felülete;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konyhai berendezések, például elszívók, szellőzőberendezések, sütő és főzőberendezések, villany- és gáztűzhelyek;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hűtőszekrények és hűtőberendezések belső felülete;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szállító járművek raktere;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és minden olyan eszköz, ajtó, kilincs, fogantyú, amit a konyhai dolgozók megfoghatnak munka közben. 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itt felsorolt berendezési tárgyak és eszközök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nem érnek az ételhez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így közvetlenül nem szennyezik azt.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Közvetítő útján azonban szennyezhetik az ételt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róluk mikrobák kerülhetnek az ételbe. </a:t>
            </a: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20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7497326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Hogyan?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Néhány példa, hogyan és honnan kerülhet szennyeződés az ételbe: Figyeljük meg a szennyeződést közvetítő felületet, és a szennyeződés okát! 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Hulló vakolat, pergő falfesték – a rendszeres felújítás, festés hiánya miatt. 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Poros, zsíros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szagelszívó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berendezés – a rendszeres tisztítás, a zsíroldás hiánya miatt.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Penészes hűtőszekrény belső faláról ételbe szálló penészspóra – a hűtő rendszeres takarításának elmulasztása miatt.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Egy eltörött lámpatest, vagy villanyégő piszkos, zsíros darabja – a búra hiánya vagy a nem kellően tiszta búra miatt.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ventillátor által befújt vagy felkavart porban rengeteg mikroba él – ha a padló nincs fertőtlenítve, ha poros a padló vagy a konyhai felületek, azt a ventillátor felkavarja és a levegőből a por belehullhat az ételbe. 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Ezeknek az étellel nem érintkező felületeknek és berendezéseknek a takarítása, tisztán tartása és rendszeres fertőtlenítése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takarítók feladata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Ezek tisztántartása ugyanolyan fontos, mint az edények mosogatása.</a:t>
            </a:r>
          </a:p>
          <a:p>
            <a:pPr lvl="0"/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takarítás általános előírásai</a:t>
            </a: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21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96253035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takarítás szabályai, követelményei</a:t>
            </a:r>
          </a:p>
          <a:p>
            <a:pPr lvl="0"/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Pormentes takarítás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ne verjük fel a port a takarítással!</a:t>
            </a:r>
          </a:p>
          <a:p>
            <a:pPr lvl="0"/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Fröccsenésmentes takarítás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takarításkor vigyázzunk, nehogy szennyes víz fröccsenjen ki, kerüljön az ételbe!  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élelmiszereket és a kész ételt el kell zárni, vagy le kell fedni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amikor a takarítás folyik. Nem kerülhet az ételbe por, szennyezett víz vagy vegyi anyag! 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takarítás során a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tisztább felületekkel, eszközökkel kell kezdeni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és haladni az egyre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szennyezettebb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felé! Így nem fordulhat elő, hogy a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szennyezettebb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berendezés szennyezett mosóvizével összekenjük a viszonylag tiszta felületeket, berendezéseket.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takarítás során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fentről lefelé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kell haladni. Például először megtisztítjuk a magasabb bútorokat, a mosogatót, végül pedig a felmossuk a padlót. Erre azért van szükség, mert föntről piszok, por, mosóvíz kerülhet a padlóra, amit a végén eltávolítunk.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takarítás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bentről kifele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haladjon: a legbelső helyiséggel kell kezdeni és onnan kell kifele takarítani, a kijáratok felé. Azért kell így haladni, hogy a külső szennyeződéseket ne vigyük befelé, ahol étel készül. Például azért, hogy az utcai cipővel használt helyiségek felől (pl. vendégtér) ne vihessünk szennyeződést a főzőkonyha felé. Inkább kezdjük a főzőkonyhával, és onnan haladjunk kifelé. 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Csak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engedélyezett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tisztító- és fertőtlenítőszereket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használjunk, aminek ismert a biztonsági adatlapja.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takarítóeszközöket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használatuk szerint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kell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csoportosítani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Például külön eszközök kellenek az előkészítő konyhához és a főzőkonyhához. Külön takarítóeszközök kellenek a mellékhelyiségekbe, azaz a mosdóba, WC-be. Ezekkel sosem takaríthatjuk a konyhát, nehogy fertőző mikrobákat vigyünk a mellékhelyiségből a konyhába.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takarítóeszközöket a vendéglátóiparban legalább naponta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fertőtleníteni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kell.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takarítóeszközöket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elkülönített helyiségben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vagy az erre a célra rendszeresített külön szekrényben kell tárolni.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tisztaságot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vendéglátóhely felelősének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rendszeresen ellenőriznie kell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23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1987434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takarítás szabályai, követelményei</a:t>
            </a:r>
          </a:p>
          <a:p>
            <a:pPr lvl="0"/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Pormentes takarítás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ne verjük fel a port a takarítással!</a:t>
            </a:r>
          </a:p>
          <a:p>
            <a:pPr lvl="0"/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Fröccsenésmentes takarítás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takarításkor vigyázzunk, nehogy szennyes víz fröccsenjen ki, kerüljön az ételbe!  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élelmiszereket és a kész ételt el kell zárni, vagy le kell fedni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amikor a takarítás folyik. Nem kerülhet az ételbe por, szennyezett víz vagy vegyi anyag! 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takarítás során a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tisztább felületekkel, eszközökkel kell kezdeni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és haladni az egyre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szennyezettebb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felé! Így nem fordulhat elő, hogy a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szennyezettebb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berendezés szennyezett mosóvizével összekenjük a viszonylag tiszta felületeket, berendezéseket.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takarítás során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fentről lefelé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kell haladni. Például először megtisztítjuk a magasabb bútorokat, a mosogatót, végül pedig a felmossuk a padlót. Erre azért van szükség, mert föntről piszok, por, mosóvíz kerülhet a padlóra, amit a végén eltávolítunk.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takarítás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bentről kifele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haladjon: a legbelső helyiséggel kell kezdeni és onnan kell kifele takarítani, a kijáratok felé. Azért kell így haladni, hogy a külső szennyeződéseket ne vigyük befelé, ahol étel készül. Például azért, hogy az utcai cipővel használt helyiségek felől (pl. vendégtér) ne vihessünk szennyeződést a főzőkonyha felé. Inkább kezdjük a főzőkonyhával, és onnan haladjunk kifelé. 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Csak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engedélyezett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tisztító- és fertőtlenítőszereket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használjunk, aminek ismert a biztonsági adatlapja.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takarítóeszközöket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használatuk szerint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kell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csoportosítani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Például külön eszközök kellenek az előkészítő konyhához és a főzőkonyhához. Külön takarítóeszközök kellenek a mellékhelyiségekbe, azaz a mosdóba, WC-be. Ezekkel sosem takaríthatjuk a konyhát, nehogy fertőző mikrobákat vigyünk a mellékhelyiségből a konyhába.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takarítóeszközöket a vendéglátóiparban legalább naponta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fertőtleníteni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kell.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takarítóeszközöket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elkülönített helyiségben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vagy az erre a célra rendszeresített külön szekrényben kell tárolni.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tisztaságot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vendéglátóhely felelősének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rendszeresen ellenőriznie kell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24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2011925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takarítás szabályai, követelményei</a:t>
            </a:r>
          </a:p>
          <a:p>
            <a:pPr lvl="0"/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Pormentes takarítás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ne verjük fel a port a takarítással!</a:t>
            </a:r>
          </a:p>
          <a:p>
            <a:pPr lvl="0"/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Fröccsenésmentes takarítás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takarításkor vigyázzunk, nehogy szennyes víz fröccsenjen ki, kerüljön az ételbe!  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élelmiszereket és a kész ételt el kell zárni, vagy le kell fedni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amikor a takarítás folyik. Nem kerülhet az ételbe por, szennyezett víz vagy vegyi anyag! 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takarítás során a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tisztább felületekkel, eszközökkel kell kezdeni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és haladni az egyre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szennyezettebb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felé! Így nem fordulhat elő, hogy a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szennyezettebb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berendezés szennyezett mosóvizével összekenjük a viszonylag tiszta felületeket, berendezéseket.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takarítás során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fentről lefelé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kell haladni. Például először megtisztítjuk a magasabb bútorokat, a mosogatót, végül pedig a felmossuk a padlót. Erre azért van szükség, mert föntről piszok, por, mosóvíz kerülhet a padlóra, amit a végén eltávolítunk.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takarítás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bentről kifele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haladjon: a legbelső helyiséggel kell kezdeni és onnan kell kifele takarítani, a kijáratok felé. Azért kell így haladni, hogy a külső szennyeződéseket ne vigyük befelé, ahol étel készül. Például azért, hogy az utcai cipővel használt helyiségek felől (pl. vendégtér) ne vihessünk szennyeződést a főzőkonyha felé. Inkább kezdjük a főzőkonyhával, és onnan haladjunk kifelé. 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Csak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engedélyezett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tisztító- és fertőtlenítőszereket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használjunk, aminek ismert a biztonsági adatlapja.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takarítóeszközöket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használatuk szerint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kell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csoportosítani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Például külön eszközök kellenek az előkészítő konyhához és a főzőkonyhához. Külön takarítóeszközök kellenek a mellékhelyiségekbe, azaz a mosdóba, WC-be. Ezekkel sosem takaríthatjuk a konyhát, nehogy fertőző mikrobákat vigyünk a mellékhelyiségből a konyhába.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takarítóeszközöket a vendéglátóiparban legalább naponta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fertőtleníteni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kell.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takarítóeszközöket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elkülönített helyiségben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vagy az erre a célra rendszeresített külön szekrényben kell tárolni.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tisztaságot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vendéglátóhely felelősének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rendszeresen ellenőriznie kell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25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47133172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takarítás szabályai, követelményei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Csak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engedélyezett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tisztító- és fertőtlenítőszereket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használjunk, aminek ismert a biztonsági adatlapja.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takarítóeszközöket a vendéglátóiparban legalább naponta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fertőtleníteni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kell.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tisztaságot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vendéglátóhely felelősének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rendszeresen ellenőriznie kell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26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86679174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27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41914792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Munka közbeni és műszak utáni takarítás</a:t>
            </a:r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étel jelenlétében csak kivételes esetben takarítunk. Ha igen, akkor csak ilyen esetekben: 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 </a:t>
            </a:r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váratlan szennyeződés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történik, azt azonnal fel kell takarítani! Ha például a pultra folyadék vagy étel ömlik, azt azonnal töröljük le, a felületet tisztítsuk meg!</a:t>
            </a:r>
          </a:p>
          <a:p>
            <a:pPr lvl="0"/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Minden tevékenység után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le kell takarítani a munkaasztalt, főzőplatnit. Csak tisztítás után szabad új tevékenységbe kezdeni. Például rizsfőzés és húsfőzés között le kell takarítani a munkafelületet, a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tűzhelyet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lvl="0"/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Műszakunk végén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takarítsunk ki magunk után. Tisztán hagyjuk ott a munkaasztalunkat, eszközeinket!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</a:t>
            </a:r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alapanyagokat, a félkész és kész ételeket védeni kell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takarítás közben a takarítás okozta szennyeződés veszélyétől.  Ezért az ételt tartsuk zárt edényben.</a:t>
            </a: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28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171762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Napi takarítás </a:t>
            </a:r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napi munka befejeztével takarítsuk le a felületeket, berendezéseket, eszközöket. Fertőtlenítsük és mossuk le a konyhapultot, a tűzhelyeket, a sütőt, a mosogatót és végül a padlót. A napi takarítás során nem szükséges kiüríteni a helyiséget a takarításhoz: benne maradhatnak a bútorok, berendezési tárgyak.</a:t>
            </a:r>
          </a:p>
          <a:p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napi takarítás során elvégzendő feladatok</a:t>
            </a:r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szennyezett főzőedények, tepsik, lábosok, szállító- és tároló edények elmosogatása és fertőtlenítése.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Konyhai berendezések például darálók, aprítógépek, dagasztógép, kávéfőző takarítása.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Konyhai felületek takarítása: a konyhapult, a tűzhely és a mosogató tisztítása és fertőtlenítése. Ezeket zsíroldó és fertőtlenítő szerekkel, védőfelszerelésben (gumikesztyűben) végezzük. 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b="1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tűzhelyet</a:t>
            </a:r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zsíroldószerrel, erre rendszeresített szivaccsal vagy kendővel tisztítjuk meg. A végén 60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oC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fokos vízzel leöblítjük a vegyszert, és szárazra töröljük a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tűzhelyet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konyhapultot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fertőtlenítőszerrel, a mosogatót zsíroldóval, vagy ha szükséges vízkőoldó szerrel tisztítjuk meg. Két különböző tisztítószert sose keverjünk. Kezeljük a felületet a zsíroldószerrel, majd azt mossuk le. Vizes mosás után kezeljük a vízkőoldó szerrel. Vagy használhatunk kombinált szereket, ha lehet olyat kapni. A tisztítószerek után leöblítjük, és szárazra töröljük a felületet törlőkendővel.</a:t>
            </a: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29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65842182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Napi takarítás </a:t>
            </a:r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napi munka befejeztével takarítsuk le a felületeket, berendezéseket, eszközöket. Fertőtlenítsük és mossuk le a konyhapultot, a tűzhelyeket, a sütőt, a mosogatót és végül a padlót. A napi takarítás során nem szükséges kiüríteni a helyiséget a takarításhoz: benne maradhatnak a bútorok, berendezési tárgyak.</a:t>
            </a:r>
          </a:p>
          <a:p>
            <a:pPr lvl="0"/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Mosdók tisztítása, takarítása, fertőtlenítése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Vagy a takarítás egyik utolsó lépéseként végezzük, vagy másik személy végezze. A mosdó takarítását követően ne menjünk ugyanabban a munkaruhában a konyhába. A cipőt is cserélni kell, vagy alaposan fertőtleníteni. A mellékhelyiségekben fertőtlenítő és vízkőoldó szereket használunk. A takarítást gumikesztyűben, és ha szükséges, gumikötényben végezzük. 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Kiürítjük a hulladéktároló edényeket, kicseréljük a szemeteszsákokat, kivisszük a hulladékot a kukába vagy a szelektív gyűjtőedénybe.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padlót a takarítás utolsó lépéseként takarítjuk. 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padló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tisztítása: először összesöpörjük a darabos szennyeződést, például a morzsát, élelmiszermaradékot, port. A padlót mossuk fel zsíroldó-fertőtlenítőszer melegvizes oldatával, súrolókefe segítségével. A vegyszeres vizet itassuk fel a felmosó eszközzel. A vegyszeres mosást követően ismét mossuk fel a padlót 60°C-os tiszta vízzel. Majd szárítsuk fel a padlózatot. 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padló tisztításának rendje eltérhet munkahelyenként. Mindig a munkahelyi szabályokat kell követni.</a:t>
            </a: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30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667295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Heti takarítás </a:t>
            </a:r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heti takarítás hasonlít a napi takarításhoz, de még alaposabb és olyasmit is letakarítunk, amit naponta nem. Például a falakat, a lámpatesteket, a hűtőszekrényeket, az elszívó berendezést, a szemeteskukákat kívül-belül.</a:t>
            </a: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31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35701213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Heti takarítás </a:t>
            </a:r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heti takarítás hasonlít a napi takarításhoz, de még alaposabb és olyasmit is letakarítunk, amit naponta nem. Például a falakat, a lámpatesteket, a hűtőszekrényeket, az elszívó berendezést, a szemeteskukákat kívül-belül.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naponta nem takarított kisebb háztartási gépek alapos tisztítása. Például a mikró vagy a kenyérpirító kimosása, kitisztítása. Az elektromos berendezéseket húzzuk ki a konnektorból tisztítás előtt.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Mosogatószivacsok cseréje. Az elhasznált mosogatószivacsokat, kendőket újra cseréljük.</a:t>
            </a:r>
          </a:p>
          <a:p>
            <a:pPr lvl="0"/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Hűtőberendezések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belső terének takarítása: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áramtalanítás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után minden élelmiszert kiveszünk a hűtőből. A romlott és lejárt élelmiszert elkülönítjük, kidobjuk. Vegyünk ki minden fiókot a hűtőből, és mossuk ki fertőtlenítőszerrel. Mossuk le a polcokat és rácsokat, majd a hűtőt kívülről tisztítsuk meg. Ezután tegyük vissza a már tiszta és megszáradt fiókokat a hűtőbe, és helyezzük vissza a fogyasztható élelmiszereket.</a:t>
            </a: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32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8185145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Havi takarítás</a:t>
            </a:r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havi takarítás: magába foglalja a csővezetékek, konyhai gépek, gépi elemek, az ablakok, ajtók és a párkányok takarítását is.</a:t>
            </a:r>
          </a:p>
          <a:p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havi takarítás során elvégzendő feladatok</a:t>
            </a:r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Szag- és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páraelszívó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berendezés takarítása, fertőtlenítése.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Bútorok és egyéb fafelületek tisztítása.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Ablakpárkányok, ajtók tisztítása.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Radiátorok portalanítása.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Szemétgyűjtők tisztítása, fertőtlenítése.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Nagyobb konyhai gépek alapos kitakarítása, például mosogatógép és sütő tisztítása.</a:t>
            </a: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33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54264724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Havi takarítás</a:t>
            </a:r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havi takarítás: magába foglalja a csővezetékek, konyhai gépek, gépi elemek, az ablakok, ajtók és a párkányok takarítását is.</a:t>
            </a:r>
          </a:p>
          <a:p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havi takarítás során elvégzendő feladatok</a:t>
            </a:r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Szag- és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páraelszívó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berendezés takarítása, fertőtlenítése.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Bútorok és egyéb fafelületek tisztítása.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Ablakpárkányok, ajtók tisztítása.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Radiátorok portalanítása.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Szemétgyűjtők tisztítása, fertőtlenítése.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Nagyobb konyhai gépek alapos kitakarítása, például mosogatógép és sütő tisztítása.</a:t>
            </a: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34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85386745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Karbantartás 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épületet, berendezéseket, eszközöket és gépeket 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rendszeresen fel kell újítani, karban kell tartani, </a:t>
            </a:r>
            <a:r>
              <a:rPr lang="hu-HU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felújíttatni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hu-HU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javíttatni</a:t>
            </a:r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hogy biztonságosan működjenek.</a:t>
            </a:r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karbantartandó eszközök közé tartoznak: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kisebb konyhai gépek és eszközök, mint például a habverő, a mikró, a kávéfőzőgép, 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nagyobb méretű berendezések és gépek, mint a hűtőgép, a mosogató, a tűzhely, a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szagelszívó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berendezés,</a:t>
            </a:r>
          </a:p>
          <a:p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és az épülethez tartozó berendezések, például vízvezetékek, szellőzőrendszer, hűtés, fűtés.</a:t>
            </a:r>
          </a:p>
          <a:p>
            <a:r>
              <a:rPr lang="hu-H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vendéglátásban dolgozóknak rendszeresen ellenőrizniük kell, és tenniük kell azért, hogy csak jó állapotú, ép, tiszta eszközt, edényt, gépet használjanak. 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 valamelyik gép meghibásodik, azt jelenteni kell a karbantartásért felelős munkatársnak, és szerelőt kell hívni.</a:t>
            </a: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35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28060356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37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41356168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vendéglátóipari textíliák mosása, kezelése</a:t>
            </a:r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tiszta és a szennyezett textíliát külön kell tárolni! 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 van mosóhelyiség a vendéglátóegységben, akkor ott kell mosni. Ha nincs ilyen, akkor külső helyen kell </a:t>
            </a:r>
            <a:r>
              <a:rPr lang="hu-H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mosatni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Ilyen külső hely például az ipari mosoda.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Sok helyen a dolgozók hazaviszik a munkaruhájukat és maguk mossák ki.</a:t>
            </a:r>
          </a:p>
          <a:p>
            <a:pPr lvl="0"/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konyhai textileket fertőtlenítő mosással mossuk, 90</a:t>
            </a:r>
            <a:r>
              <a:rPr lang="hu-HU" sz="1200" kern="1200" baseline="30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</a:t>
            </a:r>
            <a:r>
              <a:rPr lang="hu-H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C-on. Használjunk fertőtlenítő mosószert!</a:t>
            </a:r>
          </a:p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38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93534061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40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36989839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41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3438209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42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59881795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43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56426967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hu-H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44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96973647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0679C-EC5D-42C6-ABB3-719536DC6759}" type="slidenum">
              <a:rPr lang="hu-HU" smtClean="0"/>
              <a:pPr/>
              <a:t>45</a:t>
            </a:fld>
            <a:endParaRPr lang="hu-H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pPr/>
              <a:t>5/30/2020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5/30/2020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5/30/2020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5/30/2020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5/30/2020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5/30/2020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5/30/2020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áma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hu-HU"/>
              <a:t>Mintaszöveg szerkesztése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5/30/2020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kép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5/30/2020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rgbClr val="A8DCE1"/>
            </a:gs>
            <a:gs pos="79000">
              <a:srgbClr val="C5E8EB"/>
            </a:gs>
            <a:gs pos="38000">
              <a:schemeClr val="tx1"/>
            </a:gs>
            <a:gs pos="100000">
              <a:schemeClr val="bg2">
                <a:lumMod val="40000"/>
                <a:lumOff val="6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pPr/>
              <a:t>5/30/2020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7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10" Type="http://schemas.openxmlformats.org/officeDocument/2006/relationships/image" Target="../media/image26.jpeg"/><Relationship Id="rId4" Type="http://schemas.openxmlformats.org/officeDocument/2006/relationships/image" Target="../media/image20.jpeg"/><Relationship Id="rId9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7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7.jpe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5" Type="http://schemas.openxmlformats.org/officeDocument/2006/relationships/comments" Target="../comments/comment3.xml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7.jpe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7.jpe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7.jpe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7.jpe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7.jpe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3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7.jpe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7.jpe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Relationship Id="rId9" Type="http://schemas.openxmlformats.org/officeDocument/2006/relationships/image" Target="../media/image53.png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7.jpe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Relationship Id="rId9" Type="http://schemas.openxmlformats.org/officeDocument/2006/relationships/image" Target="../media/image5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64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68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xmlns="" id="{E399C9F9-6EB5-455C-B585-1CE996FBC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07092" y="1595571"/>
            <a:ext cx="8825658" cy="2206981"/>
          </a:xfrm>
        </p:spPr>
        <p:txBody>
          <a:bodyPr/>
          <a:lstStyle/>
          <a:p>
            <a:pPr algn="ctr">
              <a:spcBef>
                <a:spcPts val="0"/>
              </a:spcBef>
              <a:spcAft>
                <a:spcPts val="600"/>
              </a:spcAft>
            </a:pPr>
            <a:r>
              <a:rPr lang="hu-HU" sz="44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Kiegészítő tevékenységek </a:t>
            </a:r>
            <a:r>
              <a:rPr lang="hu-HU" sz="440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440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vendéglátásban</a:t>
            </a:r>
            <a:br>
              <a:rPr lang="hu-HU" sz="440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80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hu-HU" sz="440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hu-HU" sz="440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440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Takarítás</a:t>
            </a:r>
            <a:endParaRPr lang="hu-HU" sz="4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xmlns="" id="{3F25454F-4DBF-455F-9E04-8DB6DE76CF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62462" y="4214600"/>
            <a:ext cx="10105845" cy="1364220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hu-HU" sz="32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Könnyen érthető HACCP</a:t>
            </a:r>
          </a:p>
          <a:p>
            <a:pPr algn="ctr"/>
            <a:r>
              <a:rPr lang="hu-HU" sz="32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fejezet</a:t>
            </a:r>
          </a:p>
          <a:p>
            <a:pPr algn="ctr"/>
            <a:r>
              <a:rPr lang="hu-HU" sz="32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xmlns="" id="{3A418357-7B96-40A6-B7BE-29A5B91435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213231"/>
            <a:ext cx="12212117" cy="644769"/>
          </a:xfrm>
          <a:prstGeom prst="rect">
            <a:avLst/>
          </a:prstGeom>
        </p:spPr>
      </p:pic>
      <p:pic>
        <p:nvPicPr>
          <p:cNvPr id="7" name="Kép 6" descr="A képen rajz látható&#10;&#10;Automatikusan generált leírás">
            <a:extLst>
              <a:ext uri="{FF2B5EF4-FFF2-40B4-BE49-F238E27FC236}">
                <a16:creationId xmlns:a16="http://schemas.microsoft.com/office/drawing/2014/main" xmlns="" id="{B6350CB7-D4A0-487C-A63B-35B6032717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68694" y="0"/>
            <a:ext cx="1823306" cy="1710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10366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>
            <a:extLst>
              <a:ext uri="{FF2B5EF4-FFF2-40B4-BE49-F238E27FC236}">
                <a16:creationId xmlns:a16="http://schemas.microsoft.com/office/drawing/2014/main" xmlns="" id="{2E342C8B-B5A9-44FE-A096-C6BCF46034B6}"/>
              </a:ext>
            </a:extLst>
          </p:cNvPr>
          <p:cNvSpPr/>
          <p:nvPr/>
        </p:nvSpPr>
        <p:spPr>
          <a:xfrm>
            <a:off x="970671" y="2975029"/>
            <a:ext cx="10410092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spcBef>
                <a:spcPts val="600"/>
              </a:spcBef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Ez a tananyag a vendéglátásban 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dolgozó </a:t>
            </a:r>
            <a:r>
              <a:rPr lang="hu-HU" sz="24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munkatársaknak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készült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>
              <a:spcBef>
                <a:spcPts val="600"/>
              </a:spcBef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Témája 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takarítás </a:t>
            </a:r>
            <a:r>
              <a:rPr lang="hu-HU" sz="24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vendéglátó helyeken: a konyhában és a vendégtérben.</a:t>
            </a:r>
            <a:endParaRPr lang="hu-HU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4762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Bevezetés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9843" y="4673070"/>
            <a:ext cx="9250770" cy="860400"/>
          </a:xfrm>
        </p:spPr>
        <p:txBody>
          <a:bodyPr>
            <a:normAutofit lnSpcReduction="10000"/>
          </a:bodyPr>
          <a:lstStyle/>
          <a:p>
            <a:pPr lvl="1">
              <a:spcBef>
                <a:spcPts val="600"/>
              </a:spcBef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Mitől szennyeződhet az étel?</a:t>
            </a:r>
          </a:p>
          <a:p>
            <a:pPr lvl="1">
              <a:spcBef>
                <a:spcPts val="600"/>
              </a:spcBef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Hogyan lehet elkerülni az ételek szennyeződését?</a:t>
            </a:r>
          </a:p>
        </p:txBody>
      </p:sp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8694" y="0"/>
            <a:ext cx="1823306" cy="1710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38615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4220" y="0"/>
            <a:ext cx="1357779" cy="1273629"/>
          </a:xfrm>
          <a:prstGeom prst="rect">
            <a:avLst/>
          </a:prstGeom>
        </p:spPr>
      </p:pic>
      <p:sp>
        <p:nvSpPr>
          <p:cNvPr id="13" name="Téglalap 12">
            <a:extLst>
              <a:ext uri="{FF2B5EF4-FFF2-40B4-BE49-F238E27FC236}">
                <a16:creationId xmlns:a16="http://schemas.microsoft.com/office/drawing/2014/main" xmlns="" id="{DD320960-B32E-4315-A8FD-6BFC9E1A4C43}"/>
              </a:ext>
            </a:extLst>
          </p:cNvPr>
          <p:cNvSpPr/>
          <p:nvPr/>
        </p:nvSpPr>
        <p:spPr>
          <a:xfrm>
            <a:off x="869790" y="1709987"/>
            <a:ext cx="10150363" cy="3431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spcBef>
                <a:spcPts val="600"/>
              </a:spcBef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vendégeknek </a:t>
            </a:r>
            <a:r>
              <a:rPr lang="hu-HU" sz="24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készült</a:t>
            </a:r>
            <a:r>
              <a:rPr lang="hu-HU" sz="2400" b="1" strike="sngStrike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ő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étel</a:t>
            </a:r>
            <a:r>
              <a:rPr lang="hu-HU" sz="2400" b="1" strike="sngStrike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nem lehet</a:t>
            </a:r>
            <a:r>
              <a:rPr lang="hu-HU" sz="2400" b="1" strike="sngStrike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nek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szennyezett</a:t>
            </a:r>
            <a:r>
              <a:rPr lang="hu-HU" sz="2400" b="1" strike="sngStrike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vagy fertőzött</a:t>
            </a:r>
            <a:r>
              <a:rPr lang="hu-HU" sz="2400" b="1" strike="sngStrike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lvl="1">
              <a:spcBef>
                <a:spcPts val="600"/>
              </a:spcBef>
            </a:pPr>
            <a:endPara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Bef>
                <a:spcPts val="600"/>
              </a:spcBef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szennyezett vagy fertőzött étel a vendégek megbetegedését 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okozhatja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>
              <a:spcBef>
                <a:spcPts val="600"/>
              </a:spcBef>
            </a:pPr>
            <a:endParaRPr lang="hu-HU" sz="2400" b="1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Bef>
                <a:spcPts val="600"/>
              </a:spcBef>
            </a:pPr>
            <a:r>
              <a:rPr lang="hu-HU" sz="24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étel szennyeződését szennyezőanyag okozza.</a:t>
            </a:r>
          </a:p>
          <a:p>
            <a:pPr lvl="1">
              <a:spcBef>
                <a:spcPts val="600"/>
              </a:spcBef>
            </a:pPr>
            <a:r>
              <a:rPr lang="hu-HU" sz="24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étel fertöződését fertőző mikróbák okozzák.</a:t>
            </a:r>
            <a:endParaRPr lang="hu-HU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124898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xmlns="" id="{DABB13D0-3716-47D8-90BF-AAAB68EBCC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698" y="433313"/>
            <a:ext cx="11225186" cy="5485547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hu-HU" sz="2400" b="1" strike="sngStrike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Ezektől </a:t>
            </a:r>
            <a:r>
              <a:rPr lang="hu-HU" sz="2400" b="1" strike="sngStrike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szennyeződhet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Mitől szennyeződhet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étel</a:t>
            </a:r>
            <a:r>
              <a:rPr lang="hu-HU" sz="24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hu-HU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endPara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lvl="0" indent="-355600"/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Környezetből származó anyagoktól.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Ilyen a por, hajszál, falfesték.</a:t>
            </a:r>
          </a:p>
          <a:p>
            <a:pPr marL="355600" lvl="0" indent="-355600"/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lvl="0" indent="-355600"/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Vegyi anyagoktól.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Ilyen a mosogatószer, tisztítószer, tartósítószer, adalékanyag.</a:t>
            </a:r>
          </a:p>
          <a:p>
            <a:pPr marL="355600" lvl="0" indent="-355600"/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/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Mikrobák.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Ilyenek a baktériumok és a penészgombák. </a:t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mikrobák szabad szemmel nem látható apró élőlények. </a:t>
            </a:r>
          </a:p>
          <a:p>
            <a:pPr lvl="0"/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5020" y="0"/>
            <a:ext cx="1386980" cy="1301020"/>
          </a:xfrm>
          <a:prstGeom prst="rect">
            <a:avLst/>
          </a:prstGeom>
        </p:spPr>
      </p:pic>
      <p:grpSp>
        <p:nvGrpSpPr>
          <p:cNvPr id="10" name="Csoportba foglalás 9"/>
          <p:cNvGrpSpPr/>
          <p:nvPr/>
        </p:nvGrpSpPr>
        <p:grpSpPr>
          <a:xfrm>
            <a:off x="732877" y="4823460"/>
            <a:ext cx="10765632" cy="1816245"/>
            <a:chOff x="883980" y="4857750"/>
            <a:chExt cx="10765632" cy="1816245"/>
          </a:xfrm>
        </p:grpSpPr>
        <p:grpSp>
          <p:nvGrpSpPr>
            <p:cNvPr id="6" name="Csoportba foglalás 5"/>
            <p:cNvGrpSpPr/>
            <p:nvPr/>
          </p:nvGrpSpPr>
          <p:grpSpPr>
            <a:xfrm>
              <a:off x="883980" y="4876095"/>
              <a:ext cx="8272653" cy="1797900"/>
              <a:chOff x="839450" y="4806881"/>
              <a:chExt cx="8223464" cy="1797900"/>
            </a:xfrm>
          </p:grpSpPr>
          <p:pic>
            <p:nvPicPr>
              <p:cNvPr id="5" name="Kép 4" descr="BAKT3.jpg"/>
              <p:cNvPicPr/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718160" y="4806881"/>
                <a:ext cx="2360264" cy="1717890"/>
              </a:xfrm>
              <a:prstGeom prst="rect">
                <a:avLst/>
              </a:prstGeom>
            </p:spPr>
          </p:pic>
          <p:sp>
            <p:nvSpPr>
              <p:cNvPr id="7" name="Téglalap 6"/>
              <p:cNvSpPr/>
              <p:nvPr/>
            </p:nvSpPr>
            <p:spPr>
              <a:xfrm>
                <a:off x="839450" y="5896895"/>
                <a:ext cx="3196188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hu-HU" sz="2000" b="1" smtClean="0">
                    <a:solidFill>
                      <a:schemeClr val="bg2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Baktériumok </a:t>
                </a:r>
                <a:r>
                  <a:rPr lang="hu-HU" sz="2000" b="1" dirty="0">
                    <a:solidFill>
                      <a:schemeClr val="bg2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mikroszkóppal nézve</a:t>
                </a:r>
              </a:p>
            </p:txBody>
          </p:sp>
          <p:sp>
            <p:nvSpPr>
              <p:cNvPr id="9" name="Szövegdoboz 8"/>
              <p:cNvSpPr txBox="1"/>
              <p:nvPr/>
            </p:nvSpPr>
            <p:spPr>
              <a:xfrm>
                <a:off x="6522121" y="4930621"/>
                <a:ext cx="2540793" cy="16312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>
                  <a:defRPr sz="2400">
                    <a:solidFill>
                      <a:schemeClr val="bg2"/>
                    </a:solidFill>
                  </a:defRPr>
                </a:lvl1pPr>
              </a:lstStyle>
              <a:p>
                <a:r>
                  <a:rPr lang="hu-HU" sz="2000" b="1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 fertőző mikróbák nem látszanak, de mindeütt ott vannak, például a mosogatóban</a:t>
                </a:r>
                <a:endParaRPr lang="hu-HU" sz="2000" b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pic>
          <p:nvPicPr>
            <p:cNvPr id="2" name="Kép 1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1863" r="22322" b="1"/>
            <a:stretch/>
          </p:blipFill>
          <p:spPr>
            <a:xfrm>
              <a:off x="9050219" y="4857750"/>
              <a:ext cx="2599393" cy="17689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21899834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xmlns="" id="{DABB13D0-3716-47D8-90BF-AAAB68EBCC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5597" y="204683"/>
            <a:ext cx="11478904" cy="3544155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hu-HU" sz="24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Hogyan kerülnek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káros, fertőző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mikrobák</a:t>
            </a:r>
            <a:r>
              <a:rPr lang="hu-HU" sz="2400" b="1" strike="sngStrike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kerülhetnek 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ételbe</a:t>
            </a:r>
            <a:r>
              <a:rPr lang="hu-HU" sz="24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hu-HU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rendetlen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konyhai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környezettől,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piszkos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edényekről;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piszkos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ruházatról;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zennyeződött (</a:t>
            </a: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poros, földes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romlott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vagy rosszul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tárolt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alapanyagtól;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Rovaroktól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rágcsálóktól.</a:t>
            </a:r>
          </a:p>
          <a:p>
            <a:pPr marL="0" indent="0">
              <a:buNone/>
            </a:pP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endPara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hu-HU" sz="240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</a:t>
            </a:r>
            <a:r>
              <a:rPr lang="hu-HU" sz="24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étel szennyeződését megelőzhetjük az edények elmosogatásával</a:t>
            </a:r>
            <a:r>
              <a:rPr lang="hu-HU" sz="240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sz="240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ruhák fertőtlenítő mosásával, az </a:t>
            </a:r>
            <a:r>
              <a:rPr lang="hu-HU" sz="240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alapanyagok </a:t>
            </a: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ellenőrzésével, </a:t>
            </a:r>
            <a:r>
              <a:rPr lang="hu-HU" sz="240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megfelelő </a:t>
            </a:r>
            <a:r>
              <a:rPr lang="hu-HU" sz="24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tárolásával</a:t>
            </a:r>
            <a:r>
              <a:rPr lang="hu-HU" sz="240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sz="240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konyha </a:t>
            </a: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felmosásával</a:t>
            </a: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bútorzat lemosásáva</a:t>
            </a:r>
            <a:r>
              <a:rPr lang="hu-HU" sz="240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hu-HU" sz="240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sz="240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rendszeres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takarítással</a:t>
            </a:r>
            <a:r>
              <a:rPr lang="hu-HU" sz="24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hu-HU" sz="2400" dirty="0">
              <a:solidFill>
                <a:schemeClr val="bg2"/>
              </a:solidFill>
            </a:endParaRPr>
          </a:p>
        </p:txBody>
      </p:sp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47368" y="0"/>
            <a:ext cx="1244631" cy="1167493"/>
          </a:xfrm>
          <a:prstGeom prst="rect">
            <a:avLst/>
          </a:prstGeom>
        </p:spPr>
      </p:pic>
      <p:grpSp>
        <p:nvGrpSpPr>
          <p:cNvPr id="20" name="Csoportba foglalás 19"/>
          <p:cNvGrpSpPr/>
          <p:nvPr/>
        </p:nvGrpSpPr>
        <p:grpSpPr>
          <a:xfrm>
            <a:off x="-78746" y="2951149"/>
            <a:ext cx="12270746" cy="2166839"/>
            <a:chOff x="-78747" y="2998628"/>
            <a:chExt cx="12270746" cy="2166839"/>
          </a:xfrm>
        </p:grpSpPr>
        <p:grpSp>
          <p:nvGrpSpPr>
            <p:cNvPr id="16" name="Csoportba foglalás 15">
              <a:extLst>
                <a:ext uri="{FF2B5EF4-FFF2-40B4-BE49-F238E27FC236}">
                  <a16:creationId xmlns:a16="http://schemas.microsoft.com/office/drawing/2014/main" xmlns="" id="{776D5179-BD67-41C8-B51D-84A48E1741B1}"/>
                </a:ext>
              </a:extLst>
            </p:cNvPr>
            <p:cNvGrpSpPr/>
            <p:nvPr/>
          </p:nvGrpSpPr>
          <p:grpSpPr>
            <a:xfrm>
              <a:off x="-78747" y="2998628"/>
              <a:ext cx="12270746" cy="2166839"/>
              <a:chOff x="0" y="3322185"/>
              <a:chExt cx="12270746" cy="2166839"/>
            </a:xfrm>
          </p:grpSpPr>
          <p:grpSp>
            <p:nvGrpSpPr>
              <p:cNvPr id="17" name="Csoportba foglalás 16"/>
              <p:cNvGrpSpPr/>
              <p:nvPr/>
            </p:nvGrpSpPr>
            <p:grpSpPr>
              <a:xfrm>
                <a:off x="0" y="3323444"/>
                <a:ext cx="12270746" cy="2165580"/>
                <a:chOff x="0" y="2313082"/>
                <a:chExt cx="12270746" cy="2165580"/>
              </a:xfrm>
            </p:grpSpPr>
            <p:pic>
              <p:nvPicPr>
                <p:cNvPr id="5" name="Kép 4"/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34817" y="2313082"/>
                  <a:ext cx="2481701" cy="1620000"/>
                </a:xfrm>
                <a:prstGeom prst="rect">
                  <a:avLst/>
                </a:prstGeom>
                <a:ln>
                  <a:noFill/>
                </a:ln>
                <a:effectLst>
                  <a:outerShdw blurRad="292100" dist="139700" dir="2700000" algn="tl" rotWithShape="0">
                    <a:srgbClr val="333333">
                      <a:alpha val="65000"/>
                    </a:srgbClr>
                  </a:outerShdw>
                </a:effectLst>
              </p:spPr>
            </p:pic>
            <p:sp>
              <p:nvSpPr>
                <p:cNvPr id="6" name="Téglalap 5"/>
                <p:cNvSpPr/>
                <p:nvPr/>
              </p:nvSpPr>
              <p:spPr>
                <a:xfrm>
                  <a:off x="0" y="4077082"/>
                  <a:ext cx="3084068" cy="40011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lvl="0" algn="ctr"/>
                  <a:r>
                    <a:rPr lang="hu-HU" sz="2000" b="1">
                      <a:solidFill>
                        <a:schemeClr val="bg2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Piszkos </a:t>
                  </a:r>
                  <a:r>
                    <a:rPr lang="hu-HU" sz="2000" b="1" smtClean="0">
                      <a:solidFill>
                        <a:schemeClr val="bg2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edény</a:t>
                  </a:r>
                  <a:endParaRPr lang="hu-HU" sz="2000" b="1" dirty="0">
                    <a:solidFill>
                      <a:schemeClr val="bg2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8" name="Téglalap 7"/>
                <p:cNvSpPr/>
                <p:nvPr/>
              </p:nvSpPr>
              <p:spPr>
                <a:xfrm>
                  <a:off x="3300636" y="4078552"/>
                  <a:ext cx="2122697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lvl="0"/>
                  <a:r>
                    <a:rPr lang="hu-HU" sz="2000" b="1" dirty="0">
                      <a:solidFill>
                        <a:schemeClr val="bg2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Piszkos ruházat</a:t>
                  </a:r>
                </a:p>
              </p:txBody>
            </p:sp>
            <p:sp>
              <p:nvSpPr>
                <p:cNvPr id="7" name="Téglalap 6"/>
                <p:cNvSpPr/>
                <p:nvPr/>
              </p:nvSpPr>
              <p:spPr>
                <a:xfrm>
                  <a:off x="8799959" y="4065494"/>
                  <a:ext cx="3470787" cy="40011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lvl="0" algn="ctr"/>
                  <a:r>
                    <a:rPr lang="hu-HU" sz="2000" b="1" dirty="0">
                      <a:solidFill>
                        <a:schemeClr val="bg2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Rágcsáló</a:t>
                  </a:r>
                  <a:endParaRPr lang="hu-HU" sz="2000" dirty="0">
                    <a:solidFill>
                      <a:schemeClr val="bg2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14" name="Csoportba foglalás 13"/>
                <p:cNvGrpSpPr/>
                <p:nvPr/>
              </p:nvGrpSpPr>
              <p:grpSpPr>
                <a:xfrm>
                  <a:off x="6169688" y="2313082"/>
                  <a:ext cx="2815484" cy="2152522"/>
                  <a:chOff x="6160394" y="2127755"/>
                  <a:chExt cx="2815484" cy="2152522"/>
                </a:xfrm>
              </p:grpSpPr>
              <p:sp>
                <p:nvSpPr>
                  <p:cNvPr id="11" name="Téglalap 10"/>
                  <p:cNvSpPr/>
                  <p:nvPr/>
                </p:nvSpPr>
                <p:spPr>
                  <a:xfrm>
                    <a:off x="6160394" y="3880167"/>
                    <a:ext cx="2585218" cy="400110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pPr lvl="0" algn="ctr"/>
                    <a:r>
                      <a:rPr lang="hu-HU" sz="2000" b="1" dirty="0">
                        <a:solidFill>
                          <a:schemeClr val="bg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Romlott alapanyag</a:t>
                    </a:r>
                    <a:endParaRPr lang="hu-HU" sz="2000" dirty="0">
                      <a:solidFill>
                        <a:schemeClr val="bg2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pic>
                <p:nvPicPr>
                  <p:cNvPr id="12" name="Kép 11"/>
                  <p:cNvPicPr>
                    <a:picLocks noChangeAspect="1"/>
                  </p:cNvPicPr>
                  <p:nvPr/>
                </p:nvPicPr>
                <p:blipFill rotWithShape="1">
                  <a:blip r:embed="rId5">
                    <a:extLst>
                      <a:ext uri="{28A0092B-C50C-407E-A947-70E740481C1C}">
                        <a14:useLocalDpi xmlns:a14="http://schemas.microsoft.com/office/drawing/2010/main" xmlns="" val="0"/>
                      </a:ext>
                    </a:extLst>
                  </a:blip>
                  <a:srcRect t="2168" r="6092"/>
                  <a:stretch/>
                </p:blipFill>
                <p:spPr>
                  <a:xfrm>
                    <a:off x="6217544" y="2127755"/>
                    <a:ext cx="2758334" cy="1620000"/>
                  </a:xfrm>
                  <a:prstGeom prst="rect">
                    <a:avLst/>
                  </a:prstGeom>
                  <a:ln>
                    <a:noFill/>
                  </a:ln>
                  <a:effectLst>
                    <a:outerShdw blurRad="292100" dist="139700" dir="2700000" algn="tl" rotWithShape="0">
                      <a:srgbClr val="333333">
                        <a:alpha val="65000"/>
                      </a:srgbClr>
                    </a:outerShdw>
                  </a:effectLst>
                </p:spPr>
              </p:pic>
            </p:grpSp>
          </p:grpSp>
          <p:pic>
            <p:nvPicPr>
              <p:cNvPr id="15" name="Kép 14" descr="A képen személy, beltéri, férfi, konyha látható&#10;&#10;Automatikusan generált leírás">
                <a:extLst>
                  <a:ext uri="{FF2B5EF4-FFF2-40B4-BE49-F238E27FC236}">
                    <a16:creationId xmlns:a16="http://schemas.microsoft.com/office/drawing/2014/main" xmlns="" id="{3CCED701-C35C-49C8-94BE-539293A4BB6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-3961" t="62204" r="-608" b="1"/>
              <a:stretch/>
            </p:blipFill>
            <p:spPr>
              <a:xfrm>
                <a:off x="3004058" y="3322185"/>
                <a:ext cx="2978090" cy="1620000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</p:grpSp>
        <p:pic>
          <p:nvPicPr>
            <p:cNvPr id="19" name="Kép 18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5759" t="859"/>
            <a:stretch/>
          </p:blipFill>
          <p:spPr>
            <a:xfrm>
              <a:off x="9170679" y="2998628"/>
              <a:ext cx="2753064" cy="16200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xmlns="" val="37846210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4220" y="0"/>
            <a:ext cx="1357779" cy="1273629"/>
          </a:xfrm>
          <a:prstGeom prst="rect">
            <a:avLst/>
          </a:prstGeom>
        </p:spPr>
      </p:pic>
      <p:sp>
        <p:nvSpPr>
          <p:cNvPr id="6" name="Tartalom helye 5"/>
          <p:cNvSpPr>
            <a:spLocks noGrp="1"/>
          </p:cNvSpPr>
          <p:nvPr>
            <p:ph idx="1"/>
          </p:nvPr>
        </p:nvSpPr>
        <p:spPr>
          <a:xfrm>
            <a:off x="244010" y="2137453"/>
            <a:ext cx="10053540" cy="4720547"/>
          </a:xfrm>
        </p:spPr>
        <p:txBody>
          <a:bodyPr>
            <a:normAutofit/>
          </a:bodyPr>
          <a:lstStyle/>
          <a:p>
            <a:pPr lvl="1">
              <a:spcBef>
                <a:spcPts val="600"/>
              </a:spcBef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tiszta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konyhai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környezetet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takarítással </a:t>
            </a:r>
            <a:r>
              <a:rPr lang="hu-HU" sz="2400" strike="sngStrike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lehet biztosítani </a:t>
            </a: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érhetjük el.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hu-HU" sz="240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takarítás</a:t>
            </a:r>
            <a:r>
              <a:rPr lang="hu-HU" sz="24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tisztítást és fertőtlenítést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jelent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1079500" lvl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Tiszítással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eltávolítjuk a környezetből  a </a:t>
            </a: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szennyező-</a:t>
            </a:r>
            <a:b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anyagokat, ételmaradékot. Ha nincs mit elfogyasztaniuk, </a:t>
            </a:r>
            <a:b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akkor távol maradnak a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rovarok és rágcsálók. </a:t>
            </a:r>
            <a:b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És a mikróbák sem szaporodnak el.</a:t>
            </a:r>
          </a:p>
          <a:p>
            <a:pPr marL="1079500" lvl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hu-HU" sz="24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Fertőtlenítéssel</a:t>
            </a: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elpusztítjuk a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konyhában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 környezetben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eszközökön élő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mikrobákat </a:t>
            </a:r>
            <a:endParaRPr lang="hu-HU" sz="240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4375" lvl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 nincs a környezetben szennyezőanyag, mikróbák, rovarok és rágcsálók, akkor az étel nem szennyeződik, nem fertőződik.</a:t>
            </a: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églalap 12">
            <a:extLst>
              <a:ext uri="{FF2B5EF4-FFF2-40B4-BE49-F238E27FC236}">
                <a16:creationId xmlns:a16="http://schemas.microsoft.com/office/drawing/2014/main" xmlns="" id="{DD320960-B32E-4315-A8FD-6BFC9E1A4C43}"/>
              </a:ext>
            </a:extLst>
          </p:cNvPr>
          <p:cNvSpPr/>
          <p:nvPr/>
        </p:nvSpPr>
        <p:spPr>
          <a:xfrm>
            <a:off x="248532" y="268804"/>
            <a:ext cx="1043709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24000" lvl="1"/>
            <a:r>
              <a:rPr lang="hu-HU" sz="280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80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vendéglátásban</a:t>
            </a:r>
            <a:r>
              <a:rPr lang="hu-HU" sz="28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követelmény </a:t>
            </a:r>
            <a:r>
              <a:rPr lang="hu-HU" sz="2800" strike="sngStrike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különösen fontos</a:t>
            </a:r>
            <a:r>
              <a:rPr lang="hu-HU" sz="2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hogy</a:t>
            </a:r>
          </a:p>
          <a:p>
            <a:pPr marL="781200" lvl="2"/>
            <a:r>
              <a:rPr lang="hu-HU" sz="2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konyhai eszközök, </a:t>
            </a:r>
          </a:p>
          <a:p>
            <a:pPr marL="781200" lvl="2"/>
            <a:r>
              <a:rPr lang="hu-HU" sz="28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80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berendezések </a:t>
            </a:r>
            <a:r>
              <a:rPr lang="hu-HU" sz="2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és </a:t>
            </a:r>
          </a:p>
          <a:p>
            <a:pPr marL="781200" lvl="2"/>
            <a:r>
              <a:rPr lang="hu-HU" sz="2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80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környezet </a:t>
            </a:r>
            <a:r>
              <a:rPr lang="hu-HU" sz="28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tiszta </a:t>
            </a:r>
            <a:r>
              <a:rPr lang="hu-HU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és fertőtl</a:t>
            </a:r>
            <a:r>
              <a:rPr lang="hu-HU" sz="28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enített </a:t>
            </a:r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legyen</a:t>
            </a:r>
            <a:r>
              <a:rPr lang="hu-HU" sz="2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 </a:t>
            </a:r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63038" y="3824719"/>
            <a:ext cx="2007891" cy="1737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85968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10245683" cy="1915647"/>
          </a:xfrm>
        </p:spPr>
        <p:txBody>
          <a:bodyPr/>
          <a:lstStyle/>
          <a:p>
            <a:r>
              <a:rPr lang="hu-H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Kiegészítő tevékenységek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9536491" cy="1182548"/>
          </a:xfrm>
        </p:spPr>
        <p:txBody>
          <a:bodyPr>
            <a:normAutofit/>
          </a:bodyPr>
          <a:lstStyle/>
          <a:p>
            <a:r>
              <a:rPr lang="hu-HU" sz="2400" b="1" cap="none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Mit </a:t>
            </a:r>
            <a:r>
              <a:rPr lang="hu-HU" sz="2400" b="1" cap="none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nevezünk a vendéglátásban </a:t>
            </a:r>
            <a:r>
              <a:rPr lang="hu-HU" sz="2400" b="1" cap="none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 b="1" cap="none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kiegészítő </a:t>
            </a:r>
            <a:r>
              <a:rPr lang="hu-HU" sz="2400" b="1" cap="none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tevékenység</a:t>
            </a:r>
            <a:r>
              <a:rPr lang="hu-HU" sz="2400" b="1" cap="none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</a:t>
            </a:r>
            <a:r>
              <a:rPr lang="hu-HU" sz="2400" b="1" cap="none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hu-HU" sz="2400" b="1" cap="none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87574" y="0"/>
            <a:ext cx="1504426" cy="1411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3310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4220" y="0"/>
            <a:ext cx="1357779" cy="1273629"/>
          </a:xfrm>
          <a:prstGeom prst="rect">
            <a:avLst/>
          </a:prstGeom>
        </p:spPr>
      </p:pic>
      <p:sp>
        <p:nvSpPr>
          <p:cNvPr id="6" name="Tartalom helye 5"/>
          <p:cNvSpPr>
            <a:spLocks noGrp="1"/>
          </p:cNvSpPr>
          <p:nvPr>
            <p:ph idx="1"/>
          </p:nvPr>
        </p:nvSpPr>
        <p:spPr>
          <a:xfrm>
            <a:off x="0" y="0"/>
            <a:ext cx="12057321" cy="6640831"/>
          </a:xfrm>
        </p:spPr>
        <p:txBody>
          <a:bodyPr>
            <a:normAutofit/>
          </a:bodyPr>
          <a:lstStyle/>
          <a:p>
            <a:pPr lvl="1">
              <a:lnSpc>
                <a:spcPct val="150000"/>
              </a:lnSpc>
              <a:spcBef>
                <a:spcPts val="600"/>
              </a:spcBef>
            </a:pP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spcBef>
                <a:spcPts val="600"/>
              </a:spcBef>
            </a:pPr>
            <a:r>
              <a:rPr lang="hu-HU" sz="28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vendéglátásban a </a:t>
            </a:r>
            <a:r>
              <a:rPr lang="hu-HU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fő tevékenységek </a:t>
            </a:r>
            <a:r>
              <a:rPr lang="hu-HU" sz="28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ételkészítés és a felszolgálás. </a:t>
            </a:r>
          </a:p>
          <a:p>
            <a:pPr lvl="1">
              <a:lnSpc>
                <a:spcPct val="150000"/>
              </a:lnSpc>
              <a:spcBef>
                <a:spcPts val="600"/>
              </a:spcBef>
            </a:pPr>
            <a:r>
              <a:rPr lang="hu-HU" sz="28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</a:t>
            </a:r>
            <a:r>
              <a:rPr lang="hu-HU" sz="280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8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ételkészítés </a:t>
            </a:r>
            <a:r>
              <a:rPr lang="hu-HU" sz="28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műveletei</a:t>
            </a:r>
            <a:endParaRPr lang="hu-HU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68400" lvl="2" indent="-311150">
              <a:lnSpc>
                <a:spcPct val="110000"/>
              </a:lnSpc>
              <a:spcBef>
                <a:spcPts val="600"/>
              </a:spcBef>
              <a:buFont typeface="Wingdings" pitchFamily="2" charset="2"/>
              <a:buChar char="v"/>
            </a:pPr>
            <a:r>
              <a:rPr lang="hu-H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előkészítés, </a:t>
            </a:r>
          </a:p>
          <a:p>
            <a:pPr marL="1168400" lvl="2" indent="-311150">
              <a:lnSpc>
                <a:spcPct val="110000"/>
              </a:lnSpc>
              <a:spcBef>
                <a:spcPts val="600"/>
              </a:spcBef>
              <a:buFont typeface="Wingdings" pitchFamily="2" charset="2"/>
              <a:buChar char="v"/>
            </a:pPr>
            <a:r>
              <a:rPr lang="hu-H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főzés, </a:t>
            </a:r>
          </a:p>
          <a:p>
            <a:pPr marL="1168400" lvl="2" indent="-311150">
              <a:lnSpc>
                <a:spcPct val="110000"/>
              </a:lnSpc>
              <a:spcBef>
                <a:spcPts val="600"/>
              </a:spcBef>
              <a:buFont typeface="Wingdings" pitchFamily="2" charset="2"/>
              <a:buChar char="v"/>
            </a:pPr>
            <a:r>
              <a:rPr lang="hu-HU" sz="2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8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sütés</a:t>
            </a:r>
            <a:r>
              <a:rPr lang="hu-HU" sz="280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hu-HU" sz="28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hu-HU" sz="28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ételkészítés a szakácsok feladata</a:t>
            </a:r>
            <a:r>
              <a:rPr lang="hu-HU" sz="28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hu-HU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spcBef>
                <a:spcPts val="600"/>
              </a:spcBef>
              <a:buNone/>
            </a:pPr>
            <a:endParaRPr lang="hu-HU" sz="280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spcBef>
                <a:spcPts val="600"/>
              </a:spcBef>
              <a:buNone/>
            </a:pPr>
            <a:r>
              <a:rPr lang="hu-HU" sz="28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szakácsok  munkáj</a:t>
            </a:r>
            <a:r>
              <a:rPr lang="hu-HU" sz="28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át konyhai kisegítő munkatársak segítik. </a:t>
            </a:r>
            <a:r>
              <a:rPr lang="hu-HU" sz="28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800" strike="sngStrike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ukat </a:t>
            </a:r>
            <a:r>
              <a:rPr lang="hu-HU" sz="2800" strike="sngStrike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hu-HU" sz="280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hu-HU" sz="2800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spcBef>
                <a:spcPts val="600"/>
              </a:spcBef>
              <a:buNone/>
            </a:pPr>
            <a:r>
              <a:rPr lang="hu-HU" sz="280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8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kiegészítő tevékenységeket </a:t>
            </a:r>
            <a:r>
              <a:rPr lang="hu-HU" sz="28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konyhai kisegítők végzik.</a:t>
            </a:r>
          </a:p>
          <a:p>
            <a:pPr marL="457200" lvl="1" indent="0">
              <a:spcBef>
                <a:spcPts val="600"/>
              </a:spcBef>
              <a:buNone/>
            </a:pPr>
            <a:endParaRPr lang="hu-HU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200000"/>
              </a:lnSpc>
              <a:spcBef>
                <a:spcPts val="600"/>
              </a:spcBef>
              <a:buNone/>
            </a:pP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Kép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103" t="2500" r="12051"/>
          <a:stretch/>
        </p:blipFill>
        <p:spPr>
          <a:xfrm>
            <a:off x="7364856" y="1662625"/>
            <a:ext cx="3413533" cy="2052631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7292826" y="3855933"/>
            <a:ext cx="3471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szakács készíti el az ételt</a:t>
            </a:r>
          </a:p>
        </p:txBody>
      </p:sp>
    </p:spTree>
    <p:extLst>
      <p:ext uri="{BB962C8B-B14F-4D97-AF65-F5344CB8AC3E}">
        <p14:creationId xmlns:p14="http://schemas.microsoft.com/office/powerpoint/2010/main" xmlns="" val="505738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4220" y="0"/>
            <a:ext cx="1357779" cy="1273629"/>
          </a:xfrm>
          <a:prstGeom prst="rect">
            <a:avLst/>
          </a:prstGeom>
        </p:spPr>
      </p:pic>
      <p:sp>
        <p:nvSpPr>
          <p:cNvPr id="6" name="Tartalom helye 5"/>
          <p:cNvSpPr>
            <a:spLocks noGrp="1"/>
          </p:cNvSpPr>
          <p:nvPr>
            <p:ph idx="1"/>
          </p:nvPr>
        </p:nvSpPr>
        <p:spPr>
          <a:xfrm>
            <a:off x="318769" y="1352062"/>
            <a:ext cx="11094831" cy="5384800"/>
          </a:xfrm>
        </p:spPr>
        <p:txBody>
          <a:bodyPr>
            <a:normAutofit lnSpcReduction="10000"/>
          </a:bodyPr>
          <a:lstStyle/>
          <a:p>
            <a:pPr lvl="4">
              <a:lnSpc>
                <a:spcPct val="140000"/>
              </a:lnSpc>
              <a:spcBef>
                <a:spcPts val="0"/>
              </a:spcBef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takarítás, tisztítás, fertőtlenítés</a:t>
            </a:r>
          </a:p>
          <a:p>
            <a:pPr marL="1828800" lvl="4" indent="0">
              <a:lnSpc>
                <a:spcPct val="140000"/>
              </a:lnSpc>
              <a:spcBef>
                <a:spcPts val="0"/>
              </a:spcBef>
              <a:buNone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Ebben a fejezetben a takarítást mutatjuk be részletesen.</a:t>
            </a:r>
          </a:p>
          <a:p>
            <a:pPr marL="1828800" lvl="4" indent="0">
              <a:lnSpc>
                <a:spcPct val="140000"/>
              </a:lnSpc>
              <a:spcBef>
                <a:spcPts val="0"/>
              </a:spcBef>
              <a:buNone/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4">
              <a:lnSpc>
                <a:spcPct val="140000"/>
              </a:lnSpc>
              <a:spcBef>
                <a:spcPts val="0"/>
              </a:spcBef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mosogatás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1828800" lvl="4" indent="0">
              <a:lnSpc>
                <a:spcPct val="140000"/>
              </a:lnSpc>
              <a:spcBef>
                <a:spcPts val="0"/>
              </a:spcBef>
              <a:buNone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Ezt az 5. fejezetben mutatjuk be részletesen.</a:t>
            </a:r>
          </a:p>
          <a:p>
            <a:pPr marL="1828800" lvl="4" indent="0">
              <a:lnSpc>
                <a:spcPct val="140000"/>
              </a:lnSpc>
              <a:spcBef>
                <a:spcPts val="0"/>
              </a:spcBef>
              <a:buNone/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4">
              <a:lnSpc>
                <a:spcPct val="140000"/>
              </a:lnSpc>
              <a:spcBef>
                <a:spcPts val="0"/>
              </a:spcBef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hulladék gyűjtése, csoportosítása és elszállítása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1828800" lvl="4" indent="0">
              <a:lnSpc>
                <a:spcPct val="140000"/>
              </a:lnSpc>
              <a:spcBef>
                <a:spcPts val="0"/>
              </a:spcBef>
              <a:buNone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Ezt a 7. fejezetben mutatjuk be részletesen.</a:t>
            </a:r>
          </a:p>
          <a:p>
            <a:pPr marL="1828800" lvl="4" indent="0">
              <a:lnSpc>
                <a:spcPct val="140000"/>
              </a:lnSpc>
              <a:spcBef>
                <a:spcPts val="0"/>
              </a:spcBef>
              <a:buNone/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4">
              <a:lnSpc>
                <a:spcPct val="140000"/>
              </a:lnSpc>
              <a:spcBef>
                <a:spcPts val="0"/>
              </a:spcBef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Az ételmaradék, vagyis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moslék kezelése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hasznosítása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4">
              <a:lnSpc>
                <a:spcPct val="140000"/>
              </a:lnSpc>
              <a:spcBef>
                <a:spcPts val="0"/>
              </a:spcBef>
            </a:pP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Ezt is a 7. fejezetben mutatjuk be.</a:t>
            </a:r>
            <a:endParaRPr lang="hu-HU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8" name="Csoportba foglalás 17"/>
          <p:cNvGrpSpPr/>
          <p:nvPr/>
        </p:nvGrpSpPr>
        <p:grpSpPr>
          <a:xfrm>
            <a:off x="360151" y="1453376"/>
            <a:ext cx="1857263" cy="5197517"/>
            <a:chOff x="36812" y="177243"/>
            <a:chExt cx="2007808" cy="6196205"/>
          </a:xfrm>
        </p:grpSpPr>
        <p:pic>
          <p:nvPicPr>
            <p:cNvPr id="12" name="Kép 11"/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b="12503"/>
            <a:stretch/>
          </p:blipFill>
          <p:spPr>
            <a:xfrm>
              <a:off x="36812" y="1601045"/>
              <a:ext cx="2007808" cy="1878389"/>
            </a:xfrm>
            <a:prstGeom prst="rect">
              <a:avLst/>
            </a:prstGeom>
          </p:spPr>
        </p:pic>
        <p:pic>
          <p:nvPicPr>
            <p:cNvPr id="14" name="Kép 13"/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EFEFEF"/>
                </a:clrFrom>
                <a:clrTo>
                  <a:srgbClr val="EFEFE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40522" y="177243"/>
              <a:ext cx="1043576" cy="1303020"/>
            </a:xfrm>
            <a:prstGeom prst="rect">
              <a:avLst/>
            </a:prstGeom>
          </p:spPr>
        </p:pic>
        <p:pic>
          <p:nvPicPr>
            <p:cNvPr id="15" name="Kép 14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20533" y="3600215"/>
              <a:ext cx="1058893" cy="1058893"/>
            </a:xfrm>
            <a:prstGeom prst="rect">
              <a:avLst/>
            </a:prstGeom>
          </p:spPr>
        </p:pic>
        <p:pic>
          <p:nvPicPr>
            <p:cNvPr id="17" name="Kép 16"/>
            <p:cNvPicPr>
              <a:picLocks noChangeAspect="1"/>
            </p:cNvPicPr>
            <p:nvPr/>
          </p:nvPicPr>
          <p:blipFill>
            <a:blip r:embed="rId7">
              <a:clrChange>
                <a:clrFrom>
                  <a:srgbClr val="010101">
                    <a:alpha val="784"/>
                  </a:srgbClr>
                </a:clrFrom>
                <a:clrTo>
                  <a:srgbClr val="010101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20533" y="5228390"/>
              <a:ext cx="1145058" cy="1145058"/>
            </a:xfrm>
            <a:prstGeom prst="rect">
              <a:avLst/>
            </a:prstGeom>
          </p:spPr>
        </p:pic>
      </p:grpSp>
      <p:sp>
        <p:nvSpPr>
          <p:cNvPr id="9" name="Szöveg helye 2">
            <a:extLst>
              <a:ext uri="{FF2B5EF4-FFF2-40B4-BE49-F238E27FC236}">
                <a16:creationId xmlns:a16="http://schemas.microsoft.com/office/drawing/2014/main" xmlns="" id="{5B57C040-15D2-43C5-AB8D-A0D8BE682179}"/>
              </a:ext>
            </a:extLst>
          </p:cNvPr>
          <p:cNvSpPr txBox="1">
            <a:spLocks/>
          </p:cNvSpPr>
          <p:nvPr/>
        </p:nvSpPr>
        <p:spPr>
          <a:xfrm>
            <a:off x="506278" y="540222"/>
            <a:ext cx="8825658" cy="708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None/>
            </a:pPr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 a kiegészítő tevékenységek?</a:t>
            </a:r>
          </a:p>
        </p:txBody>
      </p:sp>
    </p:spTree>
    <p:extLst>
      <p:ext uri="{BB962C8B-B14F-4D97-AF65-F5344CB8AC3E}">
        <p14:creationId xmlns:p14="http://schemas.microsoft.com/office/powerpoint/2010/main" xmlns="" val="29666101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74828" y="0"/>
            <a:ext cx="1317171" cy="1235537"/>
          </a:xfrm>
          <a:prstGeom prst="rect">
            <a:avLst/>
          </a:prstGeom>
        </p:spPr>
      </p:pic>
      <p:sp>
        <p:nvSpPr>
          <p:cNvPr id="8" name="Tartalom helye 2">
            <a:extLst>
              <a:ext uri="{FF2B5EF4-FFF2-40B4-BE49-F238E27FC236}">
                <a16:creationId xmlns:a16="http://schemas.microsoft.com/office/drawing/2014/main" xmlns="" id="{DABB13D0-3716-47D8-90BF-AAAB68EBCC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1938" y="61577"/>
            <a:ext cx="10512890" cy="6666393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>
              <a:buNone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452424" y="1566413"/>
            <a:ext cx="1096137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800" b="1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		</a:t>
            </a:r>
            <a:endParaRPr lang="hu-HU" sz="2800" dirty="0">
              <a:solidFill>
                <a:schemeClr val="bg2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endParaRPr lang="hu-HU" sz="2800" dirty="0">
              <a:solidFill>
                <a:schemeClr val="bg2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Takarítással, tisztántartással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kevesebb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mikr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o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ba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, rovar vagy rágcsáló lesz a konyhai környezetben. </a:t>
            </a:r>
          </a:p>
          <a:p>
            <a:endParaRPr lang="hu-HU" sz="24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Ha nincs maszat, ételmaradék, hulladék a konyhában vagy étteremben, </a:t>
            </a: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akkor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nincs mit enniük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 mikrobáknak,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rovaroknak </a:t>
            </a: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és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rágcsálóknak. </a:t>
            </a:r>
          </a:p>
          <a:p>
            <a:endParaRPr lang="hu-HU" sz="24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Ha nincs mit enniük, a 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mikrobák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nem 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tudnak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elszaporodni.</a:t>
            </a:r>
            <a:endParaRPr lang="hu-HU" sz="2400" b="1" dirty="0">
              <a:solidFill>
                <a:schemeClr val="bg2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r>
              <a:rPr lang="hu-HU" sz="2400" b="1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Ha nincs szenny, maszat, hulladék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, a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rovarok és 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rágcsálók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oda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sem jönnek.</a:t>
            </a:r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4">
            <a:clrChange>
              <a:clrFrom>
                <a:srgbClr val="EFEFEF"/>
              </a:clrFrom>
              <a:clrTo>
                <a:srgbClr val="EFEFE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9845" y="769136"/>
            <a:ext cx="1277062" cy="1594554"/>
          </a:xfrm>
          <a:prstGeom prst="rect">
            <a:avLst/>
          </a:prstGeom>
        </p:spPr>
      </p:pic>
      <p:sp>
        <p:nvSpPr>
          <p:cNvPr id="7" name="Szöveg helye 2">
            <a:extLst>
              <a:ext uri="{FF2B5EF4-FFF2-40B4-BE49-F238E27FC236}">
                <a16:creationId xmlns:a16="http://schemas.microsoft.com/office/drawing/2014/main" xmlns="" id="{F85F35D9-7BC3-4D49-8BE8-56798DCB3409}"/>
              </a:ext>
            </a:extLst>
          </p:cNvPr>
          <p:cNvSpPr txBox="1">
            <a:spLocks/>
          </p:cNvSpPr>
          <p:nvPr/>
        </p:nvSpPr>
        <p:spPr>
          <a:xfrm>
            <a:off x="1727342" y="765423"/>
            <a:ext cx="8825658" cy="708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None/>
            </a:pPr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Takarítás, tisztítás, fertőtlenítés</a:t>
            </a:r>
          </a:p>
        </p:txBody>
      </p:sp>
    </p:spTree>
    <p:extLst>
      <p:ext uri="{BB962C8B-B14F-4D97-AF65-F5344CB8AC3E}">
        <p14:creationId xmlns:p14="http://schemas.microsoft.com/office/powerpoint/2010/main" xmlns="" val="27346620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74828" y="0"/>
            <a:ext cx="1317171" cy="1235537"/>
          </a:xfrm>
          <a:prstGeom prst="rect">
            <a:avLst/>
          </a:prstGeom>
        </p:spPr>
      </p:pic>
      <p:sp>
        <p:nvSpPr>
          <p:cNvPr id="8" name="Tartalom helye 2">
            <a:extLst>
              <a:ext uri="{FF2B5EF4-FFF2-40B4-BE49-F238E27FC236}">
                <a16:creationId xmlns:a16="http://schemas.microsoft.com/office/drawing/2014/main" xmlns="" id="{DABB13D0-3716-47D8-90BF-AAAB68EBCC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1938" y="61577"/>
            <a:ext cx="10512890" cy="6666393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>
              <a:buNone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421495" y="1313448"/>
            <a:ext cx="10961370" cy="73558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maszatot, ételmaradékot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minél előbb el kell távolítani a konyhából.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Az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élelmiszert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, </a:t>
            </a:r>
            <a:r>
              <a:rPr lang="hu-HU" sz="2400" b="1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étel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maradékot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,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hulladékot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zárt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edényben </a:t>
            </a: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vagy tárolóban </a:t>
            </a:r>
            <a:r>
              <a:rPr lang="hu-HU" sz="240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kell </a:t>
            </a: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tartani.</a:t>
            </a:r>
            <a:endParaRPr lang="hu-HU" sz="2400" dirty="0">
              <a:solidFill>
                <a:srgbClr val="FF00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vágódeszkákat, munka felületeket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,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szerszámokat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alaposan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le kell takarítani.</a:t>
            </a: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	Le kell mosni és fertőtleníteni.</a:t>
            </a: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	Tisztán kell elrakni.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Meg kell akadályozni, hogy mikrobákkal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fertőzött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(romlott) alapanyag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vagy eszköz legyen a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konyhában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. 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Meg kell akadályozni, hogy rovar, vagy rágcsáló kerüljön be a konyhába, vagy az étterembe.</a:t>
            </a:r>
          </a:p>
          <a:p>
            <a:endParaRPr lang="hu-HU" sz="28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endParaRPr lang="hu-HU" sz="28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endParaRPr lang="hu-HU" sz="28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endParaRPr lang="hu-HU" sz="28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5" name="Szöveg helye 2">
            <a:extLst>
              <a:ext uri="{FF2B5EF4-FFF2-40B4-BE49-F238E27FC236}">
                <a16:creationId xmlns:a16="http://schemas.microsoft.com/office/drawing/2014/main" xmlns="" id="{9FF203E2-D1A4-4A46-BA5E-DC59F4226912}"/>
              </a:ext>
            </a:extLst>
          </p:cNvPr>
          <p:cNvSpPr txBox="1">
            <a:spLocks/>
          </p:cNvSpPr>
          <p:nvPr/>
        </p:nvSpPr>
        <p:spPr>
          <a:xfrm>
            <a:off x="435562" y="389653"/>
            <a:ext cx="8825658" cy="708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None/>
            </a:pPr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Takarítás, tisztítás, fertőtlenítés</a:t>
            </a:r>
          </a:p>
        </p:txBody>
      </p:sp>
    </p:spTree>
    <p:extLst>
      <p:ext uri="{BB962C8B-B14F-4D97-AF65-F5344CB8AC3E}">
        <p14:creationId xmlns:p14="http://schemas.microsoft.com/office/powerpoint/2010/main" xmlns="" val="27729293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9049615" cy="1915647"/>
          </a:xfrm>
        </p:spPr>
        <p:txBody>
          <a:bodyPr/>
          <a:lstStyle/>
          <a:p>
            <a:r>
              <a:rPr lang="hu-H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Tisztítás, fertőtlenítés</a:t>
            </a:r>
          </a:p>
        </p:txBody>
      </p:sp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4571" y="93617"/>
            <a:ext cx="1823306" cy="1710304"/>
          </a:xfrm>
          <a:prstGeom prst="rect">
            <a:avLst/>
          </a:prstGeom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xmlns="" id="{2FA643D7-0A13-417D-9D9F-5089AB3A67A3}"/>
              </a:ext>
            </a:extLst>
          </p:cNvPr>
          <p:cNvSpPr txBox="1"/>
          <p:nvPr/>
        </p:nvSpPr>
        <p:spPr>
          <a:xfrm>
            <a:off x="1154956" y="4859023"/>
            <a:ext cx="84010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 a különbség a tisztítás és a fertőtlenítés között?</a:t>
            </a:r>
          </a:p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Hogyan fertőtlenítünk?</a:t>
            </a:r>
          </a:p>
        </p:txBody>
      </p:sp>
    </p:spTree>
    <p:extLst>
      <p:ext uri="{BB962C8B-B14F-4D97-AF65-F5344CB8AC3E}">
        <p14:creationId xmlns:p14="http://schemas.microsoft.com/office/powerpoint/2010/main" xmlns="" val="12567332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74828" y="0"/>
            <a:ext cx="1317171" cy="1235537"/>
          </a:xfrm>
          <a:prstGeom prst="rect">
            <a:avLst/>
          </a:prstGeom>
        </p:spPr>
      </p:pic>
      <p:sp>
        <p:nvSpPr>
          <p:cNvPr id="8" name="Tartalom helye 2">
            <a:extLst>
              <a:ext uri="{FF2B5EF4-FFF2-40B4-BE49-F238E27FC236}">
                <a16:creationId xmlns:a16="http://schemas.microsoft.com/office/drawing/2014/main" xmlns="" id="{DABB13D0-3716-47D8-90BF-AAAB68EBCC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074" y="1772530"/>
            <a:ext cx="10512890" cy="4758493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hu-HU" sz="28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/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hu-HU" sz="240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tisztítással, a lemosással</a:t>
            </a:r>
            <a:r>
              <a:rPr lang="hu-HU" sz="24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felmosással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eltávolítjuk </a:t>
            </a:r>
            <a:endParaRPr lang="hu-HU" sz="240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55650" lvl="1" indent="-355600"/>
            <a:r>
              <a:rPr lang="hu-HU" sz="22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2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szennyezőanyagokat, a port, a földet, a maszatot, az ételmaradék</a:t>
            </a:r>
            <a:r>
              <a:rPr lang="hu-HU" sz="22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ot, </a:t>
            </a:r>
            <a:r>
              <a:rPr lang="hu-HU" sz="22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zsírt </a:t>
            </a:r>
            <a:r>
              <a:rPr lang="hu-HU" sz="22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konyhai eszközökről és a felületekről. </a:t>
            </a:r>
          </a:p>
          <a:p>
            <a:pPr marL="755650" lvl="1" indent="-355600"/>
            <a:r>
              <a:rPr lang="hu-HU" sz="22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Tisztítással az eszközökre </a:t>
            </a:r>
            <a:r>
              <a:rPr lang="hu-HU" sz="2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ragadt </a:t>
            </a:r>
            <a:r>
              <a:rPr lang="hu-HU" sz="22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mikrobákat is lemossuk, </a:t>
            </a:r>
            <a:r>
              <a:rPr lang="hu-HU" sz="2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nem pusztítjuk el őket.</a:t>
            </a:r>
          </a:p>
          <a:p>
            <a:pPr marL="355600" indent="-355600"/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ertőtlenítéssel</a:t>
            </a:r>
            <a:r>
              <a:rPr lang="hu-HU" sz="240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elpusztítjuk </a:t>
            </a:r>
            <a:endParaRPr lang="hu-HU" sz="240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55650" lvl="1" indent="-355600"/>
            <a:r>
              <a:rPr lang="hu-HU" sz="22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konyhai felületekre és az eszközökre tapadt </a:t>
            </a:r>
            <a:r>
              <a:rPr lang="hu-HU" sz="2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mikrobákat</a:t>
            </a:r>
            <a:r>
              <a:rPr lang="hu-HU" sz="22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55650" lvl="1" indent="-355600"/>
            <a:r>
              <a:rPr lang="hu-HU" sz="22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fertőtlenítőszerek megölik a mikrobákat. </a:t>
            </a:r>
            <a:r>
              <a:rPr lang="hu-HU" sz="24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355600" indent="-355600"/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Tiszta konyhában </a:t>
            </a:r>
            <a:r>
              <a:rPr lang="hu-HU" sz="2400" strike="sngStrik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megóvhatjuk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az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ételek</a:t>
            </a:r>
            <a:r>
              <a:rPr lang="hu-HU" sz="2400" strike="sngStrike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védettek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szennyeződéstől.</a:t>
            </a:r>
          </a:p>
          <a:p>
            <a:pPr marL="355600" indent="-355600">
              <a:buNone/>
            </a:pPr>
            <a:r>
              <a:rPr lang="hu-H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hu-HU" sz="28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zöveg helye 2">
            <a:extLst>
              <a:ext uri="{FF2B5EF4-FFF2-40B4-BE49-F238E27FC236}">
                <a16:creationId xmlns:a16="http://schemas.microsoft.com/office/drawing/2014/main" xmlns="" id="{9E50AF5A-A290-4D94-8106-8256081B4AB5}"/>
              </a:ext>
            </a:extLst>
          </p:cNvPr>
          <p:cNvSpPr txBox="1">
            <a:spLocks/>
          </p:cNvSpPr>
          <p:nvPr/>
        </p:nvSpPr>
        <p:spPr>
          <a:xfrm>
            <a:off x="586295" y="734162"/>
            <a:ext cx="8825658" cy="708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None/>
            </a:pPr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Takarítás és fertőtlenítés</a:t>
            </a:r>
          </a:p>
        </p:txBody>
      </p:sp>
    </p:spTree>
    <p:extLst>
      <p:ext uri="{BB962C8B-B14F-4D97-AF65-F5344CB8AC3E}">
        <p14:creationId xmlns:p14="http://schemas.microsoft.com/office/powerpoint/2010/main" xmlns="" val="15191474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74828" y="0"/>
            <a:ext cx="1317171" cy="1235537"/>
          </a:xfrm>
          <a:prstGeom prst="rect">
            <a:avLst/>
          </a:prstGeom>
        </p:spPr>
      </p:pic>
      <p:sp>
        <p:nvSpPr>
          <p:cNvPr id="8" name="Tartalom helye 2">
            <a:extLst>
              <a:ext uri="{FF2B5EF4-FFF2-40B4-BE49-F238E27FC236}">
                <a16:creationId xmlns:a16="http://schemas.microsoft.com/office/drawing/2014/main" xmlns="" id="{DABB13D0-3716-47D8-90BF-AAAB68EBCC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846" y="963432"/>
            <a:ext cx="9892621" cy="4565172"/>
          </a:xfrm>
        </p:spPr>
        <p:txBody>
          <a:bodyPr>
            <a:noAutofit/>
          </a:bodyPr>
          <a:lstStyle/>
          <a:p>
            <a:pPr marL="355600" indent="-355600">
              <a:spcBef>
                <a:spcPts val="0"/>
              </a:spcBef>
            </a:pPr>
            <a:r>
              <a:rPr lang="hu-HU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Tisztítószerek</a:t>
            </a:r>
            <a:r>
              <a:rPr lang="hu-HU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hu-HU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55650" lvl="1" indent="-355600">
              <a:spcBef>
                <a:spcPts val="400"/>
              </a:spcBef>
            </a:pPr>
            <a:r>
              <a:rPr lang="hu-HU" sz="2000" strike="sngStrike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Tisztításra </a:t>
            </a:r>
            <a:r>
              <a:rPr lang="hu-HU" sz="20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hu-HU" sz="20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osogatószerek;</a:t>
            </a:r>
          </a:p>
          <a:p>
            <a:pPr marL="755650" lvl="1" indent="-355600">
              <a:spcBef>
                <a:spcPts val="400"/>
              </a:spcBef>
            </a:pPr>
            <a:r>
              <a:rPr lang="hu-HU" sz="20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hu-HU" sz="20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emosószerek; </a:t>
            </a:r>
          </a:p>
          <a:p>
            <a:pPr marL="755650" lvl="1" indent="-355600">
              <a:spcBef>
                <a:spcPts val="400"/>
              </a:spcBef>
            </a:pPr>
            <a:r>
              <a:rPr lang="hu-HU" sz="20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Vízkőoldószerek: savas, maró hatású lehet.</a:t>
            </a:r>
          </a:p>
          <a:p>
            <a:pPr marL="755650" lvl="1" indent="-355600">
              <a:spcBef>
                <a:spcPts val="400"/>
              </a:spcBef>
              <a:buNone/>
            </a:pPr>
            <a:r>
              <a:rPr lang="hu-HU" sz="200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Ezek</a:t>
            </a:r>
            <a:r>
              <a:rPr lang="hu-HU" sz="20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0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eltávolítják a szennyeződést és </a:t>
            </a:r>
            <a:r>
              <a:rPr lang="hu-HU" sz="20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0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mikrobákat.</a:t>
            </a:r>
            <a:r>
              <a:rPr lang="hu-HU" sz="20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hu-HU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/>
            <a:r>
              <a:rPr lang="hu-HU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Zsíroldószerek</a:t>
            </a:r>
            <a:r>
              <a:rPr lang="hu-HU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hu-HU" b="1" smtClean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55650" lvl="1" indent="-355600">
              <a:spcBef>
                <a:spcPts val="400"/>
              </a:spcBef>
            </a:pPr>
            <a:r>
              <a:rPr lang="hu-HU" sz="200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Lúgos zsíroldószer: maró hatású;</a:t>
            </a:r>
          </a:p>
          <a:p>
            <a:pPr marL="755650" lvl="1" indent="-355600">
              <a:spcBef>
                <a:spcPts val="400"/>
              </a:spcBef>
            </a:pPr>
            <a:r>
              <a:rPr lang="hu-HU" sz="200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Tűzhelytisztító: maró hatású. </a:t>
            </a:r>
          </a:p>
          <a:p>
            <a:pPr marL="365125" lvl="1" indent="34925">
              <a:spcBef>
                <a:spcPts val="400"/>
              </a:spcBef>
              <a:buNone/>
            </a:pPr>
            <a:r>
              <a:rPr lang="hu-HU" sz="200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edények és eszközök felületére tapadt zsírba beleragadnak a mikrobák.</a:t>
            </a:r>
            <a:br>
              <a:rPr lang="hu-HU" sz="200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00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zsírral együtt a mikrobákat is eltávolítjuk. </a:t>
            </a:r>
            <a:endParaRPr lang="hu-HU" sz="20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400"/>
              </a:spcBef>
            </a:pPr>
            <a:r>
              <a:rPr lang="hu-HU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hu-HU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Fertőtlenítőszerek: </a:t>
            </a:r>
          </a:p>
          <a:p>
            <a:pPr marL="400050" lvl="1" indent="0">
              <a:spcBef>
                <a:spcPts val="400"/>
              </a:spcBef>
            </a:pPr>
            <a:r>
              <a:rPr lang="hu-HU" sz="200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Klórtartalmú </a:t>
            </a:r>
            <a:r>
              <a:rPr lang="hu-HU" sz="200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szerek például Hypó</a:t>
            </a:r>
            <a:r>
              <a:rPr lang="hu-HU" sz="200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sz="200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hu-HU" sz="200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omestos, Flóraszept: maró hatású;</a:t>
            </a:r>
          </a:p>
          <a:p>
            <a:pPr marL="400050" lvl="1" indent="0">
              <a:spcBef>
                <a:spcPts val="400"/>
              </a:spcBef>
            </a:pPr>
            <a:r>
              <a:rPr lang="hu-HU" sz="200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Alkoholos lemosószerek, például Sanytol, D-cook, Dettol</a:t>
            </a:r>
          </a:p>
          <a:p>
            <a:pPr marL="400050" lvl="1" indent="0">
              <a:spcBef>
                <a:spcPts val="400"/>
              </a:spcBef>
            </a:pPr>
            <a:r>
              <a:rPr lang="hu-HU" sz="200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Peroxidos fertőtlenítőszerek, például Nanosept</a:t>
            </a:r>
          </a:p>
          <a:p>
            <a:pPr marL="400050" lvl="1" indent="0">
              <a:spcBef>
                <a:spcPts val="400"/>
              </a:spcBef>
              <a:buNone/>
            </a:pPr>
            <a:r>
              <a:rPr lang="hu-HU" sz="200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Ezek </a:t>
            </a:r>
            <a:r>
              <a:rPr lang="hu-HU" sz="200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elpusztítják, megölik a mikrobákat</a:t>
            </a:r>
            <a:r>
              <a:rPr lang="hu-HU" sz="200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hu-HU" sz="2000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hu-HU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hu-HU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Csoportba foglalás 13"/>
          <p:cNvGrpSpPr/>
          <p:nvPr/>
        </p:nvGrpSpPr>
        <p:grpSpPr>
          <a:xfrm>
            <a:off x="9833318" y="1254324"/>
            <a:ext cx="2047836" cy="4344618"/>
            <a:chOff x="9727894" y="1497729"/>
            <a:chExt cx="2464106" cy="5046615"/>
          </a:xfrm>
        </p:grpSpPr>
        <p:grpSp>
          <p:nvGrpSpPr>
            <p:cNvPr id="3" name="Csoportba foglalás 2"/>
            <p:cNvGrpSpPr/>
            <p:nvPr/>
          </p:nvGrpSpPr>
          <p:grpSpPr>
            <a:xfrm>
              <a:off x="10128654" y="3561138"/>
              <a:ext cx="1747116" cy="1370503"/>
              <a:chOff x="9991494" y="3855052"/>
              <a:chExt cx="1747116" cy="1370503"/>
            </a:xfrm>
          </p:grpSpPr>
          <p:pic>
            <p:nvPicPr>
              <p:cNvPr id="7" name="Kép 6"/>
              <p:cNvPicPr>
                <a:picLocks noChangeAspect="1"/>
              </p:cNvPicPr>
              <p:nvPr/>
            </p:nvPicPr>
            <p:blipFill>
              <a:blip r:embed="rId4">
                <a:clrChange>
                  <a:clrFrom>
                    <a:srgbClr val="FEFEFE"/>
                  </a:clrFrom>
                  <a:clrTo>
                    <a:srgbClr val="FEFEFE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9991494" y="3855052"/>
                <a:ext cx="783099" cy="1334168"/>
              </a:xfrm>
              <a:prstGeom prst="rect">
                <a:avLst/>
              </a:prstGeom>
            </p:spPr>
          </p:pic>
          <p:pic>
            <p:nvPicPr>
              <p:cNvPr id="9" name="Kép 8"/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42788" t="14186" r="12024" b="14231"/>
              <a:stretch/>
            </p:blipFill>
            <p:spPr>
              <a:xfrm>
                <a:off x="10919930" y="3855053"/>
                <a:ext cx="818680" cy="1370502"/>
              </a:xfrm>
              <a:prstGeom prst="rect">
                <a:avLst/>
              </a:prstGeom>
            </p:spPr>
          </p:pic>
        </p:grpSp>
        <p:pic>
          <p:nvPicPr>
            <p:cNvPr id="10" name="Kép 9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0877221" y="5219263"/>
              <a:ext cx="1314779" cy="1314779"/>
            </a:xfrm>
            <a:prstGeom prst="rect">
              <a:avLst/>
            </a:prstGeom>
          </p:spPr>
        </p:pic>
        <p:pic>
          <p:nvPicPr>
            <p:cNvPr id="11" name="Kép 10"/>
            <p:cNvPicPr>
              <a:picLocks noChangeAspect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9727894" y="5084344"/>
              <a:ext cx="1460000" cy="1460000"/>
            </a:xfrm>
            <a:prstGeom prst="rect">
              <a:avLst/>
            </a:prstGeom>
          </p:spPr>
        </p:pic>
        <p:grpSp>
          <p:nvGrpSpPr>
            <p:cNvPr id="13" name="Csoportba foglalás 12"/>
            <p:cNvGrpSpPr/>
            <p:nvPr/>
          </p:nvGrpSpPr>
          <p:grpSpPr>
            <a:xfrm>
              <a:off x="10258105" y="1497729"/>
              <a:ext cx="1676585" cy="1656268"/>
              <a:chOff x="10258105" y="1497729"/>
              <a:chExt cx="1676585" cy="1656268"/>
            </a:xfrm>
          </p:grpSpPr>
          <p:pic>
            <p:nvPicPr>
              <p:cNvPr id="6" name="Kép 5"/>
              <p:cNvPicPr>
                <a:picLocks noChangeAspect="1"/>
              </p:cNvPicPr>
              <p:nvPr/>
            </p:nvPicPr>
            <p:blipFill rotWithShape="1">
              <a:blip r:embed="rId8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17109" t="3962" r="16017" b="9472"/>
              <a:stretch/>
            </p:blipFill>
            <p:spPr>
              <a:xfrm>
                <a:off x="10258105" y="1642116"/>
                <a:ext cx="665572" cy="1175636"/>
              </a:xfrm>
              <a:prstGeom prst="rect">
                <a:avLst/>
              </a:prstGeom>
            </p:spPr>
          </p:pic>
          <p:pic>
            <p:nvPicPr>
              <p:cNvPr id="12" name="Kép 11"/>
              <p:cNvPicPr>
                <a:picLocks noChangeAspect="1"/>
              </p:cNvPicPr>
              <p:nvPr/>
            </p:nvPicPr>
            <p:blipFill rotWithShape="1">
              <a:blip r:embed="rId9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38391" t="-3031" r="31280"/>
              <a:stretch/>
            </p:blipFill>
            <p:spPr>
              <a:xfrm>
                <a:off x="11057090" y="1497729"/>
                <a:ext cx="877600" cy="1656268"/>
              </a:xfrm>
              <a:prstGeom prst="rect">
                <a:avLst/>
              </a:prstGeom>
            </p:spPr>
          </p:pic>
        </p:grpSp>
      </p:grpSp>
      <p:sp>
        <p:nvSpPr>
          <p:cNvPr id="15" name="Téglalap 14"/>
          <p:cNvSpPr/>
          <p:nvPr/>
        </p:nvSpPr>
        <p:spPr>
          <a:xfrm>
            <a:off x="2087455" y="6396335"/>
            <a:ext cx="82838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Viseljünk 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gumikesztyűt </a:t>
            </a:r>
            <a:r>
              <a:rPr lang="hu-HU" sz="2400" b="1" strike="sngStrike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vegyi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anyagok használatakor!</a:t>
            </a:r>
          </a:p>
        </p:txBody>
      </p:sp>
      <p:pic>
        <p:nvPicPr>
          <p:cNvPr id="17" name="Kép 16"/>
          <p:cNvPicPr>
            <a:picLocks noChangeAspect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73671" y="5572210"/>
            <a:ext cx="1162806" cy="1040405"/>
          </a:xfrm>
          <a:prstGeom prst="rect">
            <a:avLst/>
          </a:prstGeom>
        </p:spPr>
      </p:pic>
      <p:sp>
        <p:nvSpPr>
          <p:cNvPr id="16" name="Szöveg helye 2">
            <a:extLst>
              <a:ext uri="{FF2B5EF4-FFF2-40B4-BE49-F238E27FC236}">
                <a16:creationId xmlns:a16="http://schemas.microsoft.com/office/drawing/2014/main" xmlns="" id="{4ADDEA41-7F0F-41D5-885D-AE6260EAAAA3}"/>
              </a:ext>
            </a:extLst>
          </p:cNvPr>
          <p:cNvSpPr txBox="1">
            <a:spLocks/>
          </p:cNvSpPr>
          <p:nvPr/>
        </p:nvSpPr>
        <p:spPr>
          <a:xfrm>
            <a:off x="0" y="211015"/>
            <a:ext cx="10705514" cy="731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None/>
            </a:pPr>
            <a:r>
              <a:rPr lang="hu-HU" sz="32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Tisztításhoz </a:t>
            </a:r>
            <a:r>
              <a:rPr lang="hu-HU" sz="32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és </a:t>
            </a:r>
            <a:r>
              <a:rPr lang="hu-HU" sz="32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fertőtlenítéshez </a:t>
            </a:r>
            <a:r>
              <a:rPr lang="hu-HU" sz="32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használható </a:t>
            </a:r>
            <a:r>
              <a:rPr lang="hu-HU" sz="32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szerek</a:t>
            </a:r>
            <a:endParaRPr lang="hu-HU" sz="32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10600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813374"/>
          </a:xfrm>
        </p:spPr>
        <p:txBody>
          <a:bodyPr/>
          <a:lstStyle/>
          <a:p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Vegyi anyagok használatának szabályai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551389813"/>
              </p:ext>
            </p:extLst>
          </p:nvPr>
        </p:nvGraphicFramePr>
        <p:xfrm>
          <a:off x="1490980" y="1152983"/>
          <a:ext cx="10701020" cy="57050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Kép 5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903220"/>
            <a:ext cx="1977390" cy="1977390"/>
          </a:xfrm>
          <a:prstGeom prst="rect">
            <a:avLst/>
          </a:prstGeom>
        </p:spPr>
      </p:pic>
      <p:sp>
        <p:nvSpPr>
          <p:cNvPr id="5" name="Szövegdoboz 4"/>
          <p:cNvSpPr txBox="1"/>
          <p:nvPr/>
        </p:nvSpPr>
        <p:spPr>
          <a:xfrm>
            <a:off x="1906531" y="1741056"/>
            <a:ext cx="11313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6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</a:t>
            </a:r>
            <a:endParaRPr lang="en-US" sz="6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2337070" y="3470915"/>
            <a:ext cx="11313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6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</a:t>
            </a:r>
            <a:endParaRPr lang="en-US" sz="6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1906531" y="5186843"/>
            <a:ext cx="11313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6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</a:t>
            </a:r>
            <a:endParaRPr lang="en-US" sz="6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757896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951632"/>
          </a:xfrm>
        </p:spPr>
        <p:txBody>
          <a:bodyPr/>
          <a:lstStyle/>
          <a:p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Vegyi anyagok használatának szabályai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57746337"/>
              </p:ext>
            </p:extLst>
          </p:nvPr>
        </p:nvGraphicFramePr>
        <p:xfrm>
          <a:off x="1490980" y="1152983"/>
          <a:ext cx="10701020" cy="57050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Kép 6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903220"/>
            <a:ext cx="1977390" cy="1977390"/>
          </a:xfrm>
          <a:prstGeom prst="rect">
            <a:avLst/>
          </a:prstGeom>
        </p:spPr>
      </p:pic>
      <p:sp>
        <p:nvSpPr>
          <p:cNvPr id="5" name="Szövegdoboz 4"/>
          <p:cNvSpPr txBox="1"/>
          <p:nvPr/>
        </p:nvSpPr>
        <p:spPr>
          <a:xfrm>
            <a:off x="1878823" y="1759529"/>
            <a:ext cx="11313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6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</a:t>
            </a:r>
            <a:endParaRPr lang="en-US" sz="6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zövegdoboz 5"/>
          <p:cNvSpPr txBox="1"/>
          <p:nvPr/>
        </p:nvSpPr>
        <p:spPr>
          <a:xfrm>
            <a:off x="2337070" y="3497659"/>
            <a:ext cx="11313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6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</a:t>
            </a:r>
            <a:endParaRPr lang="en-US" sz="6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1977390" y="5235789"/>
            <a:ext cx="11313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6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</a:t>
            </a:r>
            <a:endParaRPr lang="en-US" sz="6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061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églalap 2"/>
          <p:cNvSpPr/>
          <p:nvPr/>
        </p:nvSpPr>
        <p:spPr>
          <a:xfrm>
            <a:off x="200367" y="1219769"/>
            <a:ext cx="9013972" cy="5410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Minden </a:t>
            </a:r>
            <a:r>
              <a:rPr lang="hu-HU" sz="2400" strike="sngStrik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veszélyes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vegyi anyagnak van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biztonsági adatlap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ja.</a:t>
            </a:r>
          </a:p>
          <a:p>
            <a:pPr>
              <a:lnSpc>
                <a:spcPct val="120000"/>
              </a:lnSpc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Ezt a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dolgozónak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ismernie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kell.</a:t>
            </a:r>
          </a:p>
          <a:p>
            <a:pPr>
              <a:lnSpc>
                <a:spcPct val="120000"/>
              </a:lnSpc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Ez az adatlap elmondja a vegyi anyagról, hogy:</a:t>
            </a: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milyen 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tulajdonságai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vannak (folyékony, vízoldható, por, stb.); 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mik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az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összetevői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(milyen anyagokból állították össze);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mitől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veszélyes embere vagy az ökoszisztémára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(gyúlékony, maró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mérgező,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stb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.)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;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mire kell vigyázni 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használat</a:t>
            </a:r>
            <a:r>
              <a:rPr lang="hu-HU" sz="2400" b="1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közben (bőrrel ne érintkezzen, szembe ne fröccsenjen, ne nyeljükk le, ne lélegezzük be, stb.); 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mit kell tenni, ha valaki belélegzi, lenyeli vagy a bőrére kerül a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veszélyes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anyag (azonnal lemosni, szemet kiöblíteni, hánytatni vagy sok vizet inni, orvoshoz fordulni, stb.).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601980" y="338435"/>
            <a:ext cx="101765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vegyi anyagok biztonsági adatlapja</a:t>
            </a:r>
          </a:p>
        </p:txBody>
      </p:sp>
      <p:pic>
        <p:nvPicPr>
          <p:cNvPr id="5" name="Kép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73662" y="1674054"/>
            <a:ext cx="3118338" cy="4255233"/>
          </a:xfrm>
          <a:prstGeom prst="rect">
            <a:avLst/>
          </a:prstGeom>
        </p:spPr>
      </p:pic>
      <p:sp>
        <p:nvSpPr>
          <p:cNvPr id="6" name="Téglalap 5"/>
          <p:cNvSpPr/>
          <p:nvPr/>
        </p:nvSpPr>
        <p:spPr>
          <a:xfrm>
            <a:off x="8843010" y="6069965"/>
            <a:ext cx="334899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Biztonsági adatlap</a:t>
            </a:r>
          </a:p>
        </p:txBody>
      </p:sp>
    </p:spTree>
    <p:extLst>
      <p:ext uri="{BB962C8B-B14F-4D97-AF65-F5344CB8AC3E}">
        <p14:creationId xmlns:p14="http://schemas.microsoft.com/office/powerpoint/2010/main" xmlns="" val="38804399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346BD997-2C46-4C2E-97FD-48A3B7D5E2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47368" y="0"/>
            <a:ext cx="1244631" cy="1167493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xmlns="" val="2853988669"/>
              </p:ext>
            </p:extLst>
          </p:nvPr>
        </p:nvGraphicFramePr>
        <p:xfrm>
          <a:off x="-1" y="1311448"/>
          <a:ext cx="12744000" cy="428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Téglalap 5"/>
          <p:cNvSpPr/>
          <p:nvPr/>
        </p:nvSpPr>
        <p:spPr>
          <a:xfrm>
            <a:off x="813706" y="5798492"/>
            <a:ext cx="9847840" cy="83099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Ezek az edények és eszközök a használat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során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szennyezetté válnak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hu-HU" sz="240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Használat után ezeket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mosogatással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tisztítjuk meg.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églalap 6">
            <a:extLst>
              <a:ext uri="{FF2B5EF4-FFF2-40B4-BE49-F238E27FC236}">
                <a16:creationId xmlns:a16="http://schemas.microsoft.com/office/drawing/2014/main" xmlns="" id="{4BFD4258-A62D-4388-ABFF-16096092DA7B}"/>
              </a:ext>
            </a:extLst>
          </p:cNvPr>
          <p:cNvSpPr/>
          <p:nvPr/>
        </p:nvSpPr>
        <p:spPr>
          <a:xfrm>
            <a:off x="601980" y="338435"/>
            <a:ext cx="101765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Élelmiszerrel érintkező felületek</a:t>
            </a:r>
          </a:p>
        </p:txBody>
      </p:sp>
    </p:spTree>
    <p:extLst>
      <p:ext uri="{BB962C8B-B14F-4D97-AF65-F5344CB8AC3E}">
        <p14:creationId xmlns:p14="http://schemas.microsoft.com/office/powerpoint/2010/main" xmlns="" val="20760135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64123" y="967044"/>
            <a:ext cx="10597662" cy="850357"/>
          </a:xfrm>
        </p:spPr>
        <p:txBody>
          <a:bodyPr anchor="t"/>
          <a:lstStyle/>
          <a:p>
            <a:pPr lvl="0"/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Vannak olyan eszközök és felszerelések a konyhában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melyek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nem érnek az ételhez, így </a:t>
            </a:r>
            <a:r>
              <a:rPr lang="hu-HU" sz="2400" strike="sngStrik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közvetlenül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nem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érintkezés útján </a:t>
            </a: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szennyezik meg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ételt.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8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lyen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felületek:</a:t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800" dirty="0">
                <a:solidFill>
                  <a:schemeClr val="bg1"/>
                </a:solidFill>
              </a:rPr>
              <a:t/>
            </a:r>
            <a:br>
              <a:rPr lang="hu-HU" sz="2800" dirty="0">
                <a:solidFill>
                  <a:schemeClr val="bg1"/>
                </a:solidFill>
              </a:rPr>
            </a:br>
            <a:endParaRPr lang="hu-HU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02300" y="0"/>
            <a:ext cx="1589699" cy="1491175"/>
          </a:xfrm>
          <a:prstGeom prst="rect">
            <a:avLst/>
          </a:prstGeom>
        </p:spPr>
      </p:pic>
      <p:pic>
        <p:nvPicPr>
          <p:cNvPr id="3" name="Kép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35873" y="2192102"/>
            <a:ext cx="5533060" cy="3678865"/>
          </a:xfrm>
          <a:prstGeom prst="rect">
            <a:avLst/>
          </a:prstGeom>
        </p:spPr>
      </p:pic>
      <p:sp>
        <p:nvSpPr>
          <p:cNvPr id="21" name="Téglalap 20">
            <a:extLst>
              <a:ext uri="{FF2B5EF4-FFF2-40B4-BE49-F238E27FC236}">
                <a16:creationId xmlns:a16="http://schemas.microsoft.com/office/drawing/2014/main" xmlns="" id="{69A60489-F08E-474B-8956-3F1200A9FA31}"/>
              </a:ext>
            </a:extLst>
          </p:cNvPr>
          <p:cNvSpPr/>
          <p:nvPr/>
        </p:nvSpPr>
        <p:spPr>
          <a:xfrm>
            <a:off x="177268" y="251360"/>
            <a:ext cx="101765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Élelmiszerrel nem érintkező felületek</a:t>
            </a:r>
          </a:p>
        </p:txBody>
      </p:sp>
      <p:grpSp>
        <p:nvGrpSpPr>
          <p:cNvPr id="60" name="Csoportba foglalás 59"/>
          <p:cNvGrpSpPr/>
          <p:nvPr/>
        </p:nvGrpSpPr>
        <p:grpSpPr>
          <a:xfrm>
            <a:off x="219484" y="2369368"/>
            <a:ext cx="11772035" cy="4316547"/>
            <a:chOff x="247619" y="2073946"/>
            <a:chExt cx="11772035" cy="4316547"/>
          </a:xfrm>
        </p:grpSpPr>
        <p:grpSp>
          <p:nvGrpSpPr>
            <p:cNvPr id="58" name="Csoportba foglalás 57"/>
            <p:cNvGrpSpPr/>
            <p:nvPr/>
          </p:nvGrpSpPr>
          <p:grpSpPr>
            <a:xfrm>
              <a:off x="247619" y="2073946"/>
              <a:ext cx="11772035" cy="4316547"/>
              <a:chOff x="247619" y="1947336"/>
              <a:chExt cx="11772035" cy="4316547"/>
            </a:xfrm>
          </p:grpSpPr>
          <p:sp>
            <p:nvSpPr>
              <p:cNvPr id="6" name="Szövegdoboz 5"/>
              <p:cNvSpPr txBox="1"/>
              <p:nvPr/>
            </p:nvSpPr>
            <p:spPr>
              <a:xfrm>
                <a:off x="9163085" y="2794995"/>
                <a:ext cx="278573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sz="2000" b="1" dirty="0">
                    <a:solidFill>
                      <a:schemeClr val="bg2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Tűzhelyek</a:t>
                </a:r>
              </a:p>
            </p:txBody>
          </p:sp>
          <p:cxnSp>
            <p:nvCxnSpPr>
              <p:cNvPr id="8" name="Egyenes összekötő nyíllal 7"/>
              <p:cNvCxnSpPr/>
              <p:nvPr/>
            </p:nvCxnSpPr>
            <p:spPr>
              <a:xfrm flipV="1">
                <a:off x="2447779" y="5176910"/>
                <a:ext cx="2504049" cy="43442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3">
                <a:schemeClr val="accent3"/>
              </a:lnRef>
              <a:fillRef idx="0">
                <a:schemeClr val="accent3"/>
              </a:fillRef>
              <a:effectRef idx="2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0" name="Egyenes összekötő nyíllal 9"/>
              <p:cNvCxnSpPr>
                <a:stCxn id="17" idx="3"/>
              </p:cNvCxnSpPr>
              <p:nvPr/>
            </p:nvCxnSpPr>
            <p:spPr>
              <a:xfrm>
                <a:off x="2940148" y="2633471"/>
                <a:ext cx="975168" cy="510662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3">
                <a:schemeClr val="accent3"/>
              </a:lnRef>
              <a:fillRef idx="0">
                <a:schemeClr val="accent3"/>
              </a:fillRef>
              <a:effectRef idx="2">
                <a:schemeClr val="accent3"/>
              </a:effectRef>
              <a:fontRef idx="minor">
                <a:schemeClr val="tx1"/>
              </a:fontRef>
            </p:style>
          </p:cxnSp>
          <p:sp>
            <p:nvSpPr>
              <p:cNvPr id="16" name="Szövegdoboz 15"/>
              <p:cNvSpPr txBox="1"/>
              <p:nvPr/>
            </p:nvSpPr>
            <p:spPr>
              <a:xfrm>
                <a:off x="303890" y="3544300"/>
                <a:ext cx="2669665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sz="2000" b="1" dirty="0">
                    <a:solidFill>
                      <a:schemeClr val="bg2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Konyhai bútorok</a:t>
                </a:r>
                <a:r>
                  <a:rPr lang="hu-HU" sz="2000" b="1">
                    <a:solidFill>
                      <a:schemeClr val="bg2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: </a:t>
                </a:r>
                <a:r>
                  <a:rPr lang="hu-HU" sz="2000" b="1" smtClean="0">
                    <a:solidFill>
                      <a:schemeClr val="bg2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szekrények </a:t>
                </a:r>
                <a:r>
                  <a:rPr lang="hu-HU" sz="2000" b="1" dirty="0">
                    <a:solidFill>
                      <a:schemeClr val="bg2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külső és </a:t>
                </a:r>
                <a:r>
                  <a:rPr lang="hu-HU" sz="2000" b="1">
                    <a:solidFill>
                      <a:schemeClr val="bg2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belső </a:t>
                </a:r>
                <a:r>
                  <a:rPr lang="hu-HU" sz="2000" b="1" smtClean="0">
                    <a:solidFill>
                      <a:schemeClr val="bg2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felülete asztallap</a:t>
                </a:r>
                <a:endParaRPr lang="hu-HU" sz="2000" b="1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" name="Szövegdoboz 16"/>
              <p:cNvSpPr txBox="1"/>
              <p:nvPr/>
            </p:nvSpPr>
            <p:spPr>
              <a:xfrm>
                <a:off x="247619" y="2279528"/>
                <a:ext cx="2692529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sz="2000" b="1">
                    <a:solidFill>
                      <a:schemeClr val="bg2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Konyha </a:t>
                </a:r>
                <a:r>
                  <a:rPr lang="hu-HU" sz="2000" b="1" smtClean="0">
                    <a:solidFill>
                      <a:schemeClr val="bg2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mennyezete</a:t>
                </a:r>
                <a:br>
                  <a:rPr lang="hu-HU" sz="2000" b="1" smtClean="0">
                    <a:solidFill>
                      <a:schemeClr val="bg2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</a:br>
                <a:r>
                  <a:rPr lang="hu-HU" sz="2000" b="1" smtClean="0">
                    <a:solidFill>
                      <a:schemeClr val="bg2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hu-HU" sz="2000" b="1" dirty="0">
                    <a:solidFill>
                      <a:schemeClr val="bg2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és oldalfalai</a:t>
                </a:r>
              </a:p>
            </p:txBody>
          </p:sp>
          <p:sp>
            <p:nvSpPr>
              <p:cNvPr id="18" name="Szövegdoboz 17"/>
              <p:cNvSpPr txBox="1"/>
              <p:nvPr/>
            </p:nvSpPr>
            <p:spPr>
              <a:xfrm>
                <a:off x="9055820" y="1947336"/>
                <a:ext cx="296383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sz="2000" b="1" smtClean="0">
                    <a:solidFill>
                      <a:schemeClr val="bg2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Szellőzőberendezés,</a:t>
                </a:r>
              </a:p>
              <a:p>
                <a:r>
                  <a:rPr lang="hu-HU" sz="2000" b="1" smtClean="0">
                    <a:solidFill>
                      <a:schemeClr val="bg2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elszívók</a:t>
                </a:r>
                <a:endParaRPr lang="hu-HU" sz="2000" b="1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Szövegdoboz 18"/>
              <p:cNvSpPr txBox="1"/>
              <p:nvPr/>
            </p:nvSpPr>
            <p:spPr>
              <a:xfrm>
                <a:off x="1841624" y="5555997"/>
                <a:ext cx="3968333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sz="2000" b="1" dirty="0">
                    <a:solidFill>
                      <a:schemeClr val="bg2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Fogantyúk, kilincsek, </a:t>
                </a:r>
              </a:p>
              <a:p>
                <a:r>
                  <a:rPr lang="hu-HU" sz="2000" b="1" dirty="0">
                    <a:solidFill>
                      <a:schemeClr val="bg2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amihez a dolgozók hozzáérnek</a:t>
                </a:r>
              </a:p>
            </p:txBody>
          </p:sp>
          <p:cxnSp>
            <p:nvCxnSpPr>
              <p:cNvPr id="20" name="Egyenes összekötő nyíllal 19"/>
              <p:cNvCxnSpPr>
                <a:stCxn id="17" idx="3"/>
              </p:cNvCxnSpPr>
              <p:nvPr/>
            </p:nvCxnSpPr>
            <p:spPr>
              <a:xfrm flipV="1">
                <a:off x="2940148" y="2039816"/>
                <a:ext cx="1406769" cy="593655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3">
                <a:schemeClr val="accent3"/>
              </a:lnRef>
              <a:fillRef idx="0">
                <a:schemeClr val="accent3"/>
              </a:fillRef>
              <a:effectRef idx="2">
                <a:schemeClr val="accent3"/>
              </a:effectRef>
              <a:fontRef idx="minor">
                <a:schemeClr val="tx1"/>
              </a:fontRef>
            </p:style>
          </p:cxnSp>
          <p:sp>
            <p:nvSpPr>
              <p:cNvPr id="26" name="Szövegdoboz 25"/>
              <p:cNvSpPr txBox="1"/>
              <p:nvPr/>
            </p:nvSpPr>
            <p:spPr>
              <a:xfrm>
                <a:off x="303890" y="5048431"/>
                <a:ext cx="239710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sz="2000" b="1" dirty="0">
                    <a:solidFill>
                      <a:schemeClr val="bg2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Konyha padlója</a:t>
                </a:r>
              </a:p>
            </p:txBody>
          </p:sp>
          <p:cxnSp>
            <p:nvCxnSpPr>
              <p:cNvPr id="27" name="Egyenes összekötő nyíllal 26"/>
              <p:cNvCxnSpPr>
                <a:cxnSpLocks/>
              </p:cNvCxnSpPr>
              <p:nvPr/>
            </p:nvCxnSpPr>
            <p:spPr>
              <a:xfrm flipV="1">
                <a:off x="2447778" y="4220307"/>
                <a:ext cx="2771336" cy="56271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3">
                <a:schemeClr val="accent3"/>
              </a:lnRef>
              <a:fillRef idx="0">
                <a:schemeClr val="accent3"/>
              </a:fillRef>
              <a:effectRef idx="2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32" name="Egyenes összekötő nyíllal 31"/>
              <p:cNvCxnSpPr/>
              <p:nvPr/>
            </p:nvCxnSpPr>
            <p:spPr>
              <a:xfrm flipV="1">
                <a:off x="5022166" y="4487595"/>
                <a:ext cx="1223890" cy="1336429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3">
                <a:schemeClr val="accent3"/>
              </a:lnRef>
              <a:fillRef idx="0">
                <a:schemeClr val="accent3"/>
              </a:fillRef>
              <a:effectRef idx="2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37" name="Egyenes összekötő nyíllal 36"/>
              <p:cNvCxnSpPr/>
              <p:nvPr/>
            </p:nvCxnSpPr>
            <p:spPr>
              <a:xfrm flipV="1">
                <a:off x="4825218" y="4543863"/>
                <a:ext cx="1125415" cy="1209823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3">
                <a:schemeClr val="accent3"/>
              </a:lnRef>
              <a:fillRef idx="0">
                <a:schemeClr val="accent3"/>
              </a:fillRef>
              <a:effectRef idx="2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46" name="Egyenes összekötő nyíllal 45"/>
              <p:cNvCxnSpPr>
                <a:stCxn id="22" idx="1"/>
              </p:cNvCxnSpPr>
              <p:nvPr/>
            </p:nvCxnSpPr>
            <p:spPr>
              <a:xfrm flipH="1">
                <a:off x="8601743" y="3801922"/>
                <a:ext cx="737712" cy="633171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3">
                <a:schemeClr val="accent3"/>
              </a:lnRef>
              <a:fillRef idx="0">
                <a:schemeClr val="accent3"/>
              </a:fillRef>
              <a:effectRef idx="2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50" name="Egyenes összekötő nyíllal 49"/>
              <p:cNvCxnSpPr>
                <a:cxnSpLocks/>
                <a:stCxn id="6" idx="1"/>
              </p:cNvCxnSpPr>
              <p:nvPr/>
            </p:nvCxnSpPr>
            <p:spPr>
              <a:xfrm flipH="1">
                <a:off x="6770236" y="2995050"/>
                <a:ext cx="2392849" cy="1039156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3">
                <a:schemeClr val="accent3"/>
              </a:lnRef>
              <a:fillRef idx="0">
                <a:schemeClr val="accent3"/>
              </a:fillRef>
              <a:effectRef idx="2">
                <a:schemeClr val="accent3"/>
              </a:effectRef>
              <a:fontRef idx="minor">
                <a:schemeClr val="tx1"/>
              </a:fontRef>
            </p:style>
          </p:cxnSp>
        </p:grpSp>
        <p:sp>
          <p:nvSpPr>
            <p:cNvPr id="22" name="Szövegdoboz 21">
              <a:extLst>
                <a:ext uri="{FF2B5EF4-FFF2-40B4-BE49-F238E27FC236}">
                  <a16:creationId xmlns:a16="http://schemas.microsoft.com/office/drawing/2014/main" xmlns="" id="{2F4CBB02-242B-4DCF-ACAB-284F33AECA83}"/>
                </a:ext>
              </a:extLst>
            </p:cNvPr>
            <p:cNvSpPr txBox="1"/>
            <p:nvPr/>
          </p:nvSpPr>
          <p:spPr>
            <a:xfrm>
              <a:off x="9339455" y="3728477"/>
              <a:ext cx="162240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2000" b="1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Asztallapok</a:t>
              </a:r>
            </a:p>
          </p:txBody>
        </p:sp>
        <p:cxnSp>
          <p:nvCxnSpPr>
            <p:cNvPr id="28" name="Egyenes összekötő nyíllal 27">
              <a:extLst>
                <a:ext uri="{FF2B5EF4-FFF2-40B4-BE49-F238E27FC236}">
                  <a16:creationId xmlns:a16="http://schemas.microsoft.com/office/drawing/2014/main" xmlns="" id="{79E9533A-ECF5-43FF-BEA4-7A42E5B5F16D}"/>
                </a:ext>
              </a:extLst>
            </p:cNvPr>
            <p:cNvCxnSpPr>
              <a:cxnSpLocks/>
              <a:stCxn id="18" idx="1"/>
            </p:cNvCxnSpPr>
            <p:nvPr/>
          </p:nvCxnSpPr>
          <p:spPr>
            <a:xfrm flipH="1" flipV="1">
              <a:off x="6459156" y="2383892"/>
              <a:ext cx="2596664" cy="43997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57" name="Egyenes összekötő nyíllal 56"/>
            <p:cNvCxnSpPr>
              <a:cxnSpLocks/>
            </p:cNvCxnSpPr>
            <p:nvPr/>
          </p:nvCxnSpPr>
          <p:spPr>
            <a:xfrm flipV="1">
              <a:off x="1545101" y="4797083"/>
              <a:ext cx="2365717" cy="25793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15027903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56470" y="0"/>
            <a:ext cx="1235529" cy="1158955"/>
          </a:xfrm>
          <a:prstGeom prst="rect">
            <a:avLst/>
          </a:prstGeom>
        </p:spPr>
      </p:pic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u-HU"/>
          </a:p>
        </p:txBody>
      </p:sp>
      <p:sp>
        <p:nvSpPr>
          <p:cNvPr id="22" name="Téglalap 21"/>
          <p:cNvSpPr/>
          <p:nvPr/>
        </p:nvSpPr>
        <p:spPr>
          <a:xfrm>
            <a:off x="297997" y="1143058"/>
            <a:ext cx="11894003" cy="24191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hu-HU" sz="22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étellel közvetlenül nem érintkező felületekről </a:t>
            </a:r>
            <a:r>
              <a:rPr lang="hu-HU" sz="22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hu-HU" sz="22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özvetítő </a:t>
            </a:r>
            <a:r>
              <a:rPr lang="hu-HU" sz="22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útján </a:t>
            </a:r>
            <a:r>
              <a:rPr lang="hu-HU" sz="22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jut </a:t>
            </a:r>
            <a:r>
              <a:rPr lang="hu-HU" sz="22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szennyeződés az ételbe!  </a:t>
            </a:r>
            <a:r>
              <a:rPr lang="hu-HU" sz="22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Például </a:t>
            </a:r>
            <a:r>
              <a:rPr lang="hu-HU" sz="22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légárammal, porral</a:t>
            </a:r>
            <a:r>
              <a:rPr lang="hu-HU" sz="22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zsírcseppel, </a:t>
            </a:r>
            <a:r>
              <a:rPr lang="hu-HU" sz="22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lehulló </a:t>
            </a:r>
            <a:r>
              <a:rPr lang="hu-HU" sz="22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darabkával együtt m</a:t>
            </a:r>
            <a:r>
              <a:rPr lang="hu-HU" sz="22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ikrobák </a:t>
            </a:r>
            <a:r>
              <a:rPr lang="hu-HU" sz="2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kerülhetnek róluk az ételbe.</a:t>
            </a:r>
          </a:p>
          <a:p>
            <a:pPr>
              <a:lnSpc>
                <a:spcPct val="120000"/>
              </a:lnSpc>
            </a:pPr>
            <a:endParaRPr lang="hu-HU" sz="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hu-HU" sz="2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Ezek takarítása, tisztán tartása és rendszeres fertőtlenítése a </a:t>
            </a:r>
            <a:r>
              <a:rPr lang="hu-HU" sz="22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takarítók </a:t>
            </a:r>
            <a:r>
              <a:rPr lang="hu-HU" sz="22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feladata</a:t>
            </a:r>
            <a:r>
              <a:rPr lang="hu-HU" sz="22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  <a:p>
            <a:pPr>
              <a:lnSpc>
                <a:spcPct val="120000"/>
              </a:lnSpc>
            </a:pPr>
            <a:endParaRPr lang="hu-HU" sz="8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hu-HU" sz="22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Példák a közvetítő útján ételbe kerülő szennyeződésre és a megelőzésre:</a:t>
            </a:r>
            <a:endParaRPr lang="hu-HU" sz="2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Csoportba foglalás 2">
            <a:extLst>
              <a:ext uri="{FF2B5EF4-FFF2-40B4-BE49-F238E27FC236}">
                <a16:creationId xmlns:a16="http://schemas.microsoft.com/office/drawing/2014/main" xmlns="" id="{2887D541-B23A-4194-88FA-DFB2A30AED13}"/>
              </a:ext>
            </a:extLst>
          </p:cNvPr>
          <p:cNvGrpSpPr/>
          <p:nvPr/>
        </p:nvGrpSpPr>
        <p:grpSpPr>
          <a:xfrm>
            <a:off x="718997" y="3620016"/>
            <a:ext cx="10262133" cy="2004094"/>
            <a:chOff x="819390" y="2641581"/>
            <a:chExt cx="10262133" cy="2004094"/>
          </a:xfrm>
        </p:grpSpPr>
        <p:pic>
          <p:nvPicPr>
            <p:cNvPr id="10" name="Kép 9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1478" t="-843" r="16736" b="1"/>
            <a:stretch/>
          </p:blipFill>
          <p:spPr>
            <a:xfrm>
              <a:off x="819390" y="2641581"/>
              <a:ext cx="2571626" cy="196146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4" name="Kép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8442268" y="2663835"/>
              <a:ext cx="2639255" cy="198184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grpSp>
          <p:nvGrpSpPr>
            <p:cNvPr id="21" name="Csoportba foglalás 20"/>
            <p:cNvGrpSpPr/>
            <p:nvPr/>
          </p:nvGrpSpPr>
          <p:grpSpPr>
            <a:xfrm>
              <a:off x="4320701" y="2641581"/>
              <a:ext cx="3151163" cy="1961466"/>
              <a:chOff x="4309091" y="2123518"/>
              <a:chExt cx="3547190" cy="2479529"/>
            </a:xfrm>
          </p:grpSpPr>
          <p:pic>
            <p:nvPicPr>
              <p:cNvPr id="13" name="Kép 12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4309091" y="2123518"/>
                <a:ext cx="3547190" cy="2479529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sp>
            <p:nvSpPr>
              <p:cNvPr id="17" name="Ellipszis 16"/>
              <p:cNvSpPr/>
              <p:nvPr/>
            </p:nvSpPr>
            <p:spPr>
              <a:xfrm>
                <a:off x="6371186" y="2749931"/>
                <a:ext cx="1343933" cy="1269176"/>
              </a:xfrm>
              <a:prstGeom prst="ellipse">
                <a:avLst/>
              </a:prstGeom>
              <a:noFill/>
              <a:ln w="190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20" name="Ellipszis 19"/>
              <p:cNvSpPr/>
              <p:nvPr/>
            </p:nvSpPr>
            <p:spPr>
              <a:xfrm>
                <a:off x="4637631" y="2920118"/>
                <a:ext cx="880667" cy="1562986"/>
              </a:xfrm>
              <a:prstGeom prst="ellipse">
                <a:avLst/>
              </a:prstGeom>
              <a:noFill/>
              <a:ln w="190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</p:grpSp>
      </p:grpSp>
      <p:grpSp>
        <p:nvGrpSpPr>
          <p:cNvPr id="2" name="Csoportba foglalás 1">
            <a:extLst>
              <a:ext uri="{FF2B5EF4-FFF2-40B4-BE49-F238E27FC236}">
                <a16:creationId xmlns:a16="http://schemas.microsoft.com/office/drawing/2014/main" xmlns="" id="{5EB0D9CF-0997-4787-BA18-98CF5047E689}"/>
              </a:ext>
            </a:extLst>
          </p:cNvPr>
          <p:cNvGrpSpPr/>
          <p:nvPr/>
        </p:nvGrpSpPr>
        <p:grpSpPr>
          <a:xfrm>
            <a:off x="225083" y="5842337"/>
            <a:ext cx="11690252" cy="1015663"/>
            <a:chOff x="295917" y="4712932"/>
            <a:chExt cx="11852212" cy="1015663"/>
          </a:xfrm>
        </p:grpSpPr>
        <p:sp>
          <p:nvSpPr>
            <p:cNvPr id="15" name="Szövegdoboz 14"/>
            <p:cNvSpPr txBox="1"/>
            <p:nvPr/>
          </p:nvSpPr>
          <p:spPr>
            <a:xfrm>
              <a:off x="295917" y="4712932"/>
              <a:ext cx="3516129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2000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Hulló vakolat, pergő </a:t>
              </a:r>
              <a:r>
                <a:rPr lang="hu-HU" sz="200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falfesték </a:t>
              </a:r>
              <a:r>
                <a:rPr lang="hu-HU" sz="200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Rendszeres felújítással, falfestéssel </a:t>
              </a:r>
              <a:r>
                <a:rPr lang="hu-HU" sz="200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megelőzhető.</a:t>
              </a:r>
              <a:endParaRPr lang="hu-H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Téglalap 15"/>
            <p:cNvSpPr/>
            <p:nvPr/>
          </p:nvSpPr>
          <p:spPr>
            <a:xfrm>
              <a:off x="8288121" y="4712932"/>
              <a:ext cx="3860008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hu-HU" sz="2000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Zsíros </a:t>
              </a:r>
              <a:r>
                <a:rPr lang="hu-HU" sz="2000" dirty="0" err="1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szagelszívó</a:t>
              </a:r>
              <a:r>
                <a:rPr lang="hu-HU" sz="2000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hu-HU" sz="200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berendezés </a:t>
              </a:r>
              <a:r>
                <a:rPr lang="hu-HU" sz="200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Rendszeres tisztítással és zsíroldással </a:t>
              </a:r>
              <a:r>
                <a:rPr lang="hu-HU" sz="200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megelőzhető.</a:t>
              </a:r>
              <a:endParaRPr lang="hu-HU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églalap 17"/>
            <p:cNvSpPr/>
            <p:nvPr/>
          </p:nvSpPr>
          <p:spPr>
            <a:xfrm>
              <a:off x="3911314" y="4712932"/>
              <a:ext cx="4121834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hu-HU" sz="2000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Fekete penész </a:t>
              </a:r>
              <a:r>
                <a:rPr lang="hu-HU" sz="200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 </a:t>
              </a:r>
              <a:r>
                <a:rPr lang="hu-HU" sz="2000" smtClean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hűtőszekrényben  </a:t>
              </a:r>
              <a:r>
                <a:rPr lang="hu-HU" sz="200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 </a:t>
              </a:r>
              <a:r>
                <a:rPr lang="hu-HU" sz="2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hűtő </a:t>
              </a:r>
              <a:r>
                <a:rPr lang="hu-HU" sz="200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rendszeres </a:t>
              </a:r>
              <a:r>
                <a:rPr lang="hu-HU" sz="200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takarításával, </a:t>
              </a:r>
              <a:r>
                <a:rPr lang="hu-HU" sz="200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fertőtlenítésével megelőzhető</a:t>
              </a:r>
              <a:r>
                <a:rPr lang="hu-HU" sz="200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  <a:endParaRPr lang="hu-H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3" name="Téglalap 22">
            <a:extLst>
              <a:ext uri="{FF2B5EF4-FFF2-40B4-BE49-F238E27FC236}">
                <a16:creationId xmlns:a16="http://schemas.microsoft.com/office/drawing/2014/main" xmlns="" id="{7D5E6B95-25FD-4E31-833D-193A32D8CB53}"/>
              </a:ext>
            </a:extLst>
          </p:cNvPr>
          <p:cNvSpPr/>
          <p:nvPr/>
        </p:nvSpPr>
        <p:spPr>
          <a:xfrm>
            <a:off x="177268" y="251360"/>
            <a:ext cx="101765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Élelmiszerrel nem érintkező felületek</a:t>
            </a:r>
          </a:p>
        </p:txBody>
      </p:sp>
    </p:spTree>
    <p:extLst>
      <p:ext uri="{BB962C8B-B14F-4D97-AF65-F5344CB8AC3E}">
        <p14:creationId xmlns:p14="http://schemas.microsoft.com/office/powerpoint/2010/main" xmlns="" val="26660164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9049615" cy="1915647"/>
          </a:xfrm>
        </p:spPr>
        <p:txBody>
          <a:bodyPr/>
          <a:lstStyle/>
          <a:p>
            <a:r>
              <a:rPr lang="hu-H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A takarítás általános előírásai</a:t>
            </a:r>
          </a:p>
        </p:txBody>
      </p:sp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4571" y="93617"/>
            <a:ext cx="1823306" cy="1710304"/>
          </a:xfrm>
          <a:prstGeom prst="rect">
            <a:avLst/>
          </a:prstGeom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xmlns="" id="{2FA643D7-0A13-417D-9D9F-5089AB3A67A3}"/>
              </a:ext>
            </a:extLst>
          </p:cNvPr>
          <p:cNvSpPr txBox="1"/>
          <p:nvPr/>
        </p:nvSpPr>
        <p:spPr>
          <a:xfrm>
            <a:off x="1154956" y="4859023"/>
            <a:ext cx="84010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takarítás szabályai, követelményei</a:t>
            </a:r>
          </a:p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takarítás típusai</a:t>
            </a:r>
          </a:p>
        </p:txBody>
      </p:sp>
    </p:spTree>
    <p:extLst>
      <p:ext uri="{BB962C8B-B14F-4D97-AF65-F5344CB8AC3E}">
        <p14:creationId xmlns:p14="http://schemas.microsoft.com/office/powerpoint/2010/main" xmlns="" val="25091840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230189" y="252367"/>
            <a:ext cx="10691068" cy="10156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takarítás szabályai, követelményei</a:t>
            </a:r>
          </a:p>
          <a:p>
            <a:endPara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Kép 7" descr="A képen rajz látható&#10;&#10;Automatikusan generált leírás">
            <a:extLst>
              <a:ext uri="{FF2B5EF4-FFF2-40B4-BE49-F238E27FC236}">
                <a16:creationId xmlns:a16="http://schemas.microsoft.com/office/drawing/2014/main" xmlns="" id="{3CABFA1F-2FA3-4E44-AB28-2B4FAA1C5E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1257" y="1"/>
            <a:ext cx="1270742" cy="1191986"/>
          </a:xfrm>
          <a:prstGeom prst="rect">
            <a:avLst/>
          </a:prstGeom>
        </p:spPr>
      </p:pic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3042637399"/>
              </p:ext>
            </p:extLst>
          </p:nvPr>
        </p:nvGraphicFramePr>
        <p:xfrm>
          <a:off x="-55263" y="1268030"/>
          <a:ext cx="11632973" cy="5196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xmlns="" val="16567547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230189" y="252367"/>
            <a:ext cx="10691068" cy="10772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takarítás szabályai, követelményei</a:t>
            </a:r>
          </a:p>
          <a:p>
            <a:endParaRPr lang="hu-HU" sz="28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Kép 7" descr="A képen rajz látható&#10;&#10;Automatikusan generált leírás">
            <a:extLst>
              <a:ext uri="{FF2B5EF4-FFF2-40B4-BE49-F238E27FC236}">
                <a16:creationId xmlns:a16="http://schemas.microsoft.com/office/drawing/2014/main" xmlns="" id="{3CABFA1F-2FA3-4E44-AB28-2B4FAA1C5E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1257" y="1"/>
            <a:ext cx="1270742" cy="1191986"/>
          </a:xfrm>
          <a:prstGeom prst="rect">
            <a:avLst/>
          </a:prstGeom>
        </p:spPr>
      </p:pic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1601083774"/>
              </p:ext>
            </p:extLst>
          </p:nvPr>
        </p:nvGraphicFramePr>
        <p:xfrm>
          <a:off x="665642" y="1191987"/>
          <a:ext cx="9971098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xmlns="" val="42110726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230189" y="252367"/>
            <a:ext cx="10691068" cy="10156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takarítás szabályai, követelményei</a:t>
            </a:r>
          </a:p>
          <a:p>
            <a:endPara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Kép 7" descr="A képen rajz látható&#10;&#10;Automatikusan generált leírás">
            <a:extLst>
              <a:ext uri="{FF2B5EF4-FFF2-40B4-BE49-F238E27FC236}">
                <a16:creationId xmlns:a16="http://schemas.microsoft.com/office/drawing/2014/main" xmlns="" id="{3CABFA1F-2FA3-4E44-AB28-2B4FAA1C5E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1257" y="1"/>
            <a:ext cx="1270742" cy="1191986"/>
          </a:xfrm>
          <a:prstGeom prst="rect">
            <a:avLst/>
          </a:prstGeom>
        </p:spPr>
      </p:pic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1641454441"/>
              </p:ext>
            </p:extLst>
          </p:nvPr>
        </p:nvGraphicFramePr>
        <p:xfrm>
          <a:off x="373408" y="1444353"/>
          <a:ext cx="11018033" cy="4470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xmlns="" val="23804913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230189" y="252367"/>
            <a:ext cx="10691068" cy="10156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takarítás szabályai, követelményei</a:t>
            </a:r>
          </a:p>
          <a:p>
            <a:endParaRPr lang="hu-HU" sz="24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Kép 7" descr="A képen rajz látható&#10;&#10;Automatikusan generált leírás">
            <a:extLst>
              <a:ext uri="{FF2B5EF4-FFF2-40B4-BE49-F238E27FC236}">
                <a16:creationId xmlns:a16="http://schemas.microsoft.com/office/drawing/2014/main" xmlns="" id="{3CABFA1F-2FA3-4E44-AB28-2B4FAA1C5E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1257" y="1"/>
            <a:ext cx="1270742" cy="1191986"/>
          </a:xfrm>
          <a:prstGeom prst="rect">
            <a:avLst/>
          </a:prstGeom>
        </p:spPr>
      </p:pic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4038562382"/>
              </p:ext>
            </p:extLst>
          </p:nvPr>
        </p:nvGraphicFramePr>
        <p:xfrm>
          <a:off x="892086" y="1154636"/>
          <a:ext cx="10291730" cy="53376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xmlns="" val="25869301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244256" y="575924"/>
            <a:ext cx="10691068" cy="646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takarítás típusai</a:t>
            </a:r>
          </a:p>
        </p:txBody>
      </p:sp>
      <p:pic>
        <p:nvPicPr>
          <p:cNvPr id="8" name="Kép 7" descr="A képen rajz látható&#10;&#10;Automatikusan generált leírás">
            <a:extLst>
              <a:ext uri="{FF2B5EF4-FFF2-40B4-BE49-F238E27FC236}">
                <a16:creationId xmlns:a16="http://schemas.microsoft.com/office/drawing/2014/main" xmlns="" id="{3CABFA1F-2FA3-4E44-AB28-2B4FAA1C5E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1257" y="1"/>
            <a:ext cx="1270742" cy="1191986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944399" y="1726559"/>
            <a:ext cx="979550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Megkülönböztetjük:</a:t>
            </a:r>
          </a:p>
          <a:p>
            <a:pPr lvl="1">
              <a:lnSpc>
                <a:spcPct val="150000"/>
              </a:lnSpc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	a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munka közbeni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és műszakváltáskor szükséges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takarítás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t,</a:t>
            </a:r>
          </a:p>
          <a:p>
            <a:pPr lvl="1">
              <a:lnSpc>
                <a:spcPct val="150000"/>
              </a:lnSpc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	a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napi takarítás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t, </a:t>
            </a:r>
          </a:p>
          <a:p>
            <a:pPr lvl="1">
              <a:lnSpc>
                <a:spcPct val="150000"/>
              </a:lnSpc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	a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heti takarítás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t, </a:t>
            </a:r>
          </a:p>
          <a:p>
            <a:pPr lvl="1">
              <a:lnSpc>
                <a:spcPct val="150000"/>
              </a:lnSpc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	a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havi takarítás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t,</a:t>
            </a:r>
          </a:p>
          <a:p>
            <a:pPr marL="914400" lvl="1" indent="-457200">
              <a:lnSpc>
                <a:spcPct val="150000"/>
              </a:lnSpc>
              <a:buAutoNum type="arabicPeriod" startAt="5"/>
            </a:pP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és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éves takarítás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hu-HU" sz="240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0850" lvl="1" indent="-450850" defTabSz="182563">
              <a:lnSpc>
                <a:spcPct val="150000"/>
              </a:lnSpc>
            </a:pP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Közelebbről is megismerkedünk ezekkel a takarításfajtákkal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hu-HU" sz="240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734389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230189" y="246249"/>
            <a:ext cx="10691068" cy="646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Munka közbeni és műszak utáni takarítás </a:t>
            </a:r>
          </a:p>
        </p:txBody>
      </p:sp>
      <p:pic>
        <p:nvPicPr>
          <p:cNvPr id="8" name="Kép 7" descr="A képen rajz látható&#10;&#10;Automatikusan generált leírás">
            <a:extLst>
              <a:ext uri="{FF2B5EF4-FFF2-40B4-BE49-F238E27FC236}">
                <a16:creationId xmlns:a16="http://schemas.microsoft.com/office/drawing/2014/main" xmlns="" id="{3CABFA1F-2FA3-4E44-AB28-2B4FAA1C5E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1257" y="1"/>
            <a:ext cx="1270742" cy="1191986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230190" y="1191987"/>
            <a:ext cx="11961810" cy="5365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étel jelenlétében csak kivételes esetben takarítunk.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Ilyen kivételes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esetek: 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Váratlan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szennyeződés esetén. </a:t>
            </a:r>
            <a:b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 </a:t>
            </a:r>
            <a:r>
              <a:rPr lang="hu-HU" sz="2400" strike="sngStrik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például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folyadék vagy étel ömlik a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pultra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vagy a padlóra</a:t>
            </a:r>
            <a:endParaRPr lang="hu-HU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400"/>
              </a:spcAft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azonnal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töröljük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fel,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és tisztítsuk meg a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felületet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Minden konyhai tevékenység után.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 befejeztünk egy tevékenységet,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csak a munkaasztal és tűzhely tisztítása után szabad új tevékenységbe kezdeni!</a:t>
            </a:r>
          </a:p>
          <a:p>
            <a:pPr marL="450850">
              <a:spcAft>
                <a:spcPts val="400"/>
              </a:spcAft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Például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rizsfőzés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után le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kell takarítani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munkafelületet és a tűzhelyet, majd ezután kezdhető a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húsfőzés vagy sütés.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Műszak végén.</a:t>
            </a:r>
            <a:b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 lejárt a munkaidőnk, takarítsunk ki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magunk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után!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Tisztán hagyjuk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ott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általunk használt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munkaasztalt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és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eszközöket!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368447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230189" y="252367"/>
            <a:ext cx="10691068" cy="646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Napi takarítás</a:t>
            </a:r>
          </a:p>
        </p:txBody>
      </p:sp>
      <p:pic>
        <p:nvPicPr>
          <p:cNvPr id="8" name="Kép 7" descr="A képen rajz látható&#10;&#10;Automatikusan generált leírás">
            <a:extLst>
              <a:ext uri="{FF2B5EF4-FFF2-40B4-BE49-F238E27FC236}">
                <a16:creationId xmlns:a16="http://schemas.microsoft.com/office/drawing/2014/main" xmlns="" id="{3CABFA1F-2FA3-4E44-AB28-2B4FAA1C5E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1257" y="1"/>
            <a:ext cx="1270742" cy="1191986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527900" y="1249060"/>
            <a:ext cx="100472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napi takarítást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minden nap el 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kell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végezni,</a:t>
            </a:r>
            <a:r>
              <a:rPr lang="hu-HU" sz="24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munka </a:t>
            </a: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befejeztével!</a:t>
            </a:r>
            <a:endParaRPr lang="hu-HU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xmlns="" val="2929598822"/>
              </p:ext>
            </p:extLst>
          </p:nvPr>
        </p:nvGraphicFramePr>
        <p:xfrm>
          <a:off x="527899" y="1767797"/>
          <a:ext cx="11664099" cy="50706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xmlns="" val="7436941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230189" y="252367"/>
            <a:ext cx="10691068" cy="646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Napi takarítás</a:t>
            </a:r>
          </a:p>
        </p:txBody>
      </p:sp>
      <p:pic>
        <p:nvPicPr>
          <p:cNvPr id="8" name="Kép 7" descr="A képen rajz látható&#10;&#10;Automatikusan generált leírás">
            <a:extLst>
              <a:ext uri="{FF2B5EF4-FFF2-40B4-BE49-F238E27FC236}">
                <a16:creationId xmlns:a16="http://schemas.microsoft.com/office/drawing/2014/main" xmlns="" id="{3CABFA1F-2FA3-4E44-AB28-2B4FAA1C5E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1257" y="1"/>
            <a:ext cx="1270742" cy="1191986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287614" y="1249060"/>
            <a:ext cx="100472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….folytatás</a:t>
            </a:r>
            <a:endParaRPr lang="hu-HU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xmlns="" val="2651397780"/>
              </p:ext>
            </p:extLst>
          </p:nvPr>
        </p:nvGraphicFramePr>
        <p:xfrm>
          <a:off x="117231" y="1774092"/>
          <a:ext cx="12074767" cy="50643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xmlns="" val="28395247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230189" y="252367"/>
            <a:ext cx="10691068" cy="646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Heti takarítás</a:t>
            </a:r>
          </a:p>
        </p:txBody>
      </p:sp>
      <p:pic>
        <p:nvPicPr>
          <p:cNvPr id="8" name="Kép 7" descr="A képen rajz látható&#10;&#10;Automatikusan generált leírás">
            <a:extLst>
              <a:ext uri="{FF2B5EF4-FFF2-40B4-BE49-F238E27FC236}">
                <a16:creationId xmlns:a16="http://schemas.microsoft.com/office/drawing/2014/main" xmlns="" id="{3CABFA1F-2FA3-4E44-AB28-2B4FAA1C5E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1257" y="1"/>
            <a:ext cx="1270742" cy="1191986"/>
          </a:xfrm>
          <a:prstGeom prst="rect">
            <a:avLst/>
          </a:prstGeom>
        </p:spPr>
      </p:pic>
      <p:sp>
        <p:nvSpPr>
          <p:cNvPr id="6" name="Téglalap 5"/>
          <p:cNvSpPr/>
          <p:nvPr/>
        </p:nvSpPr>
        <p:spPr>
          <a:xfrm>
            <a:off x="308343" y="1320320"/>
            <a:ext cx="10290919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u-H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heti takarítás alaposabb, mint a napi takarítás. Olyan eszközöket és felületeket is letakarítunk, amiket naponta nem szoktunk.</a:t>
            </a:r>
          </a:p>
          <a:p>
            <a:pPr lvl="0"/>
            <a:endParaRPr lang="hu-HU" sz="28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heti takarítás 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során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elvégzendő takarítási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feladatok:</a:t>
            </a: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xmlns="" val="3519758419"/>
              </p:ext>
            </p:extLst>
          </p:nvPr>
        </p:nvGraphicFramePr>
        <p:xfrm>
          <a:off x="3119635" y="3055779"/>
          <a:ext cx="8712481" cy="38022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1" name="Kép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138" y="3316544"/>
            <a:ext cx="2688039" cy="277625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2" name="Szövegdoboz 11"/>
          <p:cNvSpPr txBox="1"/>
          <p:nvPr/>
        </p:nvSpPr>
        <p:spPr>
          <a:xfrm>
            <a:off x="3459909" y="3602906"/>
            <a:ext cx="11313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6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</a:t>
            </a:r>
            <a:endParaRPr lang="en-US" sz="6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Szövegdoboz 12"/>
          <p:cNvSpPr txBox="1"/>
          <p:nvPr/>
        </p:nvSpPr>
        <p:spPr>
          <a:xfrm>
            <a:off x="3459909" y="5208384"/>
            <a:ext cx="11313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6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</a:t>
            </a:r>
            <a:endParaRPr lang="en-US" sz="6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633175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ép 7" descr="A képen rajz látható&#10;&#10;Automatikusan generált leírás">
            <a:extLst>
              <a:ext uri="{FF2B5EF4-FFF2-40B4-BE49-F238E27FC236}">
                <a16:creationId xmlns:a16="http://schemas.microsoft.com/office/drawing/2014/main" xmlns="" id="{3CABFA1F-2FA3-4E44-AB28-2B4FAA1C5E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1257" y="1"/>
            <a:ext cx="1270742" cy="1191986"/>
          </a:xfrm>
          <a:prstGeom prst="rect">
            <a:avLst/>
          </a:prstGeom>
        </p:spPr>
      </p:pic>
      <p:sp>
        <p:nvSpPr>
          <p:cNvPr id="6" name="Téglalap 5"/>
          <p:cNvSpPr/>
          <p:nvPr/>
        </p:nvSpPr>
        <p:spPr>
          <a:xfrm>
            <a:off x="186121" y="287527"/>
            <a:ext cx="102909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heti takarítás során elvégzendő feladatok:</a:t>
            </a: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xmlns="" val="2907714381"/>
              </p:ext>
            </p:extLst>
          </p:nvPr>
        </p:nvGraphicFramePr>
        <p:xfrm>
          <a:off x="2205237" y="798241"/>
          <a:ext cx="9153153" cy="54332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églalap 9"/>
          <p:cNvSpPr/>
          <p:nvPr/>
        </p:nvSpPr>
        <p:spPr>
          <a:xfrm>
            <a:off x="231357" y="6220436"/>
            <a:ext cx="115073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elektromos berendezéseket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húzzuk ki a konnektorból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tisztítás előtt!</a:t>
            </a: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675" y="2126722"/>
            <a:ext cx="2688039" cy="277625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3" name="Szövegdoboz 12"/>
          <p:cNvSpPr txBox="1"/>
          <p:nvPr/>
        </p:nvSpPr>
        <p:spPr>
          <a:xfrm>
            <a:off x="2506078" y="1111059"/>
            <a:ext cx="11313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6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</a:t>
            </a:r>
            <a:endParaRPr lang="en-US" sz="6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Szövegdoboz 13"/>
          <p:cNvSpPr txBox="1"/>
          <p:nvPr/>
        </p:nvSpPr>
        <p:spPr>
          <a:xfrm>
            <a:off x="2931100" y="2417130"/>
            <a:ext cx="11313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6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</a:t>
            </a:r>
            <a:endParaRPr lang="en-US" sz="6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zövegdoboz 14"/>
          <p:cNvSpPr txBox="1"/>
          <p:nvPr/>
        </p:nvSpPr>
        <p:spPr>
          <a:xfrm>
            <a:off x="2953134" y="3638205"/>
            <a:ext cx="11313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6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</a:t>
            </a:r>
            <a:endParaRPr lang="en-US" sz="6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Szövegdoboz 15"/>
          <p:cNvSpPr txBox="1"/>
          <p:nvPr/>
        </p:nvSpPr>
        <p:spPr>
          <a:xfrm>
            <a:off x="2473027" y="4864180"/>
            <a:ext cx="11313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6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</a:t>
            </a:r>
            <a:endParaRPr lang="en-US" sz="6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19389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230189" y="252367"/>
            <a:ext cx="10691068" cy="646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Havi takarítás</a:t>
            </a:r>
          </a:p>
        </p:txBody>
      </p:sp>
      <p:pic>
        <p:nvPicPr>
          <p:cNvPr id="8" name="Kép 7" descr="A képen rajz látható&#10;&#10;Automatikusan generált leírás">
            <a:extLst>
              <a:ext uri="{FF2B5EF4-FFF2-40B4-BE49-F238E27FC236}">
                <a16:creationId xmlns:a16="http://schemas.microsoft.com/office/drawing/2014/main" xmlns="" id="{3CABFA1F-2FA3-4E44-AB28-2B4FAA1C5E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1257" y="1"/>
            <a:ext cx="1270742" cy="1191986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230189" y="1087969"/>
            <a:ext cx="1092873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havi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takarítást </a:t>
            </a: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vagy a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takarítók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végzik, </a:t>
            </a: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vagy maguk a konyhai kisegítők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havi egy alkalommal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Olyan napon, vagy napszakban, amikor neem főznek, nem fogyasztanak a vendéglátóhelyen.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nagyobb méretű és nehezebben takarítható konyhai berendezések és felületek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takarítását jelenti. Ide tartozik például:</a:t>
            </a:r>
          </a:p>
          <a:p>
            <a:pPr marL="800100" lvl="1" indent="-34290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szag- és páraelszívó berendezés takarítása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zsíroldás, fertőtlenítés;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nagyobb konyhai gépek kitakarítása, például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sütők tisztítása;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bútorok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és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egyéb fafelületek tisztítása;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ablakpárkányok, ajtók tisztítása,</a:t>
            </a:r>
          </a:p>
          <a:p>
            <a:pPr marL="800100" lvl="1" indent="-34290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hulladékgyűjtők tisztítása és fertőtlenítése.</a:t>
            </a:r>
          </a:p>
        </p:txBody>
      </p:sp>
    </p:spTree>
    <p:extLst>
      <p:ext uri="{BB962C8B-B14F-4D97-AF65-F5344CB8AC3E}">
        <p14:creationId xmlns:p14="http://schemas.microsoft.com/office/powerpoint/2010/main" xmlns="" val="118946667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230189" y="252367"/>
            <a:ext cx="6564506" cy="646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hu-HU" sz="36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Féléves és </a:t>
            </a:r>
            <a:r>
              <a:rPr lang="hu-HU" sz="36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éves</a:t>
            </a:r>
            <a:r>
              <a:rPr lang="hu-HU" sz="36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takarítás</a:t>
            </a:r>
          </a:p>
        </p:txBody>
      </p:sp>
      <p:pic>
        <p:nvPicPr>
          <p:cNvPr id="8" name="Kép 7" descr="A képen rajz látható&#10;&#10;Automatikusan generált leírás">
            <a:extLst>
              <a:ext uri="{FF2B5EF4-FFF2-40B4-BE49-F238E27FC236}">
                <a16:creationId xmlns:a16="http://schemas.microsoft.com/office/drawing/2014/main" xmlns="" id="{3CABFA1F-2FA3-4E44-AB28-2B4FAA1C5E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1257" y="1"/>
            <a:ext cx="1270742" cy="1191986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364969" y="1654139"/>
            <a:ext cx="10298342" cy="43765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féléves és éves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takarítási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feladatokat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általában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szakemberek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végzik.</a:t>
            </a:r>
          </a:p>
          <a:p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Falfestő végzi a tisztasági meszelés és a falak festését.</a:t>
            </a:r>
          </a:p>
          <a:p>
            <a:pPr marL="800100" lvl="1" indent="-342900">
              <a:lnSpc>
                <a:spcPct val="120000"/>
              </a:lnSpc>
              <a:buFont typeface="Wingdings" panose="05000000000000000000" pitchFamily="2" charset="2"/>
              <a:buChar char="ü"/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Karbantartó végzi a gépek karbantartását és javítását.</a:t>
            </a:r>
          </a:p>
          <a:p>
            <a:pPr marL="800100" lvl="1" indent="-342900">
              <a:lnSpc>
                <a:spcPct val="120000"/>
              </a:lnSpc>
              <a:buFont typeface="Wingdings" panose="05000000000000000000" pitchFamily="2" charset="2"/>
              <a:buChar char="ü"/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fagyasztóládák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és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mélyhűtő berendezések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leolvasztását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és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nagytakarítását </a:t>
            </a: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magunk is elvégezhetjük</a:t>
            </a:r>
            <a:endParaRPr lang="hu-HU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20000"/>
              </a:lnSpc>
              <a:buFont typeface="Wingdings" panose="05000000000000000000" pitchFamily="2" charset="2"/>
              <a:buChar char="ü"/>
            </a:pP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Évente kétszer rovarirtó végzi a rovar- és rágcsálóirtást.</a:t>
            </a:r>
          </a:p>
        </p:txBody>
      </p:sp>
    </p:spTree>
    <p:extLst>
      <p:ext uri="{BB962C8B-B14F-4D97-AF65-F5344CB8AC3E}">
        <p14:creationId xmlns:p14="http://schemas.microsoft.com/office/powerpoint/2010/main" xmlns="" val="3590221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230189" y="252367"/>
            <a:ext cx="10691068" cy="646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Karbantartás</a:t>
            </a:r>
          </a:p>
        </p:txBody>
      </p:sp>
      <p:pic>
        <p:nvPicPr>
          <p:cNvPr id="8" name="Kép 7" descr="A képen rajz látható&#10;&#10;Automatikusan generált leírás">
            <a:extLst>
              <a:ext uri="{FF2B5EF4-FFF2-40B4-BE49-F238E27FC236}">
                <a16:creationId xmlns:a16="http://schemas.microsoft.com/office/drawing/2014/main" xmlns="" id="{3CABFA1F-2FA3-4E44-AB28-2B4FAA1C5E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1257" y="1"/>
            <a:ext cx="1270742" cy="1191986"/>
          </a:xfrm>
          <a:prstGeom prst="rect">
            <a:avLst/>
          </a:prstGeom>
        </p:spPr>
      </p:pic>
      <p:sp>
        <p:nvSpPr>
          <p:cNvPr id="6" name="Téglalap 5"/>
          <p:cNvSpPr/>
          <p:nvPr/>
        </p:nvSpPr>
        <p:spPr>
          <a:xfrm>
            <a:off x="249804" y="1228553"/>
            <a:ext cx="89927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vendéglátásban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csak jó állapotú, ép, tiszta eszközt, edényt, gépet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használhatnak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dolgozók! 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1" name="Csoportba foglalás 20"/>
          <p:cNvGrpSpPr/>
          <p:nvPr/>
        </p:nvGrpSpPr>
        <p:grpSpPr>
          <a:xfrm>
            <a:off x="333237" y="2433711"/>
            <a:ext cx="5181297" cy="4388093"/>
            <a:chOff x="7876084" y="1598716"/>
            <a:chExt cx="4799466" cy="4409481"/>
          </a:xfrm>
        </p:grpSpPr>
        <p:grpSp>
          <p:nvGrpSpPr>
            <p:cNvPr id="9" name="Csoportba foglalás 8"/>
            <p:cNvGrpSpPr/>
            <p:nvPr/>
          </p:nvGrpSpPr>
          <p:grpSpPr>
            <a:xfrm>
              <a:off x="7876084" y="1598716"/>
              <a:ext cx="4163084" cy="3635565"/>
              <a:chOff x="0" y="0"/>
              <a:chExt cx="3473450" cy="3238500"/>
            </a:xfrm>
          </p:grpSpPr>
          <p:grpSp>
            <p:nvGrpSpPr>
              <p:cNvPr id="10" name="Csoportba foglalás 9"/>
              <p:cNvGrpSpPr>
                <a:grpSpLocks/>
              </p:cNvGrpSpPr>
              <p:nvPr/>
            </p:nvGrpSpPr>
            <p:grpSpPr bwMode="auto">
              <a:xfrm>
                <a:off x="107950" y="0"/>
                <a:ext cx="3270250" cy="3206750"/>
                <a:chOff x="0" y="0"/>
                <a:chExt cx="22294" cy="22917"/>
              </a:xfrm>
            </p:grpSpPr>
            <p:pic>
              <p:nvPicPr>
                <p:cNvPr id="19" name="Kép 18"/>
                <p:cNvPicPr>
                  <a:picLocks noChangeAspect="1"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 l="47862" t="9680" r="8539" b="21983"/>
                <a:stretch>
                  <a:fillRect/>
                </a:stretch>
              </p:blipFill>
              <p:spPr bwMode="auto">
                <a:xfrm>
                  <a:off x="0" y="0"/>
                  <a:ext cx="22294" cy="22917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20" name="Lekerekített téglalap 19"/>
                <p:cNvSpPr>
                  <a:spLocks noChangeArrowheads="1"/>
                </p:cNvSpPr>
                <p:nvPr/>
              </p:nvSpPr>
              <p:spPr bwMode="auto">
                <a:xfrm>
                  <a:off x="7549" y="7611"/>
                  <a:ext cx="6928" cy="2117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1">
                    <a:lumMod val="75000"/>
                    <a:lumOff val="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127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ctr" anchorCtr="0" upright="1">
                  <a:noAutofit/>
                </a:bodyPr>
                <a:lstStyle/>
                <a:p>
                  <a:pPr algn="ctr">
                    <a:spcBef>
                      <a:spcPts val="500"/>
                    </a:spcBef>
                    <a:spcAft>
                      <a:spcPts val="0"/>
                    </a:spcAft>
                  </a:pPr>
                  <a:r>
                    <a:rPr lang="hu-HU" sz="600" b="1" spc="130">
                      <a:solidFill>
                        <a:srgbClr val="FFFFFF"/>
                      </a:solidFill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ÉTTEREM</a:t>
                  </a:r>
                  <a:endParaRPr lang="hu-HU" sz="10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1" name="Téglalap 10"/>
              <p:cNvSpPr/>
              <p:nvPr/>
            </p:nvSpPr>
            <p:spPr>
              <a:xfrm>
                <a:off x="1314450" y="533400"/>
                <a:ext cx="869950" cy="27305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Bef>
                    <a:spcPts val="500"/>
                  </a:spcBef>
                  <a:spcAft>
                    <a:spcPts val="0"/>
                  </a:spcAft>
                </a:pPr>
                <a:r>
                  <a:rPr lang="hu-HU" sz="100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Páraelszívó</a:t>
                </a:r>
                <a:endParaRPr lang="hu-H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2" name="Téglalap 11"/>
              <p:cNvSpPr/>
              <p:nvPr/>
            </p:nvSpPr>
            <p:spPr>
              <a:xfrm>
                <a:off x="2336800" y="914400"/>
                <a:ext cx="869950" cy="27305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Bef>
                    <a:spcPts val="500"/>
                  </a:spcBef>
                  <a:spcAft>
                    <a:spcPts val="0"/>
                  </a:spcAft>
                </a:pPr>
                <a:r>
                  <a:rPr lang="hu-HU" sz="100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Tűzhely</a:t>
                </a:r>
                <a:endParaRPr lang="hu-H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3" name="Téglalap 12"/>
              <p:cNvSpPr/>
              <p:nvPr/>
            </p:nvSpPr>
            <p:spPr>
              <a:xfrm>
                <a:off x="2603500" y="1746250"/>
                <a:ext cx="869950" cy="27305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Bef>
                    <a:spcPts val="500"/>
                  </a:spcBef>
                  <a:spcAft>
                    <a:spcPts val="0"/>
                  </a:spcAft>
                </a:pPr>
                <a:r>
                  <a:rPr lang="hu-HU" sz="100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Grillsütő</a:t>
                </a:r>
                <a:endParaRPr lang="hu-H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4" name="Téglalap 13"/>
              <p:cNvSpPr/>
              <p:nvPr/>
            </p:nvSpPr>
            <p:spPr>
              <a:xfrm>
                <a:off x="2228850" y="2660650"/>
                <a:ext cx="869950" cy="27305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Bef>
                    <a:spcPts val="500"/>
                  </a:spcBef>
                  <a:spcAft>
                    <a:spcPts val="0"/>
                  </a:spcAft>
                </a:pPr>
                <a:r>
                  <a:rPr lang="hu-HU" sz="100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Hűtőgép</a:t>
                </a:r>
                <a:endParaRPr lang="hu-H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5" name="Téglalap 14"/>
              <p:cNvSpPr/>
              <p:nvPr/>
            </p:nvSpPr>
            <p:spPr>
              <a:xfrm>
                <a:off x="1263650" y="2965450"/>
                <a:ext cx="869950" cy="27305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Bef>
                    <a:spcPts val="500"/>
                  </a:spcBef>
                  <a:spcAft>
                    <a:spcPts val="0"/>
                  </a:spcAft>
                </a:pPr>
                <a:r>
                  <a:rPr lang="hu-HU" sz="100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Kávéfőző</a:t>
                </a:r>
                <a:endParaRPr lang="hu-H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6" name="Téglalap 15"/>
              <p:cNvSpPr/>
              <p:nvPr/>
            </p:nvSpPr>
            <p:spPr>
              <a:xfrm>
                <a:off x="317500" y="2667000"/>
                <a:ext cx="869950" cy="27305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Bef>
                    <a:spcPts val="500"/>
                  </a:spcBef>
                  <a:spcAft>
                    <a:spcPts val="0"/>
                  </a:spcAft>
                </a:pPr>
                <a:r>
                  <a:rPr lang="hu-HU" sz="100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Mosogató</a:t>
                </a:r>
                <a:endParaRPr lang="hu-H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7" name="Téglalap 16"/>
              <p:cNvSpPr/>
              <p:nvPr/>
            </p:nvSpPr>
            <p:spPr>
              <a:xfrm>
                <a:off x="0" y="1809750"/>
                <a:ext cx="869950" cy="27305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Bef>
                    <a:spcPts val="500"/>
                  </a:spcBef>
                  <a:spcAft>
                    <a:spcPts val="0"/>
                  </a:spcAft>
                </a:pPr>
                <a:r>
                  <a:rPr lang="hu-HU" sz="100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Mikró</a:t>
                </a:r>
                <a:endParaRPr lang="hu-H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8" name="Téglalap 17"/>
              <p:cNvSpPr/>
              <p:nvPr/>
            </p:nvSpPr>
            <p:spPr>
              <a:xfrm>
                <a:off x="203200" y="876300"/>
                <a:ext cx="901700" cy="27305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Bef>
                    <a:spcPts val="500"/>
                  </a:spcBef>
                  <a:spcAft>
                    <a:spcPts val="0"/>
                  </a:spcAft>
                </a:pPr>
                <a:r>
                  <a:rPr lang="hu-HU" sz="100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Dagasztógép</a:t>
                </a:r>
                <a:endParaRPr lang="hu-HU" sz="10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sp>
          <p:nvSpPr>
            <p:cNvPr id="7" name="Téglalap 6"/>
            <p:cNvSpPr/>
            <p:nvPr/>
          </p:nvSpPr>
          <p:spPr>
            <a:xfrm>
              <a:off x="8348188" y="5234281"/>
              <a:ext cx="4327362" cy="7739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hu-HU" sz="2000" b="1" dirty="0">
                  <a:solidFill>
                    <a:schemeClr val="bg2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Karbantartandó konyhai </a:t>
              </a:r>
              <a:br>
                <a:rPr lang="hu-HU" sz="2000" b="1" dirty="0">
                  <a:solidFill>
                    <a:schemeClr val="bg2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</a:br>
              <a:r>
                <a:rPr lang="hu-HU" sz="2000" b="1" dirty="0">
                  <a:solidFill>
                    <a:schemeClr val="bg2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eszközök az étteremben</a:t>
              </a:r>
              <a:endPara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2" name="Téglalap 21"/>
          <p:cNvSpPr/>
          <p:nvPr/>
        </p:nvSpPr>
        <p:spPr>
          <a:xfrm>
            <a:off x="4894831" y="2609859"/>
            <a:ext cx="721389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Rendszeresen ellenőrizni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kell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eszközöket! </a:t>
            </a: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Karbantartással lehet </a:t>
            </a:r>
            <a:r>
              <a:rPr lang="hu-HU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jó </a:t>
            </a:r>
            <a:r>
              <a:rPr lang="hu-HU" sz="24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állapotban </a:t>
            </a: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rtani őket.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 valamelyik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gép meghibásodik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azt jelezni kell a konyha felelős vezetőjének, aki s</a:t>
            </a:r>
            <a:r>
              <a:rPr lang="hu-HU" sz="240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zerelőt hív, ha szükséges.</a:t>
            </a:r>
            <a:endParaRPr lang="hu-HU" sz="2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nagyobb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karbantartási munkákat üzemidőn 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kívül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végzik el, hogy az élelmiszer ne szennyeződhessen.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96076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9049615" cy="1915647"/>
          </a:xfrm>
        </p:spPr>
        <p:txBody>
          <a:bodyPr/>
          <a:lstStyle/>
          <a:p>
            <a:r>
              <a:rPr lang="hu-H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Textíliák tisztítása</a:t>
            </a:r>
          </a:p>
        </p:txBody>
      </p:sp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4571" y="93617"/>
            <a:ext cx="1823306" cy="1710304"/>
          </a:xfrm>
          <a:prstGeom prst="rect">
            <a:avLst/>
          </a:prstGeom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xmlns="" id="{2FA643D7-0A13-417D-9D9F-5089AB3A67A3}"/>
              </a:ext>
            </a:extLst>
          </p:cNvPr>
          <p:cNvSpPr txBox="1"/>
          <p:nvPr/>
        </p:nvSpPr>
        <p:spPr>
          <a:xfrm>
            <a:off x="1154956" y="4859023"/>
            <a:ext cx="84010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Textíliák típusai</a:t>
            </a:r>
          </a:p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Textília tisztításának szabályai</a:t>
            </a:r>
          </a:p>
        </p:txBody>
      </p:sp>
    </p:spTree>
    <p:extLst>
      <p:ext uri="{BB962C8B-B14F-4D97-AF65-F5344CB8AC3E}">
        <p14:creationId xmlns:p14="http://schemas.microsoft.com/office/powerpoint/2010/main" xmlns="" val="191744417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230189" y="252367"/>
            <a:ext cx="10691068" cy="646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hu-HU" sz="36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Textíliák </a:t>
            </a:r>
            <a:r>
              <a:rPr lang="hu-HU" sz="36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vendéglátásban</a:t>
            </a:r>
            <a:endParaRPr lang="hu-H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Kép 7" descr="A képen rajz látható&#10;&#10;Automatikusan generált leírás">
            <a:extLst>
              <a:ext uri="{FF2B5EF4-FFF2-40B4-BE49-F238E27FC236}">
                <a16:creationId xmlns:a16="http://schemas.microsoft.com/office/drawing/2014/main" xmlns="" id="{3CABFA1F-2FA3-4E44-AB28-2B4FAA1C5E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1257" y="1"/>
            <a:ext cx="1270742" cy="1191986"/>
          </a:xfrm>
          <a:prstGeom prst="rect">
            <a:avLst/>
          </a:prstGeom>
        </p:spPr>
      </p:pic>
      <p:grpSp>
        <p:nvGrpSpPr>
          <p:cNvPr id="5" name="Csoportba foglalás 4"/>
          <p:cNvGrpSpPr>
            <a:grpSpLocks/>
          </p:cNvGrpSpPr>
          <p:nvPr/>
        </p:nvGrpSpPr>
        <p:grpSpPr>
          <a:xfrm>
            <a:off x="727115" y="2820319"/>
            <a:ext cx="10763478" cy="2853368"/>
            <a:chOff x="0" y="0"/>
            <a:chExt cx="6232525" cy="1345565"/>
          </a:xfrm>
        </p:grpSpPr>
        <p:pic>
          <p:nvPicPr>
            <p:cNvPr id="6" name="Kép 5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381" r="27315"/>
            <a:stretch/>
          </p:blipFill>
          <p:spPr bwMode="auto">
            <a:xfrm>
              <a:off x="2933700" y="50800"/>
              <a:ext cx="1502410" cy="1250950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 xmlns=""/>
              </a:ext>
            </a:extLst>
          </p:spPr>
        </p:pic>
        <p:pic>
          <p:nvPicPr>
            <p:cNvPr id="7" name="Kép 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473200" y="63500"/>
              <a:ext cx="1257300" cy="1257300"/>
            </a:xfrm>
            <a:prstGeom prst="rect">
              <a:avLst/>
            </a:prstGeom>
          </p:spPr>
        </p:pic>
        <p:pic>
          <p:nvPicPr>
            <p:cNvPr id="9" name="Kép 8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78924" t="-414" r="463" b="50538"/>
            <a:stretch/>
          </p:blipFill>
          <p:spPr bwMode="auto">
            <a:xfrm>
              <a:off x="0" y="38100"/>
              <a:ext cx="1314450" cy="127190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 xmlns=""/>
              </a:ext>
            </a:extLst>
          </p:spPr>
        </p:pic>
        <p:pic>
          <p:nvPicPr>
            <p:cNvPr id="10" name="Kép 9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76542" t="50978"/>
            <a:stretch/>
          </p:blipFill>
          <p:spPr bwMode="auto">
            <a:xfrm>
              <a:off x="4622800" y="0"/>
              <a:ext cx="1609725" cy="134556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 xmlns=""/>
              </a:ext>
            </a:extLst>
          </p:spPr>
        </p:pic>
      </p:grpSp>
      <p:sp>
        <p:nvSpPr>
          <p:cNvPr id="3" name="Téglalap 2"/>
          <p:cNvSpPr/>
          <p:nvPr/>
        </p:nvSpPr>
        <p:spPr>
          <a:xfrm>
            <a:off x="350280" y="1321800"/>
            <a:ext cx="107120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textília szövetet, ruhaanyagot jelent.</a:t>
            </a:r>
          </a:p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 tartozik a munkaruházat, az asztalterítők, a textilszalvéták.</a:t>
            </a:r>
          </a:p>
        </p:txBody>
      </p:sp>
      <p:sp>
        <p:nvSpPr>
          <p:cNvPr id="11" name="Téglalap 10"/>
          <p:cNvSpPr/>
          <p:nvPr/>
        </p:nvSpPr>
        <p:spPr>
          <a:xfrm>
            <a:off x="1024570" y="5827923"/>
            <a:ext cx="1019414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Textilneműk a vendéglátásban: kötény, sapka, asztalterítő, szalvéta, konyharuha</a:t>
            </a:r>
            <a:endParaRPr lang="hu-HU" sz="2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5815071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8694" y="0"/>
            <a:ext cx="1823306" cy="1710304"/>
          </a:xfrm>
          <a:prstGeom prst="rect">
            <a:avLst/>
          </a:prstGeom>
        </p:spPr>
      </p:pic>
      <p:sp>
        <p:nvSpPr>
          <p:cNvPr id="5" name="Téglalap 4"/>
          <p:cNvSpPr/>
          <p:nvPr/>
        </p:nvSpPr>
        <p:spPr>
          <a:xfrm>
            <a:off x="306037" y="640219"/>
            <a:ext cx="9648263" cy="895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500"/>
              </a:spcBef>
              <a:spcAft>
                <a:spcPts val="0"/>
              </a:spcAft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vendéglátásban a munka során minden textília szennyeződik.</a:t>
            </a:r>
          </a:p>
          <a:p>
            <a:pPr algn="just">
              <a:spcBef>
                <a:spcPts val="500"/>
              </a:spcBef>
              <a:spcAft>
                <a:spcPts val="0"/>
              </a:spcAft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Ezért használat után ki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kell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azokat mosni!</a:t>
            </a:r>
            <a:endParaRPr lang="hu-HU" sz="1600" dirty="0">
              <a:solidFill>
                <a:schemeClr val="bg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3" name="Lekerekített téglalap 22"/>
          <p:cNvSpPr/>
          <p:nvPr/>
        </p:nvSpPr>
        <p:spPr>
          <a:xfrm>
            <a:off x="383155" y="2633034"/>
            <a:ext cx="2437163" cy="2027103"/>
          </a:xfrm>
          <a:prstGeom prst="roundRect">
            <a:avLst>
              <a:gd name="adj" fmla="val 10000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 l="-12000" t="-20000" r="-6000" b="-23000"/>
            </a:stretch>
          </a:blipFill>
          <a:ln>
            <a:noFill/>
          </a:ln>
        </p:spPr>
        <p:style>
          <a:lnRef idx="3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4" name="Téglalap 23"/>
          <p:cNvSpPr/>
          <p:nvPr/>
        </p:nvSpPr>
        <p:spPr>
          <a:xfrm>
            <a:off x="2602523" y="2102124"/>
            <a:ext cx="89611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tiszta és a szennyezett textíliát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külön kell tárolni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 </a:t>
            </a:r>
          </a:p>
          <a:p>
            <a:pPr lvl="0"/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 van a vendéglátóhelyen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mosókonyha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ott kell mosni. </a:t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 nincs, elszállítják a mosandót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külső mosodába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/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Sok helyen a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dolgozók hazaviszik a munkaruhájukat </a:t>
            </a:r>
            <a:b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és maguk mossák ki.</a:t>
            </a:r>
          </a:p>
          <a:p>
            <a:pPr lvl="0"/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konyhai </a:t>
            </a: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textilnemüt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fertőtlenítő mosással mossuk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90</a:t>
            </a:r>
            <a:r>
              <a:rPr lang="hu-HU" sz="2400" b="1" baseline="3000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C-on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Használjunk fertőtlenítő mosószert!</a:t>
            </a:r>
          </a:p>
        </p:txBody>
      </p:sp>
    </p:spTree>
    <p:extLst>
      <p:ext uri="{BB962C8B-B14F-4D97-AF65-F5344CB8AC3E}">
        <p14:creationId xmlns:p14="http://schemas.microsoft.com/office/powerpoint/2010/main" xmlns="" val="23990243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Rovarok és rágcsálók</a:t>
            </a:r>
          </a:p>
        </p:txBody>
      </p:sp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31000" y="0"/>
            <a:ext cx="1261000" cy="1182848"/>
          </a:xfrm>
          <a:prstGeom prst="rect">
            <a:avLst/>
          </a:prstGeom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xmlns="" id="{90A7E691-134D-4678-9CD7-1CE794D2FF1B}"/>
              </a:ext>
            </a:extLst>
          </p:cNvPr>
          <p:cNvSpPr txBox="1"/>
          <p:nvPr/>
        </p:nvSpPr>
        <p:spPr>
          <a:xfrm>
            <a:off x="1154956" y="4777380"/>
            <a:ext cx="42226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Rovarok elleni védekezés</a:t>
            </a:r>
          </a:p>
          <a:p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Rágcsálók elleni védekezés</a:t>
            </a:r>
          </a:p>
        </p:txBody>
      </p:sp>
    </p:spTree>
    <p:extLst>
      <p:ext uri="{BB962C8B-B14F-4D97-AF65-F5344CB8AC3E}">
        <p14:creationId xmlns:p14="http://schemas.microsoft.com/office/powerpoint/2010/main" xmlns="" val="69901186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52328" y="0"/>
            <a:ext cx="1739671" cy="1631852"/>
          </a:xfrm>
          <a:prstGeom prst="rect">
            <a:avLst/>
          </a:prstGeom>
        </p:spPr>
      </p:pic>
      <p:sp>
        <p:nvSpPr>
          <p:cNvPr id="24" name="Téglalap 23"/>
          <p:cNvSpPr/>
          <p:nvPr/>
        </p:nvSpPr>
        <p:spPr>
          <a:xfrm>
            <a:off x="788617" y="1434882"/>
            <a:ext cx="1108295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rovarok és a rágcsálók mindenütt megjelennek, </a:t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ahol élelmiszert találnak. </a:t>
            </a:r>
          </a:p>
          <a:p>
            <a:pPr lvl="0"/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Károsak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vendéglá</a:t>
            </a: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tásban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mert:</a:t>
            </a:r>
          </a:p>
          <a:p>
            <a:pPr marL="457200" lvl="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árokat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okozhatnak az élelmiszerkészletekben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457200" lvl="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fertőző </a:t>
            </a:r>
            <a:r>
              <a:rPr lang="hu-HU" sz="2400" b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betegségeket 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terjesztenek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/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rovarok és rágcsálók veszélyesek, mert </a:t>
            </a:r>
          </a:p>
          <a:p>
            <a:pPr marL="450850" lvl="0" indent="-450850">
              <a:buFont typeface="Wingdings" pitchFamily="2" charset="2"/>
              <a:buChar char="Ø"/>
            </a:pP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szétrágják a csomagolást és megeszik az élelmiszert, belerakják a petéiket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450850" lvl="0" indent="-450850">
              <a:buFont typeface="Wingdings" pitchFamily="2" charset="2"/>
              <a:buChar char="Ø"/>
            </a:pP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mikrobákat hoznak a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szárnyukon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lábukon olyan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helyről, ahol korábban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jártak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Például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trágyadombon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vagy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hulladéktárolóban. </a:t>
            </a: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Onnan hozott fertőző mikrobákkal szennyezik az élelmiszert.</a:t>
            </a:r>
            <a:endParaRPr lang="hu-HU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églalap 4">
            <a:extLst>
              <a:ext uri="{FF2B5EF4-FFF2-40B4-BE49-F238E27FC236}">
                <a16:creationId xmlns:a16="http://schemas.microsoft.com/office/drawing/2014/main" xmlns="" id="{12D266AC-3B20-43C5-9E45-A6194E45DEB4}"/>
              </a:ext>
            </a:extLst>
          </p:cNvPr>
          <p:cNvSpPr/>
          <p:nvPr/>
        </p:nvSpPr>
        <p:spPr>
          <a:xfrm>
            <a:off x="216121" y="364908"/>
            <a:ext cx="10691068" cy="646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Rovarok és rágcsálók</a:t>
            </a:r>
          </a:p>
        </p:txBody>
      </p:sp>
    </p:spTree>
    <p:extLst>
      <p:ext uri="{BB962C8B-B14F-4D97-AF65-F5344CB8AC3E}">
        <p14:creationId xmlns:p14="http://schemas.microsoft.com/office/powerpoint/2010/main" xmlns="" val="40045854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5248" y="0"/>
            <a:ext cx="1396751" cy="1310185"/>
          </a:xfrm>
          <a:prstGeom prst="rect">
            <a:avLst/>
          </a:prstGeom>
        </p:spPr>
      </p:pic>
      <p:sp>
        <p:nvSpPr>
          <p:cNvPr id="9" name="Téglalap 8">
            <a:extLst>
              <a:ext uri="{FF2B5EF4-FFF2-40B4-BE49-F238E27FC236}">
                <a16:creationId xmlns:a16="http://schemas.microsoft.com/office/drawing/2014/main" xmlns="" id="{2BEBB69D-E619-451C-847F-1199B67D2482}"/>
              </a:ext>
            </a:extLst>
          </p:cNvPr>
          <p:cNvSpPr/>
          <p:nvPr/>
        </p:nvSpPr>
        <p:spPr>
          <a:xfrm>
            <a:off x="801729" y="1043171"/>
            <a:ext cx="10297679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</a:pP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Első t</a:t>
            </a: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ípusú kártevő: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Egyes élelmiszerekre specializálódott rovarok </a:t>
            </a:r>
          </a:p>
          <a:p>
            <a:pPr lvl="0">
              <a:lnSpc>
                <a:spcPct val="120000"/>
              </a:lnSpc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Csak egy bizonyos alapanyagban telepszenek meg. </a:t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Például a zsizsik, vagy a lisztbogár csak a lencsére és a lisztre veszélyes, mert az az ő tápláléka.</a:t>
            </a:r>
          </a:p>
        </p:txBody>
      </p:sp>
      <p:sp>
        <p:nvSpPr>
          <p:cNvPr id="3" name="Cím 2">
            <a:extLst>
              <a:ext uri="{FF2B5EF4-FFF2-40B4-BE49-F238E27FC236}">
                <a16:creationId xmlns:a16="http://schemas.microsoft.com/office/drawing/2014/main" xmlns="" id="{9B1D295A-B791-4489-A029-8228AFE85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005" y="204150"/>
            <a:ext cx="9981020" cy="666182"/>
          </a:xfrm>
        </p:spPr>
        <p:txBody>
          <a:bodyPr/>
          <a:lstStyle/>
          <a:p>
            <a:r>
              <a:rPr lang="hu-HU" sz="36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Rovarkártevők  és rovarok elleni </a:t>
            </a:r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védekezés </a:t>
            </a:r>
          </a:p>
        </p:txBody>
      </p:sp>
      <p:sp>
        <p:nvSpPr>
          <p:cNvPr id="2" name="Téglalap 1"/>
          <p:cNvSpPr/>
          <p:nvPr/>
        </p:nvSpPr>
        <p:spPr>
          <a:xfrm>
            <a:off x="562708" y="3120662"/>
            <a:ext cx="6335022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Hogyan védekezzünk ellenük?</a:t>
            </a:r>
          </a:p>
          <a:p>
            <a:pPr marL="266700" lvl="0" indent="-266700">
              <a:lnSpc>
                <a:spcPct val="150000"/>
              </a:lnSpc>
              <a:buFont typeface="Arial" pitchFamily="34" charset="0"/>
              <a:buChar char="•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Használjunk jó alapanyagokat,</a:t>
            </a:r>
          </a:p>
          <a:p>
            <a:pPr marL="266700" lvl="0" indent="-266700">
              <a:lnSpc>
                <a:spcPct val="150000"/>
              </a:lnSpc>
              <a:buFont typeface="Arial" pitchFamily="34" charset="0"/>
              <a:buChar char="•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Tároljuk az alapanyagokat elkülönítve, </a:t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jól zárható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edényekben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66700" lvl="0" indent="-266700">
              <a:lnSpc>
                <a:spcPct val="150000"/>
              </a:lnSpc>
              <a:buFont typeface="Arial" pitchFamily="34" charset="0"/>
              <a:buChar char="•"/>
            </a:pP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Alkalmazzunk emberre ártalmatlan rovarcsapdát vagy riasztót.</a:t>
            </a:r>
            <a:endParaRPr lang="hu-HU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12139" y="2612831"/>
            <a:ext cx="4699727" cy="34020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églalap 7"/>
          <p:cNvSpPr/>
          <p:nvPr/>
        </p:nvSpPr>
        <p:spPr>
          <a:xfrm>
            <a:off x="6175208" y="6200093"/>
            <a:ext cx="574227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Alapanyagok tárolása jól zárható edényekben</a:t>
            </a:r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xmlns="" val="278757000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5248" y="0"/>
            <a:ext cx="1396751" cy="1310185"/>
          </a:xfrm>
          <a:prstGeom prst="rect">
            <a:avLst/>
          </a:prstGeom>
        </p:spPr>
      </p:pic>
      <p:sp>
        <p:nvSpPr>
          <p:cNvPr id="9" name="Téglalap 8">
            <a:extLst>
              <a:ext uri="{FF2B5EF4-FFF2-40B4-BE49-F238E27FC236}">
                <a16:creationId xmlns:a16="http://schemas.microsoft.com/office/drawing/2014/main" xmlns="" id="{2BEBB69D-E619-451C-847F-1199B67D2482}"/>
              </a:ext>
            </a:extLst>
          </p:cNvPr>
          <p:cNvSpPr/>
          <p:nvPr/>
        </p:nvSpPr>
        <p:spPr>
          <a:xfrm>
            <a:off x="520106" y="1208249"/>
            <a:ext cx="10076218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</a:pPr>
            <a:r>
              <a:rPr lang="hu-HU" sz="24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Második típusú kértevő: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Élelmiszerlátogató rovarok </a:t>
            </a:r>
          </a:p>
          <a:p>
            <a:pPr lvl="0">
              <a:lnSpc>
                <a:spcPct val="120000"/>
              </a:lnSpc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Csak időnként jelennek meg az élelmiszer körül. </a:t>
            </a:r>
            <a:b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Váladékaikkal kórokozókat visznek át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élelmiszer</a:t>
            </a:r>
            <a:r>
              <a:rPr lang="hu-HU" sz="2400" strike="sngStrik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re.</a:t>
            </a:r>
          </a:p>
          <a:p>
            <a:pPr lvl="0">
              <a:lnSpc>
                <a:spcPct val="120000"/>
              </a:lnSpc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Ilyenek a legyek, a csótányok, a hangyák. </a:t>
            </a:r>
          </a:p>
        </p:txBody>
      </p:sp>
      <p:sp>
        <p:nvSpPr>
          <p:cNvPr id="2" name="Téglalap 1"/>
          <p:cNvSpPr/>
          <p:nvPr/>
        </p:nvSpPr>
        <p:spPr>
          <a:xfrm>
            <a:off x="188317" y="6224892"/>
            <a:ext cx="120036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Évente kétszer kell irtatni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rovar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kártevőket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akkor is, </a:t>
            </a:r>
            <a:r>
              <a:rPr lang="hu-HU" sz="24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 </a:t>
            </a: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nem láttuk megjelenni őket!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9073" y="2923760"/>
            <a:ext cx="5813890" cy="2775914"/>
          </a:xfrm>
          <a:prstGeom prst="rect">
            <a:avLst/>
          </a:prstGeom>
        </p:spPr>
      </p:pic>
      <p:sp>
        <p:nvSpPr>
          <p:cNvPr id="6" name="Téglalap 5"/>
          <p:cNvSpPr/>
          <p:nvPr/>
        </p:nvSpPr>
        <p:spPr>
          <a:xfrm>
            <a:off x="742092" y="5687123"/>
            <a:ext cx="49279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Rovarirtó szakember rovarirtás közben</a:t>
            </a:r>
            <a:endParaRPr lang="hu-HU" sz="2000" dirty="0"/>
          </a:p>
        </p:txBody>
      </p:sp>
      <p:sp>
        <p:nvSpPr>
          <p:cNvPr id="10" name="Cím 2">
            <a:extLst>
              <a:ext uri="{FF2B5EF4-FFF2-40B4-BE49-F238E27FC236}">
                <a16:creationId xmlns:a16="http://schemas.microsoft.com/office/drawing/2014/main" xmlns="" id="{9B1D295A-B791-4489-A029-8228AFE859B1}"/>
              </a:ext>
            </a:extLst>
          </p:cNvPr>
          <p:cNvSpPr txBox="1">
            <a:spLocks/>
          </p:cNvSpPr>
          <p:nvPr/>
        </p:nvSpPr>
        <p:spPr>
          <a:xfrm>
            <a:off x="415005" y="204150"/>
            <a:ext cx="10262373" cy="66618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hu-HU" sz="3600" b="1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Rovarokkértevők és rovarok </a:t>
            </a:r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elleni védekezés </a:t>
            </a:r>
          </a:p>
        </p:txBody>
      </p:sp>
      <p:sp>
        <p:nvSpPr>
          <p:cNvPr id="8" name="Téglalap 7"/>
          <p:cNvSpPr/>
          <p:nvPr/>
        </p:nvSpPr>
        <p:spPr>
          <a:xfrm>
            <a:off x="6575162" y="2994099"/>
            <a:ext cx="5307349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Hogyan védekezhetünk ellenük?</a:t>
            </a:r>
          </a:p>
          <a:p>
            <a:pPr marL="365125" lvl="0" indent="-365125">
              <a:lnSpc>
                <a:spcPct val="150000"/>
              </a:lnSpc>
              <a:buFont typeface="Arial" pitchFamily="34" charset="0"/>
              <a:buChar char="•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Rovarhálóval, </a:t>
            </a:r>
          </a:p>
          <a:p>
            <a:pPr marL="365125" lvl="0" indent="-365125">
              <a:lnSpc>
                <a:spcPct val="150000"/>
              </a:lnSpc>
              <a:buFont typeface="Arial" pitchFamily="34" charset="0"/>
              <a:buChar char="•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 élelmiszerek zárt tárolásával, </a:t>
            </a:r>
          </a:p>
          <a:p>
            <a:pPr marL="365125" lvl="0" indent="-365125">
              <a:lnSpc>
                <a:spcPct val="150000"/>
              </a:lnSpc>
              <a:buFont typeface="Arial" pitchFamily="34" charset="0"/>
              <a:buChar char="•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Rendszeres, alapos takarítással,</a:t>
            </a:r>
          </a:p>
          <a:p>
            <a:pPr marL="365125" lvl="0" indent="-365125">
              <a:lnSpc>
                <a:spcPct val="150000"/>
              </a:lnSpc>
              <a:buFont typeface="Arial" pitchFamily="34" charset="0"/>
              <a:buChar char="•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Zárt hulladéktárolással,</a:t>
            </a:r>
          </a:p>
          <a:p>
            <a:pPr marL="365125" lvl="0" indent="-365125">
              <a:lnSpc>
                <a:spcPct val="150000"/>
              </a:lnSpc>
              <a:buFont typeface="Arial" pitchFamily="34" charset="0"/>
              <a:buChar char="•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Rendszeres megelőző irtással.</a:t>
            </a:r>
          </a:p>
        </p:txBody>
      </p:sp>
    </p:spTree>
    <p:extLst>
      <p:ext uri="{BB962C8B-B14F-4D97-AF65-F5344CB8AC3E}">
        <p14:creationId xmlns:p14="http://schemas.microsoft.com/office/powerpoint/2010/main" xmlns="" val="220368253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8694" y="0"/>
            <a:ext cx="1823306" cy="1710304"/>
          </a:xfrm>
          <a:prstGeom prst="rect">
            <a:avLst/>
          </a:prstGeom>
        </p:spPr>
      </p:pic>
      <p:grpSp>
        <p:nvGrpSpPr>
          <p:cNvPr id="13" name="Csoportba foglalás 12"/>
          <p:cNvGrpSpPr/>
          <p:nvPr/>
        </p:nvGrpSpPr>
        <p:grpSpPr>
          <a:xfrm>
            <a:off x="2308330" y="572877"/>
            <a:ext cx="7584455" cy="6032186"/>
            <a:chOff x="1872138" y="326702"/>
            <a:chExt cx="7888179" cy="6575173"/>
          </a:xfrm>
        </p:grpSpPr>
        <p:grpSp>
          <p:nvGrpSpPr>
            <p:cNvPr id="10" name="Csoportba foglalás 9"/>
            <p:cNvGrpSpPr/>
            <p:nvPr/>
          </p:nvGrpSpPr>
          <p:grpSpPr>
            <a:xfrm>
              <a:off x="1872138" y="326702"/>
              <a:ext cx="7888179" cy="5799745"/>
              <a:chOff x="1905188" y="414837"/>
              <a:chExt cx="7888179" cy="5799745"/>
            </a:xfrm>
          </p:grpSpPr>
          <p:grpSp>
            <p:nvGrpSpPr>
              <p:cNvPr id="5" name="Csoportba foglalás 4"/>
              <p:cNvGrpSpPr>
                <a:grpSpLocks/>
              </p:cNvGrpSpPr>
              <p:nvPr/>
            </p:nvGrpSpPr>
            <p:grpSpPr>
              <a:xfrm>
                <a:off x="1905188" y="414837"/>
                <a:ext cx="7579605" cy="5799745"/>
                <a:chOff x="0" y="28136"/>
                <a:chExt cx="4263390" cy="3249736"/>
              </a:xfrm>
            </p:grpSpPr>
            <p:pic>
              <p:nvPicPr>
                <p:cNvPr id="6" name="Kép 5"/>
                <p:cNvPicPr>
                  <a:picLocks noChangeAspect="1"/>
                </p:cNvPicPr>
                <p:nvPr/>
              </p:nvPicPr>
              <p:blipFill rotWithShape="1">
                <a:blip r:embed="rId4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 l="1" t="-625" r="3830"/>
                <a:stretch/>
              </p:blipFill>
              <p:spPr bwMode="auto">
                <a:xfrm>
                  <a:off x="0" y="30865"/>
                  <a:ext cx="2004060" cy="1397000"/>
                </a:xfrm>
                <a:prstGeom prst="rect">
                  <a:avLst/>
                </a:prstGeom>
                <a:ln>
                  <a:noFill/>
                </a:ln>
                <a:extLst>
                  <a:ext uri="{53640926-AAD7-44D8-BBD7-CCE9431645EC}">
                    <a14:shadowObscured xmlns:a14="http://schemas.microsoft.com/office/drawing/2010/main" xmlns=""/>
                  </a:ext>
                </a:extLst>
              </p:spPr>
            </p:pic>
            <p:pic>
              <p:nvPicPr>
                <p:cNvPr id="7" name="Kép 6"/>
                <p:cNvPicPr>
                  <a:picLocks noChangeAspect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 t="1266" r="11019"/>
                <a:stretch/>
              </p:blipFill>
              <p:spPr bwMode="auto">
                <a:xfrm>
                  <a:off x="2194560" y="28136"/>
                  <a:ext cx="2068830" cy="1378585"/>
                </a:xfrm>
                <a:prstGeom prst="rect">
                  <a:avLst/>
                </a:prstGeom>
                <a:ln>
                  <a:noFill/>
                </a:ln>
                <a:extLst>
                  <a:ext uri="{53640926-AAD7-44D8-BBD7-CCE9431645EC}">
                    <a14:shadowObscured xmlns:a14="http://schemas.microsoft.com/office/drawing/2010/main" xmlns=""/>
                  </a:ext>
                </a:extLst>
              </p:spPr>
            </p:pic>
            <p:pic>
              <p:nvPicPr>
                <p:cNvPr id="8" name="Kép 7"/>
                <p:cNvPicPr>
                  <a:picLocks noChangeAspect="1"/>
                </p:cNvPicPr>
                <p:nvPr/>
              </p:nvPicPr>
              <p:blipFill rotWithShape="1">
                <a:blip r:embed="rId6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 l="6987" t="1103" b="-1"/>
                <a:stretch/>
              </p:blipFill>
              <p:spPr bwMode="auto">
                <a:xfrm>
                  <a:off x="0" y="1857377"/>
                  <a:ext cx="2004060" cy="1420495"/>
                </a:xfrm>
                <a:prstGeom prst="rect">
                  <a:avLst/>
                </a:prstGeom>
                <a:ln>
                  <a:noFill/>
                </a:ln>
                <a:extLst>
                  <a:ext uri="{53640926-AAD7-44D8-BBD7-CCE9431645EC}">
                    <a14:shadowObscured xmlns:a14="http://schemas.microsoft.com/office/drawing/2010/main" xmlns=""/>
                  </a:ext>
                </a:extLst>
              </p:spPr>
            </p:pic>
            <p:pic>
              <p:nvPicPr>
                <p:cNvPr id="9" name="Kép 8"/>
                <p:cNvPicPr>
                  <a:picLocks noChangeAspect="1"/>
                </p:cNvPicPr>
                <p:nvPr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 l="9210" t="3268" r="12886" b="1"/>
                <a:stretch/>
              </p:blipFill>
              <p:spPr bwMode="auto">
                <a:xfrm>
                  <a:off x="2201594" y="1879845"/>
                  <a:ext cx="2039620" cy="1371600"/>
                </a:xfrm>
                <a:prstGeom prst="rect">
                  <a:avLst/>
                </a:prstGeom>
                <a:ln>
                  <a:noFill/>
                </a:ln>
                <a:extLst>
                  <a:ext uri="{53640926-AAD7-44D8-BBD7-CCE9431645EC}">
                    <a14:shadowObscured xmlns:a14="http://schemas.microsoft.com/office/drawing/2010/main" xmlns=""/>
                  </a:ext>
                </a:extLst>
              </p:spPr>
            </p:pic>
          </p:grpSp>
          <p:sp>
            <p:nvSpPr>
              <p:cNvPr id="2" name="Téglalap 1"/>
              <p:cNvSpPr/>
              <p:nvPr/>
            </p:nvSpPr>
            <p:spPr>
              <a:xfrm>
                <a:off x="2778859" y="3027931"/>
                <a:ext cx="2027645" cy="4361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hu-HU" sz="2000" b="1" dirty="0">
                    <a:solidFill>
                      <a:schemeClr val="bg2"/>
                    </a:solidFill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Moly </a:t>
                </a:r>
                <a:r>
                  <a:rPr lang="hu-HU" sz="2000" b="1">
                    <a:solidFill>
                      <a:schemeClr val="bg2"/>
                    </a:solidFill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a </a:t>
                </a:r>
                <a:r>
                  <a:rPr lang="hu-HU" sz="2000" b="1" smtClean="0">
                    <a:solidFill>
                      <a:schemeClr val="bg2"/>
                    </a:solidFill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rizsben</a:t>
                </a:r>
                <a:endParaRPr lang="hu-HU" sz="2000" b="1" dirty="0">
                  <a:solidFill>
                    <a:schemeClr val="bg2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" name="Téglalap 2"/>
              <p:cNvSpPr/>
              <p:nvPr/>
            </p:nvSpPr>
            <p:spPr>
              <a:xfrm>
                <a:off x="5646717" y="2869756"/>
                <a:ext cx="4146650" cy="77160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hu-HU" sz="2000" b="1" dirty="0">
                    <a:solidFill>
                      <a:schemeClr val="bg2"/>
                    </a:solidFill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Légy kórokozó mikróbát visz a </a:t>
                </a:r>
              </a:p>
              <a:p>
                <a:pPr algn="ctr"/>
                <a:r>
                  <a:rPr lang="hu-HU" sz="2000" b="1" dirty="0">
                    <a:solidFill>
                      <a:schemeClr val="bg2"/>
                    </a:solidFill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kenyérre a lábával</a:t>
                </a:r>
                <a:endParaRPr lang="hu-HU" sz="2000" b="1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1" name="Téglalap 10"/>
            <p:cNvSpPr/>
            <p:nvPr/>
          </p:nvSpPr>
          <p:spPr>
            <a:xfrm>
              <a:off x="1901984" y="6130269"/>
              <a:ext cx="3361401" cy="7716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hu-HU" sz="2000" b="1" dirty="0">
                  <a:solidFill>
                    <a:schemeClr val="bg2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Csótány eszi </a:t>
              </a:r>
              <a:r>
                <a:rPr lang="hu-HU" sz="2000" b="1">
                  <a:solidFill>
                    <a:schemeClr val="bg2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a </a:t>
              </a:r>
              <a:r>
                <a:rPr lang="hu-HU" sz="2000" b="1" smtClean="0">
                  <a:solidFill>
                    <a:schemeClr val="bg2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kenyeret, </a:t>
              </a:r>
              <a:br>
                <a:rPr lang="hu-HU" sz="2000" b="1" smtClean="0">
                  <a:solidFill>
                    <a:schemeClr val="bg2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</a:br>
              <a:r>
                <a:rPr lang="hu-HU" sz="2000" b="1" smtClean="0">
                  <a:solidFill>
                    <a:schemeClr val="bg2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lábával, fejével hozzáér </a:t>
              </a:r>
              <a:endParaRPr lang="hu-HU" sz="20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2" name="Téglalap 11"/>
            <p:cNvSpPr/>
            <p:nvPr/>
          </p:nvSpPr>
          <p:spPr>
            <a:xfrm>
              <a:off x="6186373" y="6099053"/>
              <a:ext cx="3112990" cy="7716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hu-HU" sz="2000" b="1" dirty="0">
                  <a:solidFill>
                    <a:schemeClr val="bg2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Hangyák másznak egy </a:t>
              </a:r>
            </a:p>
            <a:p>
              <a:pPr algn="ctr"/>
              <a:r>
                <a:rPr lang="hu-HU" sz="2000" b="1" smtClean="0">
                  <a:solidFill>
                    <a:schemeClr val="bg2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cu</a:t>
              </a:r>
              <a:r>
                <a:rPr lang="hu-HU" sz="2000" b="1" smtClean="0">
                  <a:solidFill>
                    <a:schemeClr val="bg2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kros teáscsészén</a:t>
              </a:r>
              <a:endParaRPr lang="hu-HU" sz="2000" b="1" dirty="0">
                <a:solidFill>
                  <a:schemeClr val="bg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23998419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5248" y="0"/>
            <a:ext cx="1396751" cy="1310185"/>
          </a:xfrm>
          <a:prstGeom prst="rect">
            <a:avLst/>
          </a:prstGeom>
        </p:spPr>
      </p:pic>
      <p:sp>
        <p:nvSpPr>
          <p:cNvPr id="9" name="Téglalap 8">
            <a:extLst>
              <a:ext uri="{FF2B5EF4-FFF2-40B4-BE49-F238E27FC236}">
                <a16:creationId xmlns:a16="http://schemas.microsoft.com/office/drawing/2014/main" xmlns="" id="{2BEBB69D-E619-451C-847F-1199B67D2482}"/>
              </a:ext>
            </a:extLst>
          </p:cNvPr>
          <p:cNvSpPr/>
          <p:nvPr/>
        </p:nvSpPr>
        <p:spPr>
          <a:xfrm>
            <a:off x="366324" y="1162483"/>
            <a:ext cx="9796496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Elsősorban az </a:t>
            </a:r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egerek és a patkányok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jelentenek nagy kockázatot a vendéglátóiparban, mert sokféle fertőző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betegséget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terjeszt</a:t>
            </a:r>
            <a:r>
              <a:rPr lang="hu-HU" sz="2400" strike="sngStrike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het</a:t>
            </a: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nek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Cím 2">
            <a:extLst>
              <a:ext uri="{FF2B5EF4-FFF2-40B4-BE49-F238E27FC236}">
                <a16:creationId xmlns:a16="http://schemas.microsoft.com/office/drawing/2014/main" xmlns="" id="{9B1D295A-B791-4489-A029-8228AFE85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6324" y="240329"/>
            <a:ext cx="9404723" cy="666182"/>
          </a:xfrm>
        </p:spPr>
        <p:txBody>
          <a:bodyPr/>
          <a:lstStyle/>
          <a:p>
            <a:r>
              <a:rPr lang="hu-HU" sz="36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rágcsálók elleni védekezés </a:t>
            </a:r>
          </a:p>
        </p:txBody>
      </p:sp>
      <p:sp>
        <p:nvSpPr>
          <p:cNvPr id="2" name="Téglalap 1"/>
          <p:cNvSpPr/>
          <p:nvPr/>
        </p:nvSpPr>
        <p:spPr>
          <a:xfrm>
            <a:off x="4642822" y="2446420"/>
            <a:ext cx="733816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u-HU" sz="2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Hogyan védekezzünk ellenük?</a:t>
            </a:r>
          </a:p>
          <a:p>
            <a:pPr marL="266700" lvl="0" indent="-266700">
              <a:lnSpc>
                <a:spcPct val="150000"/>
              </a:lnSpc>
              <a:buFont typeface="Arial" pitchFamily="34" charset="0"/>
              <a:buChar char="•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hulladék zárt tárolásával és gyakori elszállításával;</a:t>
            </a:r>
          </a:p>
          <a:p>
            <a:pPr marL="266700" lvl="0" indent="-266700">
              <a:lnSpc>
                <a:spcPct val="150000"/>
              </a:lnSpc>
              <a:buFont typeface="Arial" pitchFamily="34" charset="0"/>
              <a:buChar char="•"/>
            </a:pP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Rágcsáló</a:t>
            </a:r>
            <a:r>
              <a:rPr lang="hu-HU" sz="240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elleni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csapdák, riasztók </a:t>
            </a: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kirakásával;</a:t>
            </a:r>
          </a:p>
          <a:p>
            <a:pPr marL="266700" lvl="0" indent="-266700">
              <a:lnSpc>
                <a:spcPct val="150000"/>
              </a:lnSpc>
              <a:buFont typeface="Arial" pitchFamily="34" charset="0"/>
              <a:buChar char="•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rágcsálók búvóhelyeinek megszüntetésével,</a:t>
            </a:r>
          </a:p>
          <a:p>
            <a:pPr marL="266700" lvl="0" indent="-266700">
              <a:lnSpc>
                <a:spcPct val="150000"/>
              </a:lnSpc>
              <a:buFont typeface="Arial" pitchFamily="34" charset="0"/>
              <a:buChar char="•"/>
            </a:pPr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Jól záródó ajtók, ablakok és rovarhálók felszerelésével a nyílászárókra.</a:t>
            </a:r>
          </a:p>
        </p:txBody>
      </p:sp>
      <p:sp>
        <p:nvSpPr>
          <p:cNvPr id="8" name="Téglalap 7"/>
          <p:cNvSpPr/>
          <p:nvPr/>
        </p:nvSpPr>
        <p:spPr>
          <a:xfrm>
            <a:off x="722755" y="5586576"/>
            <a:ext cx="329128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Rágcsálók elleni csapdák</a:t>
            </a:r>
            <a:endParaRPr lang="hu-HU" sz="2000" dirty="0"/>
          </a:p>
        </p:txBody>
      </p:sp>
      <p:grpSp>
        <p:nvGrpSpPr>
          <p:cNvPr id="14" name="Csoportba foglalás 13"/>
          <p:cNvGrpSpPr/>
          <p:nvPr/>
        </p:nvGrpSpPr>
        <p:grpSpPr>
          <a:xfrm>
            <a:off x="444478" y="2516507"/>
            <a:ext cx="4022299" cy="3066172"/>
            <a:chOff x="366324" y="1968536"/>
            <a:chExt cx="4774859" cy="3550983"/>
          </a:xfrm>
        </p:grpSpPr>
        <p:pic>
          <p:nvPicPr>
            <p:cNvPr id="5" name="Kép 4"/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9445" b="19133"/>
            <a:stretch/>
          </p:blipFill>
          <p:spPr>
            <a:xfrm>
              <a:off x="432818" y="1988767"/>
              <a:ext cx="2422597" cy="1730261"/>
            </a:xfrm>
            <a:prstGeom prst="rect">
              <a:avLst/>
            </a:prstGeom>
          </p:spPr>
        </p:pic>
        <p:pic>
          <p:nvPicPr>
            <p:cNvPr id="6" name="Kép 5"/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flipH="1">
              <a:off x="2951962" y="3853730"/>
              <a:ext cx="2189221" cy="1665789"/>
            </a:xfrm>
            <a:prstGeom prst="rect">
              <a:avLst/>
            </a:prstGeom>
          </p:spPr>
        </p:pic>
        <p:pic>
          <p:nvPicPr>
            <p:cNvPr id="10" name="Kép 9"/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-464" t="10499" r="464" b="8344"/>
            <a:stretch/>
          </p:blipFill>
          <p:spPr>
            <a:xfrm>
              <a:off x="366324" y="3590704"/>
              <a:ext cx="2376656" cy="1928815"/>
            </a:xfrm>
            <a:prstGeom prst="rect">
              <a:avLst/>
            </a:prstGeom>
          </p:spPr>
        </p:pic>
        <p:pic>
          <p:nvPicPr>
            <p:cNvPr id="12" name="Kép 11"/>
            <p:cNvPicPr>
              <a:picLocks noChangeAspect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flipH="1">
              <a:off x="2975781" y="1968536"/>
              <a:ext cx="2141585" cy="2121665"/>
            </a:xfrm>
            <a:prstGeom prst="rect">
              <a:avLst/>
            </a:prstGeom>
          </p:spPr>
        </p:pic>
      </p:grpSp>
      <p:sp>
        <p:nvSpPr>
          <p:cNvPr id="15" name="Téglalap 14"/>
          <p:cNvSpPr/>
          <p:nvPr/>
        </p:nvSpPr>
        <p:spPr>
          <a:xfrm>
            <a:off x="336062" y="6225601"/>
            <a:ext cx="118559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Évente kétszer irtásra van szükség akkor is, ha a rágcsálók jelenlétét </a:t>
            </a:r>
            <a:r>
              <a:rPr lang="hu-H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nem </a:t>
            </a:r>
            <a:r>
              <a:rPr lang="hu-HU" sz="2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észleltük! </a:t>
            </a:r>
            <a:endParaRPr lang="hu-H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325765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157687" y="2178809"/>
            <a:ext cx="9767444" cy="1915647"/>
          </a:xfrm>
        </p:spPr>
        <p:txBody>
          <a:bodyPr/>
          <a:lstStyle/>
          <a:p>
            <a:pPr algn="ctr"/>
            <a:r>
              <a:rPr lang="hu-H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Jó takarítást kívánunk!</a:t>
            </a:r>
          </a:p>
        </p:txBody>
      </p:sp>
      <p:pic>
        <p:nvPicPr>
          <p:cNvPr id="4" name="Kép 3" descr="A képen rajz látható&#10;&#10;Automatikusan generált leírás">
            <a:extLst>
              <a:ext uri="{FF2B5EF4-FFF2-40B4-BE49-F238E27FC236}">
                <a16:creationId xmlns:a16="http://schemas.microsoft.com/office/drawing/2014/main" xmlns="" id="{C1C39064-1CEB-4989-9782-27279AC40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9710" y="0"/>
            <a:ext cx="1702290" cy="1596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24083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11694</TotalTime>
  <Words>4923</Words>
  <Application>Microsoft Office PowerPoint</Application>
  <PresentationFormat>Egyéni</PresentationFormat>
  <Paragraphs>547</Paragraphs>
  <Slides>45</Slides>
  <Notes>37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45</vt:i4>
      </vt:variant>
    </vt:vector>
  </HeadingPairs>
  <TitlesOfParts>
    <vt:vector size="46" baseType="lpstr">
      <vt:lpstr>Ion</vt:lpstr>
      <vt:lpstr>Kiegészítő tevékenységek a vendéglátásban c Takarítás</vt:lpstr>
      <vt:lpstr>2. dia</vt:lpstr>
      <vt:lpstr>1. Bevezetés</vt:lpstr>
      <vt:lpstr>4. dia</vt:lpstr>
      <vt:lpstr>5. dia</vt:lpstr>
      <vt:lpstr>6. dia</vt:lpstr>
      <vt:lpstr>7. dia</vt:lpstr>
      <vt:lpstr>2. Kiegészítő tevékenységek</vt:lpstr>
      <vt:lpstr>9. dia</vt:lpstr>
      <vt:lpstr>10. dia</vt:lpstr>
      <vt:lpstr>11. dia</vt:lpstr>
      <vt:lpstr>12. dia</vt:lpstr>
      <vt:lpstr>3. Tisztítás, fertőtlenítés</vt:lpstr>
      <vt:lpstr>14. dia</vt:lpstr>
      <vt:lpstr>15. dia</vt:lpstr>
      <vt:lpstr>Vegyi anyagok használatának szabályai</vt:lpstr>
      <vt:lpstr>Vegyi anyagok használatának szabályai</vt:lpstr>
      <vt:lpstr>18. dia</vt:lpstr>
      <vt:lpstr>19. dia</vt:lpstr>
      <vt:lpstr>Vannak olyan eszközök és felszerelések a konyhában, melyek nem érnek az ételhez, így közvetlenül nem érintkezés útján szennyezik meg az ételt. I lyen felületek:        </vt:lpstr>
      <vt:lpstr>21. dia</vt:lpstr>
      <vt:lpstr>4. A takarítás általános előírásai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5. Textíliák tisztítása</vt:lpstr>
      <vt:lpstr>37. dia</vt:lpstr>
      <vt:lpstr>38. dia</vt:lpstr>
      <vt:lpstr>6. Rovarok és rágcsálók</vt:lpstr>
      <vt:lpstr>40. dia</vt:lpstr>
      <vt:lpstr>Rovarkártevők  és rovarok elleni védekezés </vt:lpstr>
      <vt:lpstr>42. dia</vt:lpstr>
      <vt:lpstr>43. dia</vt:lpstr>
      <vt:lpstr>A rágcsálók elleni védekezés </vt:lpstr>
      <vt:lpstr>Jó takarítást kívánunk!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Személyi higiénia, azaz  a vendéglátóiparban dolgozók egészségessége és tisztasága</dc:title>
  <dc:creator>Alexandra Szabó</dc:creator>
  <cp:lastModifiedBy>Gruiz Katalin</cp:lastModifiedBy>
  <cp:revision>368</cp:revision>
  <dcterms:created xsi:type="dcterms:W3CDTF">2020-03-24T17:53:37Z</dcterms:created>
  <dcterms:modified xsi:type="dcterms:W3CDTF">2020-05-30T15:04:42Z</dcterms:modified>
</cp:coreProperties>
</file>