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comments/comment4.xml" ContentType="application/vnd.openxmlformats-officedocument.presentationml.comments+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comments/comment5.xml" ContentType="application/vnd.openxmlformats-officedocument.presentationml.comment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comments/comment1.xml" ContentType="application/vnd.openxmlformats-officedocument.presentationml.comments+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diagrams/drawing8.xml" ContentType="application/vnd.ms-office.drawingml.diagramDrawing+xml"/>
  <Override PartName="/ppt/notesSlides/notesSlide3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notesSlides/notesSlide25.xml" ContentType="application/vnd.openxmlformats-officedocument.presentationml.notesSlide+xml"/>
  <Override PartName="/ppt/diagrams/data8.xml" ContentType="application/vnd.openxmlformats-officedocument.drawingml.diagramData+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diagrams/layout3.xml" ContentType="application/vnd.openxmlformats-officedocument.drawingml.diagramLayout+xml"/>
  <Override PartName="/ppt/comments/comment2.xml" ContentType="application/vnd.openxmlformats-officedocument.presentationml.comments+xml"/>
  <Override PartName="/ppt/diagrams/data4.xml" ContentType="application/vnd.openxmlformats-officedocument.drawingml.diagramData+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comments/comment3.xml" ContentType="application/vnd.openxmlformats-officedocument.presentationml.comments+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4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6"/>
  </p:notesMasterIdLst>
  <p:handoutMasterIdLst>
    <p:handoutMasterId r:id="rId57"/>
  </p:handoutMasterIdLst>
  <p:sldIdLst>
    <p:sldId id="256" r:id="rId2"/>
    <p:sldId id="302" r:id="rId3"/>
    <p:sldId id="430" r:id="rId4"/>
    <p:sldId id="431" r:id="rId5"/>
    <p:sldId id="432" r:id="rId6"/>
    <p:sldId id="439" r:id="rId7"/>
    <p:sldId id="435" r:id="rId8"/>
    <p:sldId id="436" r:id="rId9"/>
    <p:sldId id="437" r:id="rId10"/>
    <p:sldId id="438" r:id="rId11"/>
    <p:sldId id="271" r:id="rId12"/>
    <p:sldId id="365" r:id="rId13"/>
    <p:sldId id="363" r:id="rId14"/>
    <p:sldId id="393" r:id="rId15"/>
    <p:sldId id="394" r:id="rId16"/>
    <p:sldId id="395" r:id="rId17"/>
    <p:sldId id="427" r:id="rId18"/>
    <p:sldId id="428" r:id="rId19"/>
    <p:sldId id="396" r:id="rId20"/>
    <p:sldId id="367" r:id="rId21"/>
    <p:sldId id="399" r:id="rId22"/>
    <p:sldId id="369" r:id="rId23"/>
    <p:sldId id="400" r:id="rId24"/>
    <p:sldId id="440" r:id="rId25"/>
    <p:sldId id="368" r:id="rId26"/>
    <p:sldId id="402" r:id="rId27"/>
    <p:sldId id="403" r:id="rId28"/>
    <p:sldId id="404" r:id="rId29"/>
    <p:sldId id="405" r:id="rId30"/>
    <p:sldId id="429" r:id="rId31"/>
    <p:sldId id="392" r:id="rId32"/>
    <p:sldId id="406" r:id="rId33"/>
    <p:sldId id="418" r:id="rId34"/>
    <p:sldId id="407" r:id="rId35"/>
    <p:sldId id="408" r:id="rId36"/>
    <p:sldId id="409" r:id="rId37"/>
    <p:sldId id="411" r:id="rId38"/>
    <p:sldId id="412" r:id="rId39"/>
    <p:sldId id="413" r:id="rId40"/>
    <p:sldId id="414" r:id="rId41"/>
    <p:sldId id="441" r:id="rId42"/>
    <p:sldId id="415" r:id="rId43"/>
    <p:sldId id="417" r:id="rId44"/>
    <p:sldId id="416" r:id="rId45"/>
    <p:sldId id="371" r:id="rId46"/>
    <p:sldId id="341" r:id="rId47"/>
    <p:sldId id="419" r:id="rId48"/>
    <p:sldId id="420" r:id="rId49"/>
    <p:sldId id="442" r:id="rId50"/>
    <p:sldId id="421" r:id="rId51"/>
    <p:sldId id="424" r:id="rId52"/>
    <p:sldId id="425" r:id="rId53"/>
    <p:sldId id="426" r:id="rId54"/>
    <p:sldId id="300"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uiz Katalin" initials="GK" lastIdx="10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D9CC21"/>
    <a:srgbClr val="FEC800"/>
    <a:srgbClr val="FFCC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éma alapján készült stílus 1 – 2. jelölőszín">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Világos stílus 3 – 2. jelölőszín">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75" autoAdjust="0"/>
    <p:restoredTop sz="93612" autoAdjust="0"/>
  </p:normalViewPr>
  <p:slideViewPr>
    <p:cSldViewPr snapToGrid="0">
      <p:cViewPr varScale="1">
        <p:scale>
          <a:sx n="79" d="100"/>
          <a:sy n="79" d="100"/>
        </p:scale>
        <p:origin x="-114" y="-14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5370"/>
    </p:cViewPr>
  </p:sorterViewPr>
  <p:notesViewPr>
    <p:cSldViewPr snapToGrid="0">
      <p:cViewPr varScale="1">
        <p:scale>
          <a:sx n="52" d="100"/>
          <a:sy n="52" d="100"/>
        </p:scale>
        <p:origin x="2680" y="60"/>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1-03-21T12:33:00.470" idx="103">
    <p:pos x="3964" y="826"/>
    <p:text>Alexandra ezt a mondatot a többi kiegészítő tevékenyésgénél is tedd belemind a magyra mind az angol ppt-be. prerequisite</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21-03-21T12:54:17.530" idx="104">
    <p:pos x="6867" y="1266"/>
    <p:text>egyenrangú két elem között és előtt nem kell vessző, angolban sem.</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21-03-21T13:18:21.180" idx="105">
    <p:pos x="2380" y="144"/>
    <p:text>a gondolatjel hosszabb mint az elválasztójel vagy a sime rövid kötőjel. Magyar helyesírási szabály.</p:text>
  </p:cm>
</p:cmLst>
</file>

<file path=ppt/comments/comment4.xml><?xml version="1.0" encoding="utf-8"?>
<p:cmLst xmlns:a="http://schemas.openxmlformats.org/drawingml/2006/main" xmlns:r="http://schemas.openxmlformats.org/officeDocument/2006/relationships" xmlns:p="http://schemas.openxmlformats.org/presentationml/2006/main">
  <p:cm authorId="0" dt="2021-03-21T13:46:52.495" idx="106">
    <p:pos x="7680" y="523"/>
    <p:text>agyon rossz volt az ábra, mert kaja és műanyag is volt benne.</p:text>
  </p:cm>
</p:cmLst>
</file>

<file path=ppt/comments/comment5.xml><?xml version="1.0" encoding="utf-8"?>
<p:cmLst xmlns:a="http://schemas.openxmlformats.org/drawingml/2006/main" xmlns:r="http://schemas.openxmlformats.org/officeDocument/2006/relationships" xmlns:p="http://schemas.openxmlformats.org/presentationml/2006/main">
  <p:cm authorId="0" dt="2021-03-21T15:15:45.882" idx="107">
    <p:pos x="7671" y="9"/>
    <p:text>ez egyik sem tűnik hulladéknak</p:text>
  </p:cm>
</p:cmLst>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1. </a:t>
          </a:r>
          <a:r>
            <a:rPr lang="hu-HU" sz="2400" dirty="0">
              <a:solidFill>
                <a:schemeClr val="bg1"/>
              </a:solidFill>
              <a:latin typeface="Arial" panose="020B0604020202020204" pitchFamily="34" charset="0"/>
              <a:cs typeface="Arial" panose="020B0604020202020204" pitchFamily="34" charset="0"/>
            </a:rPr>
            <a:t>A hulladékot </a:t>
          </a:r>
          <a:r>
            <a:rPr lang="hu-HU" sz="2400" b="1" dirty="0">
              <a:solidFill>
                <a:schemeClr val="bg1"/>
              </a:solidFill>
              <a:latin typeface="Arial" panose="020B0604020202020204" pitchFamily="34" charset="0"/>
              <a:cs typeface="Arial" panose="020B0604020202020204" pitchFamily="34" charset="0"/>
            </a:rPr>
            <a:t>el kell különíteni az élelmiszertől</a:t>
          </a:r>
          <a:r>
            <a:rPr lang="hu-HU" sz="2400" dirty="0">
              <a:solidFill>
                <a:schemeClr val="bg1"/>
              </a:solidFill>
              <a:latin typeface="Arial" panose="020B0604020202020204" pitchFamily="34" charset="0"/>
              <a:cs typeface="Arial" panose="020B0604020202020204" pitchFamily="34" charset="0"/>
            </a:rPr>
            <a:t>.</a:t>
          </a:r>
        </a:p>
        <a:p>
          <a:pPr>
            <a:lnSpc>
              <a:spcPct val="150000"/>
            </a:lnSpc>
            <a:spcAft>
              <a:spcPts val="0"/>
            </a:spcAft>
          </a:pPr>
          <a:r>
            <a:rPr lang="hu-HU" sz="2400" dirty="0">
              <a:solidFill>
                <a:schemeClr val="bg1"/>
              </a:solidFill>
              <a:latin typeface="Arial" panose="020B0604020202020204" pitchFamily="34" charset="0"/>
              <a:cs typeface="Arial" panose="020B0604020202020204" pitchFamily="34" charset="0"/>
            </a:rPr>
            <a:t>Külön helyen</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zárt tárolótartályokban </a:t>
          </a:r>
          <a:r>
            <a:rPr lang="hu-HU" sz="2400" dirty="0">
              <a:solidFill>
                <a:schemeClr val="bg1"/>
              </a:solidFill>
              <a:latin typeface="Arial" panose="020B0604020202020204" pitchFamily="34" charset="0"/>
              <a:cs typeface="Arial" panose="020B0604020202020204" pitchFamily="34" charset="0"/>
            </a:rPr>
            <a:t>kell tárolni!</a:t>
          </a: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2. </a:t>
          </a:r>
          <a:r>
            <a:rPr lang="hu-HU" sz="2400" dirty="0">
              <a:solidFill>
                <a:schemeClr val="bg1"/>
              </a:solidFill>
              <a:latin typeface="Arial" panose="020B0604020202020204" pitchFamily="34" charset="0"/>
              <a:cs typeface="Arial" panose="020B0604020202020204" pitchFamily="34" charset="0"/>
            </a:rPr>
            <a:t>A dolgozó, aki a hulladékkal érintkezik, viseljen </a:t>
          </a:r>
          <a:r>
            <a:rPr lang="hu-HU" sz="2400" b="1" dirty="0">
              <a:solidFill>
                <a:schemeClr val="bg1"/>
              </a:solidFill>
              <a:latin typeface="Arial" panose="020B0604020202020204" pitchFamily="34" charset="0"/>
              <a:cs typeface="Arial" panose="020B0604020202020204" pitchFamily="34" charset="0"/>
            </a:rPr>
            <a:t>védőfelszerelést, védőruhát</a:t>
          </a:r>
          <a:r>
            <a:rPr lang="hu-HU" sz="2400" dirty="0">
              <a:solidFill>
                <a:schemeClr val="bg1"/>
              </a:solidFill>
              <a:latin typeface="Arial" panose="020B0604020202020204" pitchFamily="34" charset="0"/>
              <a:cs typeface="Arial" panose="020B0604020202020204" pitchFamily="34" charset="0"/>
            </a:rPr>
            <a:t>.</a:t>
          </a:r>
        </a:p>
        <a:p>
          <a:pPr>
            <a:lnSpc>
              <a:spcPct val="150000"/>
            </a:lnSpc>
            <a:spcAft>
              <a:spcPts val="0"/>
            </a:spcAft>
          </a:pPr>
          <a:r>
            <a:rPr lang="hu-HU" sz="2400" dirty="0">
              <a:solidFill>
                <a:schemeClr val="bg1"/>
              </a:solidFill>
              <a:latin typeface="Arial" panose="020B0604020202020204" pitchFamily="34" charset="0"/>
              <a:cs typeface="Arial" panose="020B0604020202020204" pitchFamily="34" charset="0"/>
            </a:rPr>
            <a:t>Ezt cserélje le, mielőtt más feladatba kezd.</a:t>
          </a:r>
        </a:p>
      </dgm:t>
    </dgm:pt>
    <dgm:pt modelId="{5ED0A90B-2428-427B-B34A-8AC54D99384C}" type="parTrans" cxnId="{F24B5B82-21A1-46E7-81A9-2FB36FC78F41}">
      <dgm:prSet/>
      <dgm:spPr/>
      <dgm:t>
        <a:bodyPr/>
        <a:lstStyle/>
        <a:p>
          <a:endParaRPr lang="hu-HU">
            <a:solidFill>
              <a:schemeClr val="bg1"/>
            </a:solidFill>
          </a:endParaRPr>
        </a:p>
      </dgm:t>
    </dgm:pt>
    <dgm:pt modelId="{F72EADF0-6089-44D7-B056-0B844DDB8D27}" type="sib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LinFactY="-10595" custLinFactNeighborX="-494" custLinFactNeighborY="-100000">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LinFactNeighborX="1029" custLinFactNeighborY="49199">
        <dgm:presLayoutVars>
          <dgm:chMax val="0"/>
          <dgm:bulletEnabled val="1"/>
        </dgm:presLayoutVars>
      </dgm:prSet>
      <dgm:spPr/>
      <dgm:t>
        <a:bodyPr/>
        <a:lstStyle/>
        <a:p>
          <a:endParaRPr lang="hu-HU"/>
        </a:p>
      </dgm:t>
    </dgm:pt>
  </dgm:ptLst>
  <dgm:cxnLst>
    <dgm:cxn modelId="{304B28D3-2F8F-4860-861A-5B28E1F4E056}" srcId="{9A86C4DA-FDB9-41E3-B615-76B9E8F9DF6B}" destId="{CCFF6235-EEB1-45EB-8CD5-195EE3342C8A}" srcOrd="0" destOrd="0" parTransId="{7CBDB45E-06DC-4C0E-960F-EC0F7E08E999}" sibTransId="{40E62392-44D2-4ADC-86CF-8ABA2F7EA217}"/>
    <dgm:cxn modelId="{5CA728D7-6F2F-4AC8-B188-F30030BA2974}" type="presOf" srcId="{2F591993-879F-44C1-842F-17A7D0177C22}" destId="{FEC8A729-7645-40A3-AC1E-6922FA3D6AD2}" srcOrd="0" destOrd="0" presId="urn:microsoft.com/office/officeart/2005/8/layout/vList2"/>
    <dgm:cxn modelId="{F24B5B82-21A1-46E7-81A9-2FB36FC78F41}" srcId="{9A86C4DA-FDB9-41E3-B615-76B9E8F9DF6B}" destId="{2F591993-879F-44C1-842F-17A7D0177C22}" srcOrd="1" destOrd="0" parTransId="{5ED0A90B-2428-427B-B34A-8AC54D99384C}" sibTransId="{F72EADF0-6089-44D7-B056-0B844DDB8D27}"/>
    <dgm:cxn modelId="{CF4B3CFE-2187-404B-8185-77618D066E54}" type="presOf" srcId="{CCFF6235-EEB1-45EB-8CD5-195EE3342C8A}" destId="{73981A81-4FE8-4655-8BFC-23F87CC2001D}" srcOrd="0" destOrd="0" presId="urn:microsoft.com/office/officeart/2005/8/layout/vList2"/>
    <dgm:cxn modelId="{F65632C1-AF64-4FFC-BB07-C39413FED7E0}" type="presOf" srcId="{9A86C4DA-FDB9-41E3-B615-76B9E8F9DF6B}" destId="{CDFEC380-4C70-443F-ACB1-8A3C986B92BC}" srcOrd="0" destOrd="0" presId="urn:microsoft.com/office/officeart/2005/8/layout/vList2"/>
    <dgm:cxn modelId="{125E4A00-A2CB-4132-A03E-B0BD2E8606AE}" type="presParOf" srcId="{CDFEC380-4C70-443F-ACB1-8A3C986B92BC}" destId="{73981A81-4FE8-4655-8BFC-23F87CC2001D}" srcOrd="0" destOrd="0" presId="urn:microsoft.com/office/officeart/2005/8/layout/vList2"/>
    <dgm:cxn modelId="{AD0CC8A3-2C60-4245-8721-8C0AB1487AA2}" type="presParOf" srcId="{CDFEC380-4C70-443F-ACB1-8A3C986B92BC}" destId="{6687D547-9A7D-4B93-9241-51C1B58AA46E}" srcOrd="1" destOrd="0" presId="urn:microsoft.com/office/officeart/2005/8/layout/vList2"/>
    <dgm:cxn modelId="{D4C3D8DA-7D19-4368-89D5-2C8BEE8FB264}" type="presParOf" srcId="{CDFEC380-4C70-443F-ACB1-8A3C986B92BC}" destId="{FEC8A729-7645-40A3-AC1E-6922FA3D6AD2}" srcOrd="2" destOrd="0" presId="urn:microsoft.com/office/officeart/2005/8/layout/vList2"/>
  </dgm:cxnLst>
  <dgm:bg>
    <a:noFill/>
  </dgm:bg>
  <dgm:whole/>
  <dgm:extLst>
    <a:ext uri="{C62137D5-CB1D-491B-B009-E17868A290BF}">
      <dgm14:recolorImg xmlns="" xmlns:dgm14="http://schemas.microsoft.com/office/drawing/2010/diagram" val="1"/>
    </a:ex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3. </a:t>
          </a:r>
          <a:r>
            <a:rPr lang="hu-HU" sz="2400" dirty="0">
              <a:solidFill>
                <a:schemeClr val="bg1"/>
              </a:solidFill>
              <a:latin typeface="Arial" panose="020B0604020202020204" pitchFamily="34" charset="0"/>
              <a:cs typeface="Arial" panose="020B0604020202020204" pitchFamily="34" charset="0"/>
            </a:rPr>
            <a:t>Hulladék megfogása után alaposan</a:t>
          </a:r>
          <a:r>
            <a:rPr lang="hu-HU" sz="2400" b="1" dirty="0">
              <a:solidFill>
                <a:schemeClr val="bg1"/>
              </a:solidFill>
              <a:latin typeface="Arial" panose="020B0604020202020204" pitchFamily="34" charset="0"/>
              <a:cs typeface="Arial" panose="020B0604020202020204" pitchFamily="34" charset="0"/>
            </a:rPr>
            <a:t> kezet kell mosni, kezet kell fertőtleníteni, és át kell öltözni</a:t>
          </a:r>
          <a:r>
            <a:rPr lang="hu-HU" sz="2400" dirty="0">
              <a:solidFill>
                <a:schemeClr val="bg1"/>
              </a:solidFill>
              <a:latin typeface="Arial" panose="020B0604020202020204" pitchFamily="34" charset="0"/>
              <a:cs typeface="Arial" panose="020B0604020202020204" pitchFamily="34" charset="0"/>
            </a:rPr>
            <a:t>. Ezután lehet csak a konyhába </a:t>
          </a:r>
          <a:r>
            <a:rPr lang="hu-HU" sz="2400">
              <a:solidFill>
                <a:schemeClr val="bg1"/>
              </a:solidFill>
              <a:latin typeface="Arial" panose="020B0604020202020204" pitchFamily="34" charset="0"/>
              <a:cs typeface="Arial" panose="020B0604020202020204" pitchFamily="34" charset="0"/>
            </a:rPr>
            <a:t>menni</a:t>
          </a:r>
          <a:r>
            <a:rPr lang="hu-HU" sz="2400" smtClean="0">
              <a:solidFill>
                <a:schemeClr val="bg1"/>
              </a:solidFill>
              <a:latin typeface="Arial" panose="020B0604020202020204" pitchFamily="34" charset="0"/>
              <a:cs typeface="Arial" panose="020B0604020202020204" pitchFamily="34" charset="0"/>
            </a:rPr>
            <a:t>!  Legjobb gumikesztyűt viselni!</a:t>
          </a:r>
          <a:endParaRPr lang="hu-HU" sz="2400" dirty="0">
            <a:solidFill>
              <a:schemeClr val="bg1"/>
            </a:solidFill>
            <a:latin typeface="Arial" panose="020B0604020202020204" pitchFamily="34" charset="0"/>
            <a:cs typeface="Arial" panose="020B0604020202020204" pitchFamily="34" charset="0"/>
          </a:endParaRP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4. </a:t>
          </a:r>
          <a:r>
            <a:rPr lang="hu-HU" sz="2400" dirty="0">
              <a:solidFill>
                <a:schemeClr val="bg1"/>
              </a:solidFill>
              <a:latin typeface="Arial" panose="020B0604020202020204" pitchFamily="34" charset="0"/>
              <a:cs typeface="Arial" panose="020B0604020202020204" pitchFamily="34" charset="0"/>
            </a:rPr>
            <a:t>A hulladékot minél előbb, de </a:t>
          </a:r>
          <a:r>
            <a:rPr lang="hu-HU" sz="2400" b="1" dirty="0">
              <a:solidFill>
                <a:schemeClr val="bg1"/>
              </a:solidFill>
              <a:latin typeface="Arial" panose="020B0604020202020204" pitchFamily="34" charset="0"/>
              <a:cs typeface="Arial" panose="020B0604020202020204" pitchFamily="34" charset="0"/>
            </a:rPr>
            <a:t>legalább naponta el kell távolítani </a:t>
          </a:r>
          <a:r>
            <a:rPr lang="hu-HU" sz="2400" dirty="0">
              <a:solidFill>
                <a:schemeClr val="bg1"/>
              </a:solidFill>
              <a:latin typeface="Arial" panose="020B0604020202020204" pitchFamily="34" charset="0"/>
              <a:cs typeface="Arial" panose="020B0604020202020204" pitchFamily="34" charset="0"/>
            </a:rPr>
            <a:t>a konyhából. </a:t>
          </a:r>
        </a:p>
      </dgm:t>
    </dgm:pt>
    <dgm:pt modelId="{5ED0A90B-2428-427B-B34A-8AC54D99384C}" type="parTrans" cxnId="{F24B5B82-21A1-46E7-81A9-2FB36FC78F41}">
      <dgm:prSet/>
      <dgm:spPr/>
      <dgm:t>
        <a:bodyPr/>
        <a:lstStyle/>
        <a:p>
          <a:endParaRPr lang="hu-HU">
            <a:solidFill>
              <a:schemeClr val="bg1"/>
            </a:solidFill>
          </a:endParaRPr>
        </a:p>
      </dgm:t>
    </dgm:pt>
    <dgm:pt modelId="{F72EADF0-6089-44D7-B056-0B844DDB8D27}" type="sib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LinFactY="-5809" custLinFactNeighborX="-494" custLinFactNeighborY="-100000">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LinFactNeighborX="165" custLinFactNeighborY="51033">
        <dgm:presLayoutVars>
          <dgm:chMax val="0"/>
          <dgm:bulletEnabled val="1"/>
        </dgm:presLayoutVars>
      </dgm:prSet>
      <dgm:spPr/>
      <dgm:t>
        <a:bodyPr/>
        <a:lstStyle/>
        <a:p>
          <a:endParaRPr lang="hu-HU"/>
        </a:p>
      </dgm:t>
    </dgm:pt>
  </dgm:ptLst>
  <dgm:cxnLst>
    <dgm:cxn modelId="{304B28D3-2F8F-4860-861A-5B28E1F4E056}" srcId="{9A86C4DA-FDB9-41E3-B615-76B9E8F9DF6B}" destId="{CCFF6235-EEB1-45EB-8CD5-195EE3342C8A}" srcOrd="0" destOrd="0" parTransId="{7CBDB45E-06DC-4C0E-960F-EC0F7E08E999}" sibTransId="{40E62392-44D2-4ADC-86CF-8ABA2F7EA217}"/>
    <dgm:cxn modelId="{ACB64E17-6F84-4C82-8CF5-E6358A43582C}" type="presOf" srcId="{2F591993-879F-44C1-842F-17A7D0177C22}" destId="{FEC8A729-7645-40A3-AC1E-6922FA3D6AD2}" srcOrd="0" destOrd="0" presId="urn:microsoft.com/office/officeart/2005/8/layout/vList2"/>
    <dgm:cxn modelId="{9C493E2F-AE08-44FB-B480-0C0CA775E114}" type="presOf" srcId="{CCFF6235-EEB1-45EB-8CD5-195EE3342C8A}" destId="{73981A81-4FE8-4655-8BFC-23F87CC2001D}" srcOrd="0" destOrd="0" presId="urn:microsoft.com/office/officeart/2005/8/layout/vList2"/>
    <dgm:cxn modelId="{07E391B5-54A9-4141-87F8-0E1C5AE24756}" type="presOf" srcId="{9A86C4DA-FDB9-41E3-B615-76B9E8F9DF6B}" destId="{CDFEC380-4C70-443F-ACB1-8A3C986B92BC}" srcOrd="0" destOrd="0" presId="urn:microsoft.com/office/officeart/2005/8/layout/vList2"/>
    <dgm:cxn modelId="{F24B5B82-21A1-46E7-81A9-2FB36FC78F41}" srcId="{9A86C4DA-FDB9-41E3-B615-76B9E8F9DF6B}" destId="{2F591993-879F-44C1-842F-17A7D0177C22}" srcOrd="1" destOrd="0" parTransId="{5ED0A90B-2428-427B-B34A-8AC54D99384C}" sibTransId="{F72EADF0-6089-44D7-B056-0B844DDB8D27}"/>
    <dgm:cxn modelId="{3B511FB3-D1DC-4052-A7A9-AEE7DF301A93}" type="presParOf" srcId="{CDFEC380-4C70-443F-ACB1-8A3C986B92BC}" destId="{73981A81-4FE8-4655-8BFC-23F87CC2001D}" srcOrd="0" destOrd="0" presId="urn:microsoft.com/office/officeart/2005/8/layout/vList2"/>
    <dgm:cxn modelId="{45A87CC8-E350-4F6D-A74E-D1A6658B85FE}" type="presParOf" srcId="{CDFEC380-4C70-443F-ACB1-8A3C986B92BC}" destId="{6687D547-9A7D-4B93-9241-51C1B58AA46E}" srcOrd="1" destOrd="0" presId="urn:microsoft.com/office/officeart/2005/8/layout/vList2"/>
    <dgm:cxn modelId="{DB5D9F0B-6F46-4E4F-B08A-36EB4C274C44}" type="presParOf" srcId="{CDFEC380-4C70-443F-ACB1-8A3C986B92BC}" destId="{FEC8A729-7645-40A3-AC1E-6922FA3D6AD2}" srcOrd="2" destOrd="0" presId="urn:microsoft.com/office/officeart/2005/8/layout/vList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5. </a:t>
          </a:r>
          <a:r>
            <a:rPr lang="hu-HU" sz="2400" dirty="0">
              <a:solidFill>
                <a:schemeClr val="bg1"/>
              </a:solidFill>
              <a:latin typeface="Arial" panose="020B0604020202020204" pitchFamily="34" charset="0"/>
              <a:cs typeface="Arial" panose="020B0604020202020204" pitchFamily="34" charset="0"/>
            </a:rPr>
            <a:t>A konyhai és </a:t>
          </a:r>
          <a:r>
            <a:rPr lang="hu-HU" sz="2400">
              <a:solidFill>
                <a:schemeClr val="bg1"/>
              </a:solidFill>
              <a:latin typeface="Arial" panose="020B0604020202020204" pitchFamily="34" charset="0"/>
              <a:cs typeface="Arial" panose="020B0604020202020204" pitchFamily="34" charset="0"/>
            </a:rPr>
            <a:t>éttermi </a:t>
          </a:r>
          <a:r>
            <a:rPr lang="hu-HU" sz="2400" smtClean="0">
              <a:solidFill>
                <a:schemeClr val="bg1"/>
              </a:solidFill>
              <a:latin typeface="Arial" panose="020B0604020202020204" pitchFamily="34" charset="0"/>
              <a:cs typeface="Arial" panose="020B0604020202020204" pitchFamily="34" charset="0"/>
            </a:rPr>
            <a:t>hulladékot </a:t>
          </a:r>
          <a:r>
            <a:rPr lang="hu-HU" sz="2400" dirty="0">
              <a:solidFill>
                <a:schemeClr val="bg1"/>
              </a:solidFill>
              <a:latin typeface="Arial" panose="020B0604020202020204" pitchFamily="34" charset="0"/>
              <a:cs typeface="Arial" panose="020B0604020202020204" pitchFamily="34" charset="0"/>
            </a:rPr>
            <a:t>és ételmaradékot </a:t>
          </a:r>
          <a:r>
            <a:rPr lang="hu-HU" sz="2400" b="1" dirty="0">
              <a:solidFill>
                <a:schemeClr val="bg1"/>
              </a:solidFill>
              <a:latin typeface="Arial" panose="020B0604020202020204" pitchFamily="34" charset="0"/>
              <a:cs typeface="Arial" panose="020B0604020202020204" pitchFamily="34" charset="0"/>
            </a:rPr>
            <a:t>zárt edényben </a:t>
          </a:r>
          <a:r>
            <a:rPr lang="hu-HU" sz="2400" dirty="0">
              <a:solidFill>
                <a:schemeClr val="bg1"/>
              </a:solidFill>
              <a:latin typeface="Arial" panose="020B0604020202020204" pitchFamily="34" charset="0"/>
              <a:cs typeface="Arial" panose="020B0604020202020204" pitchFamily="34" charset="0"/>
            </a:rPr>
            <a:t>kell tárolni. </a:t>
          </a: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6. </a:t>
          </a:r>
          <a:r>
            <a:rPr lang="hu-HU" sz="2400" dirty="0">
              <a:solidFill>
                <a:schemeClr val="bg1"/>
              </a:solidFill>
              <a:latin typeface="Arial" panose="020B0604020202020204" pitchFamily="34" charset="0"/>
              <a:cs typeface="Arial" panose="020B0604020202020204" pitchFamily="34" charset="0"/>
            </a:rPr>
            <a:t>A konyhai hulladéktároló edény fedele </a:t>
          </a:r>
          <a:r>
            <a:rPr lang="hu-HU" sz="2400" b="1">
              <a:solidFill>
                <a:schemeClr val="bg1"/>
              </a:solidFill>
              <a:latin typeface="Arial" panose="020B0604020202020204" pitchFamily="34" charset="0"/>
              <a:cs typeface="Arial" panose="020B0604020202020204" pitchFamily="34" charset="0"/>
            </a:rPr>
            <a:t>lábbal </a:t>
          </a:r>
          <a:r>
            <a:rPr lang="hu-HU" sz="2400" b="1" smtClean="0">
              <a:solidFill>
                <a:schemeClr val="bg1"/>
              </a:solidFill>
              <a:latin typeface="Arial" panose="020B0604020202020204" pitchFamily="34" charset="0"/>
              <a:cs typeface="Arial" panose="020B0604020202020204" pitchFamily="34" charset="0"/>
            </a:rPr>
            <a:t>működjön.</a:t>
          </a:r>
          <a:endParaRPr lang="hu-HU" sz="2400" dirty="0">
            <a:solidFill>
              <a:schemeClr val="bg1"/>
            </a:solidFill>
            <a:latin typeface="Arial" panose="020B0604020202020204" pitchFamily="34" charset="0"/>
            <a:cs typeface="Arial" panose="020B0604020202020204" pitchFamily="34" charset="0"/>
          </a:endParaRPr>
        </a:p>
      </dgm:t>
    </dgm:pt>
    <dgm:pt modelId="{5ED0A90B-2428-427B-B34A-8AC54D99384C}" type="parTrans" cxnId="{F24B5B82-21A1-46E7-81A9-2FB36FC78F41}">
      <dgm:prSet/>
      <dgm:spPr/>
      <dgm:t>
        <a:bodyPr/>
        <a:lstStyle/>
        <a:p>
          <a:endParaRPr lang="hu-HU">
            <a:solidFill>
              <a:schemeClr val="bg1"/>
            </a:solidFill>
          </a:endParaRPr>
        </a:p>
      </dgm:t>
    </dgm:pt>
    <dgm:pt modelId="{F72EADF0-6089-44D7-B056-0B844DDB8D27}" type="sib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ScaleY="2000000" custLinFactY="-11600000" custLinFactNeighborX="-976" custLinFactNeighborY="-11696661">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ScaleY="2000000" custLinFactY="6400000" custLinFactNeighborY="6428137">
        <dgm:presLayoutVars>
          <dgm:chMax val="0"/>
          <dgm:bulletEnabled val="1"/>
        </dgm:presLayoutVars>
      </dgm:prSet>
      <dgm:spPr/>
      <dgm:t>
        <a:bodyPr/>
        <a:lstStyle/>
        <a:p>
          <a:endParaRPr lang="hu-HU"/>
        </a:p>
      </dgm:t>
    </dgm:pt>
  </dgm:ptLst>
  <dgm:cxnLst>
    <dgm:cxn modelId="{978E1E83-476F-481C-BD09-51738C163B74}" type="presOf" srcId="{2F591993-879F-44C1-842F-17A7D0177C22}" destId="{FEC8A729-7645-40A3-AC1E-6922FA3D6AD2}" srcOrd="0" destOrd="0" presId="urn:microsoft.com/office/officeart/2005/8/layout/vList2"/>
    <dgm:cxn modelId="{304B28D3-2F8F-4860-861A-5B28E1F4E056}" srcId="{9A86C4DA-FDB9-41E3-B615-76B9E8F9DF6B}" destId="{CCFF6235-EEB1-45EB-8CD5-195EE3342C8A}" srcOrd="0" destOrd="0" parTransId="{7CBDB45E-06DC-4C0E-960F-EC0F7E08E999}" sibTransId="{40E62392-44D2-4ADC-86CF-8ABA2F7EA217}"/>
    <dgm:cxn modelId="{1B700CB4-106C-4871-8925-643896754FA4}" type="presOf" srcId="{CCFF6235-EEB1-45EB-8CD5-195EE3342C8A}" destId="{73981A81-4FE8-4655-8BFC-23F87CC2001D}" srcOrd="0" destOrd="0" presId="urn:microsoft.com/office/officeart/2005/8/layout/vList2"/>
    <dgm:cxn modelId="{F24B5B82-21A1-46E7-81A9-2FB36FC78F41}" srcId="{9A86C4DA-FDB9-41E3-B615-76B9E8F9DF6B}" destId="{2F591993-879F-44C1-842F-17A7D0177C22}" srcOrd="1" destOrd="0" parTransId="{5ED0A90B-2428-427B-B34A-8AC54D99384C}" sibTransId="{F72EADF0-6089-44D7-B056-0B844DDB8D27}"/>
    <dgm:cxn modelId="{E7E9A7F2-1C2A-4E40-B385-C94911305050}" type="presOf" srcId="{9A86C4DA-FDB9-41E3-B615-76B9E8F9DF6B}" destId="{CDFEC380-4C70-443F-ACB1-8A3C986B92BC}" srcOrd="0" destOrd="0" presId="urn:microsoft.com/office/officeart/2005/8/layout/vList2"/>
    <dgm:cxn modelId="{1485D6A9-BFE9-4ED2-8394-F7A53530A5DB}" type="presParOf" srcId="{CDFEC380-4C70-443F-ACB1-8A3C986B92BC}" destId="{73981A81-4FE8-4655-8BFC-23F87CC2001D}" srcOrd="0" destOrd="0" presId="urn:microsoft.com/office/officeart/2005/8/layout/vList2"/>
    <dgm:cxn modelId="{437C05EE-E184-4B31-A5C3-2B5FFF62CFC3}" type="presParOf" srcId="{CDFEC380-4C70-443F-ACB1-8A3C986B92BC}" destId="{6687D547-9A7D-4B93-9241-51C1B58AA46E}" srcOrd="1" destOrd="0" presId="urn:microsoft.com/office/officeart/2005/8/layout/vList2"/>
    <dgm:cxn modelId="{FFE6BCB3-8F42-4A1D-B3D9-87BA4C9C3AC4}" type="presParOf" srcId="{CDFEC380-4C70-443F-ACB1-8A3C986B92BC}" destId="{FEC8A729-7645-40A3-AC1E-6922FA3D6AD2}" srcOrd="2" destOrd="0" presId="urn:microsoft.com/office/officeart/2005/8/layout/vList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7. </a:t>
          </a:r>
          <a:r>
            <a:rPr lang="hu-HU" sz="2400" dirty="0">
              <a:solidFill>
                <a:schemeClr val="bg1"/>
              </a:solidFill>
              <a:latin typeface="Arial" panose="020B0604020202020204" pitchFamily="34" charset="0"/>
              <a:cs typeface="Arial" panose="020B0604020202020204" pitchFamily="34" charset="0"/>
            </a:rPr>
            <a:t>A hulladékot </a:t>
          </a:r>
          <a:r>
            <a:rPr lang="hu-HU" sz="2400" b="1" dirty="0">
              <a:solidFill>
                <a:schemeClr val="bg1"/>
              </a:solidFill>
              <a:latin typeface="Arial" panose="020B0604020202020204" pitchFamily="34" charset="0"/>
              <a:cs typeface="Arial" panose="020B0604020202020204" pitchFamily="34" charset="0"/>
            </a:rPr>
            <a:t>szelektíven, típusonként elkülönített edényben</a:t>
          </a:r>
          <a:r>
            <a:rPr lang="hu-HU" sz="2400" dirty="0">
              <a:solidFill>
                <a:schemeClr val="bg1"/>
              </a:solidFill>
              <a:latin typeface="Arial" panose="020B0604020202020204" pitchFamily="34" charset="0"/>
              <a:cs typeface="Arial" panose="020B0604020202020204" pitchFamily="34" charset="0"/>
            </a:rPr>
            <a:t> kell gyűjteni </a:t>
          </a:r>
          <a:r>
            <a:rPr lang="hu-HU" sz="2400">
              <a:solidFill>
                <a:schemeClr val="bg1"/>
              </a:solidFill>
              <a:latin typeface="Arial" panose="020B0604020202020204" pitchFamily="34" charset="0"/>
              <a:cs typeface="Arial" panose="020B0604020202020204" pitchFamily="34" charset="0"/>
            </a:rPr>
            <a:t>és </a:t>
          </a:r>
          <a:r>
            <a:rPr lang="hu-HU" sz="2400" smtClean="0">
              <a:solidFill>
                <a:schemeClr val="bg1"/>
              </a:solidFill>
              <a:latin typeface="Arial" panose="020B0604020202020204" pitchFamily="34" charset="0"/>
              <a:cs typeface="Arial" panose="020B0604020202020204" pitchFamily="34" charset="0"/>
            </a:rPr>
            <a:t>tárolni. Külön a papírt, műanyagot, fémet, komposztálható szervesanyagot, sütőolajat, és az egyebeket!</a:t>
          </a:r>
          <a:endParaRPr lang="hu-HU" sz="2400" dirty="0">
            <a:solidFill>
              <a:schemeClr val="bg1"/>
            </a:solidFill>
            <a:latin typeface="Arial" panose="020B0604020202020204" pitchFamily="34" charset="0"/>
            <a:cs typeface="Arial" panose="020B0604020202020204" pitchFamily="34" charset="0"/>
          </a:endParaRP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8. </a:t>
          </a:r>
          <a:r>
            <a:rPr lang="hu-HU" sz="2400" dirty="0">
              <a:solidFill>
                <a:schemeClr val="bg1"/>
              </a:solidFill>
              <a:latin typeface="Arial" panose="020B0604020202020204" pitchFamily="34" charset="0"/>
              <a:cs typeface="Arial" panose="020B0604020202020204" pitchFamily="34" charset="0"/>
            </a:rPr>
            <a:t>A gyűjtő és tárolóedényeket </a:t>
          </a:r>
          <a:r>
            <a:rPr lang="hu-HU" sz="2400" b="1">
              <a:solidFill>
                <a:schemeClr val="bg1"/>
              </a:solidFill>
              <a:latin typeface="Arial" panose="020B0604020202020204" pitchFamily="34" charset="0"/>
              <a:cs typeface="Arial" panose="020B0604020202020204" pitchFamily="34" charset="0"/>
            </a:rPr>
            <a:t>rendszeresen </a:t>
          </a:r>
          <a:r>
            <a:rPr lang="hu-HU" sz="2400" b="1" smtClean="0">
              <a:solidFill>
                <a:schemeClr val="bg1"/>
              </a:solidFill>
              <a:latin typeface="Arial" panose="020B0604020202020204" pitchFamily="34" charset="0"/>
              <a:cs typeface="Arial" panose="020B0604020202020204" pitchFamily="34" charset="0"/>
            </a:rPr>
            <a:t>tisztítani</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fertőtleníteni kell! </a:t>
          </a:r>
          <a:endParaRPr lang="hu-HU" sz="2400" dirty="0">
            <a:solidFill>
              <a:schemeClr val="bg1"/>
            </a:solidFill>
            <a:latin typeface="Arial" panose="020B0604020202020204" pitchFamily="34" charset="0"/>
            <a:cs typeface="Arial" panose="020B0604020202020204" pitchFamily="34" charset="0"/>
          </a:endParaRPr>
        </a:p>
      </dgm:t>
    </dgm:pt>
    <dgm:pt modelId="{F72EADF0-6089-44D7-B056-0B844DDB8D27}" type="sibTrans" cxnId="{F24B5B82-21A1-46E7-81A9-2FB36FC78F41}">
      <dgm:prSet/>
      <dgm:spPr/>
      <dgm:t>
        <a:bodyPr/>
        <a:lstStyle/>
        <a:p>
          <a:endParaRPr lang="hu-HU">
            <a:solidFill>
              <a:schemeClr val="bg1"/>
            </a:solidFill>
          </a:endParaRPr>
        </a:p>
      </dgm:t>
    </dgm:pt>
    <dgm:pt modelId="{5ED0A90B-2428-427B-B34A-8AC54D99384C}" type="par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LinFactY="-32490" custLinFactNeighborY="-100000">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LinFactY="3085" custLinFactNeighborY="100000">
        <dgm:presLayoutVars>
          <dgm:chMax val="0"/>
          <dgm:bulletEnabled val="1"/>
        </dgm:presLayoutVars>
      </dgm:prSet>
      <dgm:spPr/>
      <dgm:t>
        <a:bodyPr/>
        <a:lstStyle/>
        <a:p>
          <a:endParaRPr lang="hu-HU"/>
        </a:p>
      </dgm:t>
    </dgm:pt>
  </dgm:ptLst>
  <dgm:cxnLst>
    <dgm:cxn modelId="{304B28D3-2F8F-4860-861A-5B28E1F4E056}" srcId="{9A86C4DA-FDB9-41E3-B615-76B9E8F9DF6B}" destId="{CCFF6235-EEB1-45EB-8CD5-195EE3342C8A}" srcOrd="0" destOrd="0" parTransId="{7CBDB45E-06DC-4C0E-960F-EC0F7E08E999}" sibTransId="{40E62392-44D2-4ADC-86CF-8ABA2F7EA217}"/>
    <dgm:cxn modelId="{9BBBB060-C450-4F46-9552-FE2F0E4CFCA5}" type="presOf" srcId="{2F591993-879F-44C1-842F-17A7D0177C22}" destId="{FEC8A729-7645-40A3-AC1E-6922FA3D6AD2}" srcOrd="0" destOrd="0" presId="urn:microsoft.com/office/officeart/2005/8/layout/vList2"/>
    <dgm:cxn modelId="{480CE3AB-2E4A-46FE-8B39-6D103E90A9AC}" type="presOf" srcId="{CCFF6235-EEB1-45EB-8CD5-195EE3342C8A}" destId="{73981A81-4FE8-4655-8BFC-23F87CC2001D}" srcOrd="0" destOrd="0" presId="urn:microsoft.com/office/officeart/2005/8/layout/vList2"/>
    <dgm:cxn modelId="{4BD51564-4E42-4F47-A087-9FBA7E85900F}" type="presOf" srcId="{9A86C4DA-FDB9-41E3-B615-76B9E8F9DF6B}" destId="{CDFEC380-4C70-443F-ACB1-8A3C986B92BC}" srcOrd="0" destOrd="0" presId="urn:microsoft.com/office/officeart/2005/8/layout/vList2"/>
    <dgm:cxn modelId="{F24B5B82-21A1-46E7-81A9-2FB36FC78F41}" srcId="{9A86C4DA-FDB9-41E3-B615-76B9E8F9DF6B}" destId="{2F591993-879F-44C1-842F-17A7D0177C22}" srcOrd="1" destOrd="0" parTransId="{5ED0A90B-2428-427B-B34A-8AC54D99384C}" sibTransId="{F72EADF0-6089-44D7-B056-0B844DDB8D27}"/>
    <dgm:cxn modelId="{64EFBD28-4433-4FD8-B62A-ABF0153E32A6}" type="presParOf" srcId="{CDFEC380-4C70-443F-ACB1-8A3C986B92BC}" destId="{73981A81-4FE8-4655-8BFC-23F87CC2001D}" srcOrd="0" destOrd="0" presId="urn:microsoft.com/office/officeart/2005/8/layout/vList2"/>
    <dgm:cxn modelId="{E7106D2C-3075-494F-A73F-221EAE329469}" type="presParOf" srcId="{CDFEC380-4C70-443F-ACB1-8A3C986B92BC}" destId="{6687D547-9A7D-4B93-9241-51C1B58AA46E}" srcOrd="1" destOrd="0" presId="urn:microsoft.com/office/officeart/2005/8/layout/vList2"/>
    <dgm:cxn modelId="{14E9D185-29E6-492D-9D7D-C81C4B028B2A}" type="presParOf" srcId="{CDFEC380-4C70-443F-ACB1-8A3C986B92BC}" destId="{FEC8A729-7645-40A3-AC1E-6922FA3D6AD2}" srcOrd="2" destOrd="0" presId="urn:microsoft.com/office/officeart/2005/8/layout/vList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9. </a:t>
          </a:r>
          <a:r>
            <a:rPr lang="hu-HU" sz="2400" dirty="0">
              <a:solidFill>
                <a:schemeClr val="bg1"/>
              </a:solidFill>
              <a:latin typeface="Arial" panose="020B0604020202020204" pitchFamily="34" charset="0"/>
              <a:cs typeface="Arial" panose="020B0604020202020204" pitchFamily="34" charset="0"/>
            </a:rPr>
            <a:t>A hulladékot elszállításig a </a:t>
          </a:r>
          <a:r>
            <a:rPr lang="hu-HU" sz="2400" b="1" dirty="0">
              <a:solidFill>
                <a:schemeClr val="bg1"/>
              </a:solidFill>
              <a:latin typeface="Arial" panose="020B0604020202020204" pitchFamily="34" charset="0"/>
              <a:cs typeface="Arial" panose="020B0604020202020204" pitchFamily="34" charset="0"/>
            </a:rPr>
            <a:t>konyhától elkülönülő helyiségben </a:t>
          </a:r>
          <a:r>
            <a:rPr lang="hu-HU" sz="2400" dirty="0">
              <a:solidFill>
                <a:schemeClr val="bg1"/>
              </a:solidFill>
              <a:latin typeface="Arial" panose="020B0604020202020204" pitchFamily="34" charset="0"/>
              <a:cs typeface="Arial" panose="020B0604020202020204" pitchFamily="34" charset="0"/>
            </a:rPr>
            <a:t>kell tárolni!</a:t>
          </a: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10. </a:t>
          </a:r>
          <a:r>
            <a:rPr lang="hu-HU" sz="2400" b="0" dirty="0">
              <a:solidFill>
                <a:schemeClr val="bg1"/>
              </a:solidFill>
              <a:latin typeface="Arial" panose="020B0604020202020204" pitchFamily="34" charset="0"/>
              <a:cs typeface="Arial" panose="020B0604020202020204" pitchFamily="34" charset="0"/>
            </a:rPr>
            <a:t>Meg kell akadályozni, hogy a hulladék megrothadjon </a:t>
          </a:r>
          <a:r>
            <a:rPr lang="hu-HU" sz="2400">
              <a:solidFill>
                <a:schemeClr val="bg1"/>
              </a:solidFill>
              <a:latin typeface="Arial" panose="020B0604020202020204" pitchFamily="34" charset="0"/>
              <a:cs typeface="Arial" panose="020B0604020202020204" pitchFamily="34" charset="0"/>
            </a:rPr>
            <a:t>és </a:t>
          </a:r>
          <a:r>
            <a:rPr lang="hu-HU" sz="2400" smtClean="0">
              <a:solidFill>
                <a:schemeClr val="bg1"/>
              </a:solidFill>
              <a:latin typeface="Arial" panose="020B0604020202020204" pitchFamily="34" charset="0"/>
              <a:cs typeface="Arial" panose="020B0604020202020204" pitchFamily="34" charset="0"/>
            </a:rPr>
            <a:t>hogy elérjék a </a:t>
          </a:r>
          <a:r>
            <a:rPr lang="hu-HU" sz="2400" b="1" dirty="0">
              <a:solidFill>
                <a:schemeClr val="bg1"/>
              </a:solidFill>
              <a:latin typeface="Arial" panose="020B0604020202020204" pitchFamily="34" charset="0"/>
              <a:cs typeface="Arial" panose="020B0604020202020204" pitchFamily="34" charset="0"/>
            </a:rPr>
            <a:t>rovarok </a:t>
          </a:r>
          <a:r>
            <a:rPr lang="hu-HU" sz="2400" b="1">
              <a:solidFill>
                <a:schemeClr val="bg1"/>
              </a:solidFill>
              <a:latin typeface="Arial" panose="020B0604020202020204" pitchFamily="34" charset="0"/>
              <a:cs typeface="Arial" panose="020B0604020202020204" pitchFamily="34" charset="0"/>
            </a:rPr>
            <a:t>és </a:t>
          </a:r>
          <a:r>
            <a:rPr lang="hu-HU" sz="2400" b="1" smtClean="0">
              <a:solidFill>
                <a:schemeClr val="bg1"/>
              </a:solidFill>
              <a:latin typeface="Arial" panose="020B0604020202020204" pitchFamily="34" charset="0"/>
              <a:cs typeface="Arial" panose="020B0604020202020204" pitchFamily="34" charset="0"/>
            </a:rPr>
            <a:t>rágcsálók.</a:t>
          </a:r>
          <a:endParaRPr lang="hu-HU" sz="2400" dirty="0">
            <a:solidFill>
              <a:schemeClr val="bg1"/>
            </a:solidFill>
            <a:latin typeface="Arial" panose="020B0604020202020204" pitchFamily="34" charset="0"/>
            <a:cs typeface="Arial" panose="020B0604020202020204" pitchFamily="34" charset="0"/>
          </a:endParaRPr>
        </a:p>
      </dgm:t>
    </dgm:pt>
    <dgm:pt modelId="{F72EADF0-6089-44D7-B056-0B844DDB8D27}" type="sibTrans" cxnId="{F24B5B82-21A1-46E7-81A9-2FB36FC78F41}">
      <dgm:prSet/>
      <dgm:spPr/>
      <dgm:t>
        <a:bodyPr/>
        <a:lstStyle/>
        <a:p>
          <a:endParaRPr lang="hu-HU">
            <a:solidFill>
              <a:schemeClr val="bg1"/>
            </a:solidFill>
          </a:endParaRPr>
        </a:p>
      </dgm:t>
    </dgm:pt>
    <dgm:pt modelId="{5ED0A90B-2428-427B-B34A-8AC54D99384C}" type="par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LinFactY="-17245" custLinFactNeighborY="-100000">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LinFactY="14341" custLinFactNeighborY="100000">
        <dgm:presLayoutVars>
          <dgm:chMax val="0"/>
          <dgm:bulletEnabled val="1"/>
        </dgm:presLayoutVars>
      </dgm:prSet>
      <dgm:spPr/>
      <dgm:t>
        <a:bodyPr/>
        <a:lstStyle/>
        <a:p>
          <a:endParaRPr lang="hu-HU"/>
        </a:p>
      </dgm:t>
    </dgm:pt>
  </dgm:ptLst>
  <dgm:cxnLst>
    <dgm:cxn modelId="{A86BAF42-4C69-475B-8263-C2DBD22D1817}" type="presOf" srcId="{CCFF6235-EEB1-45EB-8CD5-195EE3342C8A}" destId="{73981A81-4FE8-4655-8BFC-23F87CC2001D}" srcOrd="0" destOrd="0" presId="urn:microsoft.com/office/officeart/2005/8/layout/vList2"/>
    <dgm:cxn modelId="{304B28D3-2F8F-4860-861A-5B28E1F4E056}" srcId="{9A86C4DA-FDB9-41E3-B615-76B9E8F9DF6B}" destId="{CCFF6235-EEB1-45EB-8CD5-195EE3342C8A}" srcOrd="0" destOrd="0" parTransId="{7CBDB45E-06DC-4C0E-960F-EC0F7E08E999}" sibTransId="{40E62392-44D2-4ADC-86CF-8ABA2F7EA217}"/>
    <dgm:cxn modelId="{F24B5B82-21A1-46E7-81A9-2FB36FC78F41}" srcId="{9A86C4DA-FDB9-41E3-B615-76B9E8F9DF6B}" destId="{2F591993-879F-44C1-842F-17A7D0177C22}" srcOrd="1" destOrd="0" parTransId="{5ED0A90B-2428-427B-B34A-8AC54D99384C}" sibTransId="{F72EADF0-6089-44D7-B056-0B844DDB8D27}"/>
    <dgm:cxn modelId="{C0EE9237-4FF2-4B0C-A9B6-57C670A69A2A}" type="presOf" srcId="{2F591993-879F-44C1-842F-17A7D0177C22}" destId="{FEC8A729-7645-40A3-AC1E-6922FA3D6AD2}" srcOrd="0" destOrd="0" presId="urn:microsoft.com/office/officeart/2005/8/layout/vList2"/>
    <dgm:cxn modelId="{6D07D6F5-0D09-4408-9E41-546F196B5074}" type="presOf" srcId="{9A86C4DA-FDB9-41E3-B615-76B9E8F9DF6B}" destId="{CDFEC380-4C70-443F-ACB1-8A3C986B92BC}" srcOrd="0" destOrd="0" presId="urn:microsoft.com/office/officeart/2005/8/layout/vList2"/>
    <dgm:cxn modelId="{FA97288F-9890-4FD4-818E-FE191ECDF90B}" type="presParOf" srcId="{CDFEC380-4C70-443F-ACB1-8A3C986B92BC}" destId="{73981A81-4FE8-4655-8BFC-23F87CC2001D}" srcOrd="0" destOrd="0" presId="urn:microsoft.com/office/officeart/2005/8/layout/vList2"/>
    <dgm:cxn modelId="{039239B8-6DB7-4AFA-8F92-DEE3A3612457}" type="presParOf" srcId="{CDFEC380-4C70-443F-ACB1-8A3C986B92BC}" destId="{6687D547-9A7D-4B93-9241-51C1B58AA46E}" srcOrd="1" destOrd="0" presId="urn:microsoft.com/office/officeart/2005/8/layout/vList2"/>
    <dgm:cxn modelId="{9CA45A71-D324-480E-A08C-01DFF4DF0491}" type="presParOf" srcId="{CDFEC380-4C70-443F-ACB1-8A3C986B92BC}" destId="{FEC8A729-7645-40A3-AC1E-6922FA3D6AD2}" srcOrd="2" destOrd="0" presId="urn:microsoft.com/office/officeart/2005/8/layout/vList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A86C4DA-FDB9-41E3-B615-76B9E8F9DF6B}" type="doc">
      <dgm:prSet loTypeId="urn:microsoft.com/office/officeart/2005/8/layout/vList2" loCatId="list" qsTypeId="urn:microsoft.com/office/officeart/2005/8/quickstyle/simple3" qsCatId="simple" csTypeId="urn:microsoft.com/office/officeart/2005/8/colors/accent1_1" csCatId="accent1" phldr="1"/>
      <dgm:spPr/>
      <dgm:t>
        <a:bodyPr/>
        <a:lstStyle/>
        <a:p>
          <a:endParaRPr lang="hu-HU"/>
        </a:p>
      </dgm:t>
    </dgm:pt>
    <dgm:pt modelId="{CCFF6235-EEB1-45EB-8CD5-195EE3342C8A}">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11. </a:t>
          </a:r>
          <a:r>
            <a:rPr lang="hu-HU" sz="2400" dirty="0">
              <a:solidFill>
                <a:schemeClr val="bg1"/>
              </a:solidFill>
              <a:latin typeface="Arial" panose="020B0604020202020204" pitchFamily="34" charset="0"/>
              <a:cs typeface="Arial" panose="020B0604020202020204" pitchFamily="34" charset="0"/>
            </a:rPr>
            <a:t>Az élelmiszer-hulladékot</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az ételmaradékot (étkezési hulladék) </a:t>
          </a:r>
          <a:r>
            <a:rPr lang="hu-HU" sz="2400" dirty="0">
              <a:solidFill>
                <a:schemeClr val="bg1"/>
              </a:solidFill>
              <a:latin typeface="Arial" panose="020B0604020202020204" pitchFamily="34" charset="0"/>
              <a:cs typeface="Arial" panose="020B0604020202020204" pitchFamily="34" charset="0"/>
            </a:rPr>
            <a:t>és a használt </a:t>
          </a:r>
          <a:r>
            <a:rPr lang="hu-HU" sz="2400" dirty="0" err="1">
              <a:solidFill>
                <a:schemeClr val="bg1"/>
              </a:solidFill>
              <a:latin typeface="Arial" panose="020B0604020202020204" pitchFamily="34" charset="0"/>
              <a:cs typeface="Arial" panose="020B0604020202020204" pitchFamily="34" charset="0"/>
            </a:rPr>
            <a:t>sütőolajat</a:t>
          </a:r>
          <a:r>
            <a:rPr lang="hu-HU" sz="2400" dirty="0">
              <a:solidFill>
                <a:schemeClr val="bg1"/>
              </a:solidFill>
              <a:latin typeface="Arial" panose="020B0604020202020204" pitchFamily="34" charset="0"/>
              <a:cs typeface="Arial" panose="020B0604020202020204" pitchFamily="34" charset="0"/>
            </a:rPr>
            <a:t> </a:t>
          </a:r>
          <a:r>
            <a:rPr lang="hu-HU" sz="2400" b="1" dirty="0">
              <a:solidFill>
                <a:schemeClr val="bg1"/>
              </a:solidFill>
              <a:latin typeface="Arial" panose="020B0604020202020204" pitchFamily="34" charset="0"/>
              <a:cs typeface="Arial" panose="020B0604020202020204" pitchFamily="34" charset="0"/>
            </a:rPr>
            <a:t>erre szakosodott </a:t>
          </a:r>
          <a:r>
            <a:rPr lang="hu-HU" sz="2400" b="1">
              <a:solidFill>
                <a:schemeClr val="bg1"/>
              </a:solidFill>
              <a:latin typeface="Arial" panose="020B0604020202020204" pitchFamily="34" charset="0"/>
              <a:cs typeface="Arial" panose="020B0604020202020204" pitchFamily="34" charset="0"/>
            </a:rPr>
            <a:t>céggel</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kell elszállíttatni</a:t>
          </a:r>
          <a:r>
            <a:rPr lang="hu-HU" sz="2400" dirty="0">
              <a:solidFill>
                <a:schemeClr val="bg1"/>
              </a:solidFill>
              <a:latin typeface="Arial" panose="020B0604020202020204" pitchFamily="34" charset="0"/>
              <a:cs typeface="Arial" panose="020B0604020202020204" pitchFamily="34" charset="0"/>
            </a:rPr>
            <a:t>.</a:t>
          </a:r>
        </a:p>
      </dgm:t>
    </dgm:pt>
    <dgm:pt modelId="{7CBDB45E-06DC-4C0E-960F-EC0F7E08E999}" type="parTrans" cxnId="{304B28D3-2F8F-4860-861A-5B28E1F4E056}">
      <dgm:prSet/>
      <dgm:spPr/>
      <dgm:t>
        <a:bodyPr/>
        <a:lstStyle/>
        <a:p>
          <a:endParaRPr lang="hu-HU">
            <a:solidFill>
              <a:schemeClr val="bg1"/>
            </a:solidFill>
          </a:endParaRPr>
        </a:p>
      </dgm:t>
    </dgm:pt>
    <dgm:pt modelId="{40E62392-44D2-4ADC-86CF-8ABA2F7EA217}" type="sibTrans" cxnId="{304B28D3-2F8F-4860-861A-5B28E1F4E056}">
      <dgm:prSet/>
      <dgm:spPr/>
      <dgm:t>
        <a:bodyPr/>
        <a:lstStyle/>
        <a:p>
          <a:endParaRPr lang="hu-HU">
            <a:solidFill>
              <a:schemeClr val="bg1"/>
            </a:solidFill>
          </a:endParaRPr>
        </a:p>
      </dgm:t>
    </dgm:pt>
    <dgm:pt modelId="{2F591993-879F-44C1-842F-17A7D0177C22}">
      <dgm:prSet phldrT="[Szöveg]" custT="1"/>
      <dgm:spPr>
        <a:noFill/>
      </dgm:spPr>
      <dgm:t>
        <a:bodyPr/>
        <a:lstStyle/>
        <a:p>
          <a:pPr>
            <a:lnSpc>
              <a:spcPct val="150000"/>
            </a:lnSpc>
            <a:spcAft>
              <a:spcPts val="0"/>
            </a:spcAft>
          </a:pPr>
          <a:r>
            <a:rPr lang="hu-HU" sz="2400" b="1" dirty="0">
              <a:solidFill>
                <a:schemeClr val="bg1"/>
              </a:solidFill>
              <a:latin typeface="Arial" panose="020B0604020202020204" pitchFamily="34" charset="0"/>
              <a:cs typeface="Arial" panose="020B0604020202020204" pitchFamily="34" charset="0"/>
            </a:rPr>
            <a:t>12. </a:t>
          </a:r>
          <a:r>
            <a:rPr lang="hu-HU" sz="2400" dirty="0">
              <a:solidFill>
                <a:schemeClr val="bg1"/>
              </a:solidFill>
              <a:latin typeface="Arial" panose="020B0604020202020204" pitchFamily="34" charset="0"/>
              <a:cs typeface="Arial" panose="020B0604020202020204" pitchFamily="34" charset="0"/>
            </a:rPr>
            <a:t>Az </a:t>
          </a:r>
          <a:r>
            <a:rPr lang="hu-HU" sz="2400">
              <a:solidFill>
                <a:schemeClr val="bg1"/>
              </a:solidFill>
              <a:latin typeface="Arial" panose="020B0604020202020204" pitchFamily="34" charset="0"/>
              <a:cs typeface="Arial" panose="020B0604020202020204" pitchFamily="34" charset="0"/>
            </a:rPr>
            <a:t>ételhulladék </a:t>
          </a:r>
          <a:r>
            <a:rPr lang="hu-HU" sz="2400" smtClean="0">
              <a:solidFill>
                <a:schemeClr val="bg1"/>
              </a:solidFill>
              <a:latin typeface="Arial" panose="020B0604020202020204" pitchFamily="34" charset="0"/>
              <a:cs typeface="Arial" panose="020B0604020202020204" pitchFamily="34" charset="0"/>
            </a:rPr>
            <a:t>és </a:t>
          </a:r>
          <a:r>
            <a:rPr lang="hu-HU" sz="2400" dirty="0">
              <a:solidFill>
                <a:schemeClr val="bg1"/>
              </a:solidFill>
              <a:latin typeface="Arial" panose="020B0604020202020204" pitchFamily="34" charset="0"/>
              <a:cs typeface="Arial" panose="020B0604020202020204" pitchFamily="34" charset="0"/>
            </a:rPr>
            <a:t>használt </a:t>
          </a:r>
          <a:r>
            <a:rPr lang="hu-HU" sz="2400">
              <a:solidFill>
                <a:schemeClr val="bg1"/>
              </a:solidFill>
              <a:latin typeface="Arial" panose="020B0604020202020204" pitchFamily="34" charset="0"/>
              <a:cs typeface="Arial" panose="020B0604020202020204" pitchFamily="34" charset="0"/>
            </a:rPr>
            <a:t>sütőolaj </a:t>
          </a:r>
          <a:r>
            <a:rPr lang="hu-HU" sz="2400" smtClean="0">
              <a:solidFill>
                <a:schemeClr val="bg1"/>
              </a:solidFill>
              <a:latin typeface="Arial" panose="020B0604020202020204" pitchFamily="34" charset="0"/>
              <a:cs typeface="Arial" panose="020B0604020202020204" pitchFamily="34" charset="0"/>
            </a:rPr>
            <a:t>gyűjtése általában </a:t>
          </a:r>
          <a:r>
            <a:rPr lang="hu-HU" sz="2400" dirty="0">
              <a:solidFill>
                <a:schemeClr val="bg1"/>
              </a:solidFill>
              <a:latin typeface="Arial" panose="020B0604020202020204" pitchFamily="34" charset="0"/>
              <a:cs typeface="Arial" panose="020B0604020202020204" pitchFamily="34" charset="0"/>
            </a:rPr>
            <a:t>szállítása </a:t>
          </a:r>
          <a:r>
            <a:rPr lang="hu-HU" sz="2400" b="1" dirty="0">
              <a:solidFill>
                <a:schemeClr val="bg1"/>
              </a:solidFill>
              <a:latin typeface="Arial" panose="020B0604020202020204" pitchFamily="34" charset="0"/>
              <a:cs typeface="Arial" panose="020B0604020202020204" pitchFamily="34" charset="0"/>
            </a:rPr>
            <a:t>hordókban</a:t>
          </a:r>
          <a:r>
            <a:rPr lang="hu-HU" sz="2400" dirty="0">
              <a:solidFill>
                <a:schemeClr val="bg1"/>
              </a:solidFill>
              <a:latin typeface="Arial" panose="020B0604020202020204" pitchFamily="34" charset="0"/>
              <a:cs typeface="Arial" panose="020B0604020202020204" pitchFamily="34" charset="0"/>
            </a:rPr>
            <a:t> történik.</a:t>
          </a:r>
        </a:p>
      </dgm:t>
    </dgm:pt>
    <dgm:pt modelId="{F72EADF0-6089-44D7-B056-0B844DDB8D27}" type="sibTrans" cxnId="{F24B5B82-21A1-46E7-81A9-2FB36FC78F41}">
      <dgm:prSet/>
      <dgm:spPr/>
      <dgm:t>
        <a:bodyPr/>
        <a:lstStyle/>
        <a:p>
          <a:endParaRPr lang="hu-HU">
            <a:solidFill>
              <a:schemeClr val="bg1"/>
            </a:solidFill>
          </a:endParaRPr>
        </a:p>
      </dgm:t>
    </dgm:pt>
    <dgm:pt modelId="{5ED0A90B-2428-427B-B34A-8AC54D99384C}" type="parTrans" cxnId="{F24B5B82-21A1-46E7-81A9-2FB36FC78F41}">
      <dgm:prSet/>
      <dgm:spPr/>
      <dgm:t>
        <a:bodyPr/>
        <a:lstStyle/>
        <a:p>
          <a:endParaRPr lang="hu-HU">
            <a:solidFill>
              <a:schemeClr val="bg1"/>
            </a:solidFill>
          </a:endParaRPr>
        </a:p>
      </dgm:t>
    </dgm:pt>
    <dgm:pt modelId="{CDFEC380-4C70-443F-ACB1-8A3C986B92BC}" type="pres">
      <dgm:prSet presAssocID="{9A86C4DA-FDB9-41E3-B615-76B9E8F9DF6B}" presName="linear" presStyleCnt="0">
        <dgm:presLayoutVars>
          <dgm:animLvl val="lvl"/>
          <dgm:resizeHandles val="exact"/>
        </dgm:presLayoutVars>
      </dgm:prSet>
      <dgm:spPr/>
      <dgm:t>
        <a:bodyPr/>
        <a:lstStyle/>
        <a:p>
          <a:endParaRPr lang="hu-HU"/>
        </a:p>
      </dgm:t>
    </dgm:pt>
    <dgm:pt modelId="{73981A81-4FE8-4655-8BFC-23F87CC2001D}" type="pres">
      <dgm:prSet presAssocID="{CCFF6235-EEB1-45EB-8CD5-195EE3342C8A}" presName="parentText" presStyleLbl="node1" presStyleIdx="0" presStyleCnt="2" custLinFactY="-5809" custLinFactNeighborX="-494" custLinFactNeighborY="-100000">
        <dgm:presLayoutVars>
          <dgm:chMax val="0"/>
          <dgm:bulletEnabled val="1"/>
        </dgm:presLayoutVars>
      </dgm:prSet>
      <dgm:spPr/>
      <dgm:t>
        <a:bodyPr/>
        <a:lstStyle/>
        <a:p>
          <a:endParaRPr lang="hu-HU"/>
        </a:p>
      </dgm:t>
    </dgm:pt>
    <dgm:pt modelId="{6687D547-9A7D-4B93-9241-51C1B58AA46E}" type="pres">
      <dgm:prSet presAssocID="{40E62392-44D2-4ADC-86CF-8ABA2F7EA217}" presName="spacer" presStyleCnt="0"/>
      <dgm:spPr/>
    </dgm:pt>
    <dgm:pt modelId="{FEC8A729-7645-40A3-AC1E-6922FA3D6AD2}" type="pres">
      <dgm:prSet presAssocID="{2F591993-879F-44C1-842F-17A7D0177C22}" presName="parentText" presStyleLbl="node1" presStyleIdx="1" presStyleCnt="2" custLinFactY="29224" custLinFactNeighborX="479" custLinFactNeighborY="100000">
        <dgm:presLayoutVars>
          <dgm:chMax val="0"/>
          <dgm:bulletEnabled val="1"/>
        </dgm:presLayoutVars>
      </dgm:prSet>
      <dgm:spPr/>
      <dgm:t>
        <a:bodyPr/>
        <a:lstStyle/>
        <a:p>
          <a:endParaRPr lang="hu-HU"/>
        </a:p>
      </dgm:t>
    </dgm:pt>
  </dgm:ptLst>
  <dgm:cxnLst>
    <dgm:cxn modelId="{7914B8E7-E91C-43E3-8FDA-A7ED0C6AA3E7}" type="presOf" srcId="{9A86C4DA-FDB9-41E3-B615-76B9E8F9DF6B}" destId="{CDFEC380-4C70-443F-ACB1-8A3C986B92BC}" srcOrd="0" destOrd="0" presId="urn:microsoft.com/office/officeart/2005/8/layout/vList2"/>
    <dgm:cxn modelId="{304B28D3-2F8F-4860-861A-5B28E1F4E056}" srcId="{9A86C4DA-FDB9-41E3-B615-76B9E8F9DF6B}" destId="{CCFF6235-EEB1-45EB-8CD5-195EE3342C8A}" srcOrd="0" destOrd="0" parTransId="{7CBDB45E-06DC-4C0E-960F-EC0F7E08E999}" sibTransId="{40E62392-44D2-4ADC-86CF-8ABA2F7EA217}"/>
    <dgm:cxn modelId="{DF0655F6-5E00-4F2F-AB92-6D627C6D9275}" type="presOf" srcId="{CCFF6235-EEB1-45EB-8CD5-195EE3342C8A}" destId="{73981A81-4FE8-4655-8BFC-23F87CC2001D}" srcOrd="0" destOrd="0" presId="urn:microsoft.com/office/officeart/2005/8/layout/vList2"/>
    <dgm:cxn modelId="{F24B5B82-21A1-46E7-81A9-2FB36FC78F41}" srcId="{9A86C4DA-FDB9-41E3-B615-76B9E8F9DF6B}" destId="{2F591993-879F-44C1-842F-17A7D0177C22}" srcOrd="1" destOrd="0" parTransId="{5ED0A90B-2428-427B-B34A-8AC54D99384C}" sibTransId="{F72EADF0-6089-44D7-B056-0B844DDB8D27}"/>
    <dgm:cxn modelId="{25DD6F37-E00F-4F70-AD1D-C6DDB965562C}" type="presOf" srcId="{2F591993-879F-44C1-842F-17A7D0177C22}" destId="{FEC8A729-7645-40A3-AC1E-6922FA3D6AD2}" srcOrd="0" destOrd="0" presId="urn:microsoft.com/office/officeart/2005/8/layout/vList2"/>
    <dgm:cxn modelId="{D855FA88-DB88-4D4E-8ACC-CA8B39D29B1B}" type="presParOf" srcId="{CDFEC380-4C70-443F-ACB1-8A3C986B92BC}" destId="{73981A81-4FE8-4655-8BFC-23F87CC2001D}" srcOrd="0" destOrd="0" presId="urn:microsoft.com/office/officeart/2005/8/layout/vList2"/>
    <dgm:cxn modelId="{0C619CC8-1834-42D6-93E3-1B47BD830C75}" type="presParOf" srcId="{CDFEC380-4C70-443F-ACB1-8A3C986B92BC}" destId="{6687D547-9A7D-4B93-9241-51C1B58AA46E}" srcOrd="1" destOrd="0" presId="urn:microsoft.com/office/officeart/2005/8/layout/vList2"/>
    <dgm:cxn modelId="{791E3B3A-41F0-4CCB-A475-CB6A8D477A57}" type="presParOf" srcId="{CDFEC380-4C70-443F-ACB1-8A3C986B92BC}" destId="{FEC8A729-7645-40A3-AC1E-6922FA3D6AD2}" srcOrd="2" destOrd="0" presId="urn:microsoft.com/office/officeart/2005/8/layout/vList2"/>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132176-6A5D-42A6-A846-802CF8B68DA6}"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hu-HU"/>
        </a:p>
      </dgm:t>
    </dgm:pt>
    <dgm:pt modelId="{CECF3614-7054-4569-9A42-BBFA671CCCC3}">
      <dgm:prSet phldrT="[Szöveg]" custT="1"/>
      <dgm:spPr/>
      <dgm:t>
        <a:bodyPr/>
        <a:lstStyle/>
        <a:p>
          <a:r>
            <a:rPr lang="hu-HU" sz="2400" b="1" dirty="0">
              <a:solidFill>
                <a:schemeClr val="bg1"/>
              </a:solidFill>
              <a:latin typeface="Arial" pitchFamily="34" charset="0"/>
              <a:cs typeface="Arial" pitchFamily="34" charset="0"/>
            </a:rPr>
            <a:t>1. Normál háztartási hulladék vagy kommunális hulladék</a:t>
          </a:r>
        </a:p>
      </dgm:t>
    </dgm:pt>
    <dgm:pt modelId="{F9336CD4-4EF1-49EC-9BAF-088889034E74}" type="parTrans" cxnId="{75B6397F-E494-4DED-AC96-F866931E4C7A}">
      <dgm:prSet/>
      <dgm:spPr/>
      <dgm:t>
        <a:bodyPr/>
        <a:lstStyle/>
        <a:p>
          <a:endParaRPr lang="hu-HU" sz="2400">
            <a:solidFill>
              <a:schemeClr val="bg1"/>
            </a:solidFill>
            <a:latin typeface="Arial" pitchFamily="34" charset="0"/>
            <a:cs typeface="Arial" pitchFamily="34" charset="0"/>
          </a:endParaRPr>
        </a:p>
      </dgm:t>
    </dgm:pt>
    <dgm:pt modelId="{80167961-2BF5-49DF-8BCC-4C9280DE5283}" type="sibTrans" cxnId="{75B6397F-E494-4DED-AC96-F866931E4C7A}">
      <dgm:prSet/>
      <dgm:spPr/>
      <dgm:t>
        <a:bodyPr/>
        <a:lstStyle/>
        <a:p>
          <a:endParaRPr lang="hu-HU" sz="2400">
            <a:solidFill>
              <a:schemeClr val="bg1"/>
            </a:solidFill>
            <a:latin typeface="Arial" pitchFamily="34" charset="0"/>
            <a:cs typeface="Arial" pitchFamily="34" charset="0"/>
          </a:endParaRPr>
        </a:p>
      </dgm:t>
    </dgm:pt>
    <dgm:pt modelId="{28AB8DE5-528F-4B9E-85A0-69D6AD885090}">
      <dgm:prSet phldrT="[Szöveg]" custT="1"/>
      <dgm:spPr>
        <a:ln>
          <a:noFill/>
        </a:ln>
      </dgm:spPr>
      <dgm:t>
        <a:bodyPr/>
        <a:lstStyle/>
        <a:p>
          <a:pPr>
            <a:lnSpc>
              <a:spcPct val="120000"/>
            </a:lnSpc>
          </a:pPr>
          <a:r>
            <a:rPr lang="hu-HU" sz="2400" dirty="0">
              <a:solidFill>
                <a:schemeClr val="bg1"/>
              </a:solidFill>
              <a:latin typeface="Arial" pitchFamily="34" charset="0"/>
              <a:cs typeface="Arial" pitchFamily="34" charset="0"/>
            </a:rPr>
            <a:t>Ez az a hulladék, amit a fekete kukában gyűjtünk</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Ebbe csak olyasmit arkunk, amit nem lehet szelektíven gyűjteni.</a:t>
          </a:r>
          <a:endParaRPr lang="hu-HU" sz="2400" dirty="0">
            <a:solidFill>
              <a:schemeClr val="bg1"/>
            </a:solidFill>
            <a:latin typeface="Arial" pitchFamily="34" charset="0"/>
            <a:cs typeface="Arial" pitchFamily="34" charset="0"/>
          </a:endParaRPr>
        </a:p>
      </dgm:t>
    </dgm:pt>
    <dgm:pt modelId="{2F07763C-E36B-40D0-8298-56CD21819AC3}" type="parTrans" cxnId="{4A0EAACD-CD67-4257-B548-9B3D13D9309A}">
      <dgm:prSet/>
      <dgm:spPr/>
      <dgm:t>
        <a:bodyPr/>
        <a:lstStyle/>
        <a:p>
          <a:endParaRPr lang="hu-HU" sz="2400">
            <a:solidFill>
              <a:schemeClr val="bg1"/>
            </a:solidFill>
            <a:latin typeface="Arial" pitchFamily="34" charset="0"/>
            <a:cs typeface="Arial" pitchFamily="34" charset="0"/>
          </a:endParaRPr>
        </a:p>
      </dgm:t>
    </dgm:pt>
    <dgm:pt modelId="{AB8E7D1B-F204-4AB0-98E2-E553EC3E2EE1}" type="sibTrans" cxnId="{4A0EAACD-CD67-4257-B548-9B3D13D9309A}">
      <dgm:prSet/>
      <dgm:spPr/>
      <dgm:t>
        <a:bodyPr/>
        <a:lstStyle/>
        <a:p>
          <a:endParaRPr lang="hu-HU" sz="2400">
            <a:solidFill>
              <a:schemeClr val="bg1"/>
            </a:solidFill>
            <a:latin typeface="Arial" pitchFamily="34" charset="0"/>
            <a:cs typeface="Arial" pitchFamily="34" charset="0"/>
          </a:endParaRPr>
        </a:p>
      </dgm:t>
    </dgm:pt>
    <dgm:pt modelId="{E3B6942D-B0D6-4600-AE94-386CC2A20FD1}">
      <dgm:prSet phldrT="[Szöveg]" custT="1"/>
      <dgm:spPr/>
      <dgm:t>
        <a:bodyPr/>
        <a:lstStyle/>
        <a:p>
          <a:r>
            <a:rPr lang="hu-HU" sz="2400" b="1" dirty="0">
              <a:solidFill>
                <a:schemeClr val="bg1"/>
              </a:solidFill>
              <a:latin typeface="Arial" pitchFamily="34" charset="0"/>
              <a:cs typeface="Arial" pitchFamily="34" charset="0"/>
            </a:rPr>
            <a:t>2. Szelektíven </a:t>
          </a:r>
          <a:r>
            <a:rPr lang="hu-HU" sz="2400" b="1">
              <a:solidFill>
                <a:schemeClr val="bg1"/>
              </a:solidFill>
              <a:latin typeface="Arial" pitchFamily="34" charset="0"/>
              <a:cs typeface="Arial" pitchFamily="34" charset="0"/>
            </a:rPr>
            <a:t>gyűjthető </a:t>
          </a:r>
          <a:r>
            <a:rPr lang="hu-HU" sz="2400" b="1" smtClean="0">
              <a:solidFill>
                <a:schemeClr val="bg1"/>
              </a:solidFill>
              <a:latin typeface="Arial" pitchFamily="34" charset="0"/>
              <a:cs typeface="Arial" pitchFamily="34" charset="0"/>
            </a:rPr>
            <a:t>hulladékok</a:t>
          </a:r>
          <a:endParaRPr lang="hu-HU" sz="2400" b="1" dirty="0">
            <a:solidFill>
              <a:schemeClr val="bg1"/>
            </a:solidFill>
            <a:latin typeface="Arial" pitchFamily="34" charset="0"/>
            <a:cs typeface="Arial" pitchFamily="34" charset="0"/>
          </a:endParaRPr>
        </a:p>
      </dgm:t>
    </dgm:pt>
    <dgm:pt modelId="{4171710B-AB83-4EF3-BD0F-EAC43A6E1109}" type="parTrans" cxnId="{14383105-3267-4C31-8208-5E9F64F107F3}">
      <dgm:prSet/>
      <dgm:spPr/>
      <dgm:t>
        <a:bodyPr/>
        <a:lstStyle/>
        <a:p>
          <a:endParaRPr lang="hu-HU" sz="2400">
            <a:solidFill>
              <a:schemeClr val="bg1"/>
            </a:solidFill>
            <a:latin typeface="Arial" pitchFamily="34" charset="0"/>
            <a:cs typeface="Arial" pitchFamily="34" charset="0"/>
          </a:endParaRPr>
        </a:p>
      </dgm:t>
    </dgm:pt>
    <dgm:pt modelId="{B9F9F514-5A2C-42DD-A6F1-F0FEAA69D1B5}" type="sibTrans" cxnId="{14383105-3267-4C31-8208-5E9F64F107F3}">
      <dgm:prSet/>
      <dgm:spPr/>
      <dgm:t>
        <a:bodyPr/>
        <a:lstStyle/>
        <a:p>
          <a:endParaRPr lang="hu-HU" sz="2400">
            <a:solidFill>
              <a:schemeClr val="bg1"/>
            </a:solidFill>
            <a:latin typeface="Arial" pitchFamily="34" charset="0"/>
            <a:cs typeface="Arial" pitchFamily="34" charset="0"/>
          </a:endParaRPr>
        </a:p>
      </dgm:t>
    </dgm:pt>
    <dgm:pt modelId="{0451597F-D673-4D5D-8CB4-FBFBA35DBB40}">
      <dgm:prSet phldrT="[Szöveg]" custT="1"/>
      <dgm:spPr>
        <a:ln>
          <a:noFill/>
        </a:ln>
      </dgm:spPr>
      <dgm:t>
        <a:bodyPr/>
        <a:lstStyle/>
        <a:p>
          <a:pPr>
            <a:lnSpc>
              <a:spcPct val="120000"/>
            </a:lnSpc>
          </a:pPr>
          <a:r>
            <a:rPr lang="hu-HU" sz="2400" dirty="0">
              <a:solidFill>
                <a:schemeClr val="bg1"/>
              </a:solidFill>
              <a:latin typeface="Arial" pitchFamily="34" charset="0"/>
              <a:cs typeface="Arial" pitchFamily="34" charset="0"/>
            </a:rPr>
            <a:t>Papír, műanyag, fém</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üveg, élelmiszer és étkezési hulladék.  Ezek az </a:t>
          </a:r>
          <a:r>
            <a:rPr lang="hu-HU" sz="2400" dirty="0">
              <a:solidFill>
                <a:schemeClr val="bg1"/>
              </a:solidFill>
              <a:latin typeface="Arial" pitchFamily="34" charset="0"/>
              <a:cs typeface="Arial" pitchFamily="34" charset="0"/>
            </a:rPr>
            <a:t>otthoni háztartásokban és a vendéglátásban </a:t>
          </a:r>
          <a:r>
            <a:rPr lang="hu-HU" sz="2400">
              <a:solidFill>
                <a:schemeClr val="bg1"/>
              </a:solidFill>
              <a:latin typeface="Arial" pitchFamily="34" charset="0"/>
              <a:cs typeface="Arial" pitchFamily="34" charset="0"/>
            </a:rPr>
            <a:t>is </a:t>
          </a:r>
          <a:r>
            <a:rPr lang="hu-HU" sz="2400" smtClean="0">
              <a:solidFill>
                <a:schemeClr val="bg1"/>
              </a:solidFill>
              <a:latin typeface="Arial" pitchFamily="34" charset="0"/>
              <a:cs typeface="Arial" pitchFamily="34" charset="0"/>
            </a:rPr>
            <a:t>keletkeznek, </a:t>
          </a:r>
          <a:r>
            <a:rPr lang="hu-HU" sz="2400" dirty="0">
              <a:solidFill>
                <a:schemeClr val="bg1"/>
              </a:solidFill>
              <a:latin typeface="Arial" pitchFamily="34" charset="0"/>
              <a:cs typeface="Arial" pitchFamily="34" charset="0"/>
            </a:rPr>
            <a:t>de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vendéglátásban több. </a:t>
          </a:r>
          <a:endParaRPr lang="hu-HU" sz="2400" dirty="0">
            <a:solidFill>
              <a:schemeClr val="bg1"/>
            </a:solidFill>
            <a:latin typeface="Arial" pitchFamily="34" charset="0"/>
            <a:cs typeface="Arial" pitchFamily="34" charset="0"/>
          </a:endParaRPr>
        </a:p>
      </dgm:t>
    </dgm:pt>
    <dgm:pt modelId="{844F5292-D131-4247-91BE-65C710DB4D96}" type="parTrans" cxnId="{9CC3245A-3F96-4B18-A1C5-FD812DBE6F41}">
      <dgm:prSet/>
      <dgm:spPr/>
      <dgm:t>
        <a:bodyPr/>
        <a:lstStyle/>
        <a:p>
          <a:endParaRPr lang="hu-HU" sz="2400">
            <a:solidFill>
              <a:schemeClr val="bg1"/>
            </a:solidFill>
            <a:latin typeface="Arial" pitchFamily="34" charset="0"/>
            <a:cs typeface="Arial" pitchFamily="34" charset="0"/>
          </a:endParaRPr>
        </a:p>
      </dgm:t>
    </dgm:pt>
    <dgm:pt modelId="{6602805B-3B51-40B6-BE4B-682FE945F5F6}" type="sibTrans" cxnId="{9CC3245A-3F96-4B18-A1C5-FD812DBE6F41}">
      <dgm:prSet/>
      <dgm:spPr/>
      <dgm:t>
        <a:bodyPr/>
        <a:lstStyle/>
        <a:p>
          <a:endParaRPr lang="hu-HU" sz="2400">
            <a:solidFill>
              <a:schemeClr val="bg1"/>
            </a:solidFill>
            <a:latin typeface="Arial" pitchFamily="34" charset="0"/>
            <a:cs typeface="Arial" pitchFamily="34" charset="0"/>
          </a:endParaRPr>
        </a:p>
      </dgm:t>
    </dgm:pt>
    <dgm:pt modelId="{ED402551-580B-4545-87EF-3B11E7F1A4B9}">
      <dgm:prSet phldrT="[Szöveg]" custT="1"/>
      <dgm:spPr/>
      <dgm:t>
        <a:bodyPr/>
        <a:lstStyle/>
        <a:p>
          <a:r>
            <a:rPr lang="hu-HU" sz="2400" b="1" i="0" dirty="0">
              <a:solidFill>
                <a:schemeClr val="bg1"/>
              </a:solidFill>
              <a:latin typeface="Arial" pitchFamily="34" charset="0"/>
              <a:cs typeface="Arial" pitchFamily="34" charset="0"/>
            </a:rPr>
            <a:t>3. Veszélyes hulladék</a:t>
          </a:r>
          <a:r>
            <a:rPr lang="hu-HU" sz="2400" i="0" dirty="0">
              <a:solidFill>
                <a:schemeClr val="bg1"/>
              </a:solidFill>
              <a:latin typeface="Arial" pitchFamily="34" charset="0"/>
              <a:cs typeface="Arial" pitchFamily="34" charset="0"/>
            </a:rPr>
            <a:t> </a:t>
          </a:r>
        </a:p>
      </dgm:t>
    </dgm:pt>
    <dgm:pt modelId="{A69C2D0A-57E2-4189-9F8C-F445ACCC6DE8}" type="parTrans" cxnId="{2ACBA4BD-4A36-4061-85E6-E86D9E133957}">
      <dgm:prSet/>
      <dgm:spPr/>
      <dgm:t>
        <a:bodyPr/>
        <a:lstStyle/>
        <a:p>
          <a:endParaRPr lang="hu-HU" sz="2400">
            <a:solidFill>
              <a:schemeClr val="bg1"/>
            </a:solidFill>
            <a:latin typeface="Arial" pitchFamily="34" charset="0"/>
            <a:cs typeface="Arial" pitchFamily="34" charset="0"/>
          </a:endParaRPr>
        </a:p>
      </dgm:t>
    </dgm:pt>
    <dgm:pt modelId="{74D692A5-A37F-41F3-9E58-C59E37ABDC9B}" type="sibTrans" cxnId="{2ACBA4BD-4A36-4061-85E6-E86D9E133957}">
      <dgm:prSet/>
      <dgm:spPr/>
      <dgm:t>
        <a:bodyPr/>
        <a:lstStyle/>
        <a:p>
          <a:endParaRPr lang="hu-HU" sz="2400">
            <a:solidFill>
              <a:schemeClr val="bg1"/>
            </a:solidFill>
            <a:latin typeface="Arial" pitchFamily="34" charset="0"/>
            <a:cs typeface="Arial" pitchFamily="34" charset="0"/>
          </a:endParaRPr>
        </a:p>
      </dgm:t>
    </dgm:pt>
    <dgm:pt modelId="{8AA93737-82C9-41FC-B02C-B0AD23FC5100}">
      <dgm:prSet phldrT="[Szöveg]" custT="1"/>
      <dgm:spPr>
        <a:ln>
          <a:noFill/>
        </a:ln>
      </dgm:spPr>
      <dgm:t>
        <a:bodyPr/>
        <a:lstStyle/>
        <a:p>
          <a:pPr>
            <a:lnSpc>
              <a:spcPct val="120000"/>
            </a:lnSpc>
          </a:pPr>
          <a:r>
            <a:rPr lang="hu-HU" sz="2400" smtClean="0">
              <a:solidFill>
                <a:schemeClr val="bg1"/>
              </a:solidFill>
              <a:latin typeface="Arial" pitchFamily="34" charset="0"/>
              <a:cs typeface="Arial" pitchFamily="34" charset="0"/>
            </a:rPr>
            <a:t>Ilyenek </a:t>
          </a:r>
          <a:r>
            <a:rPr lang="hu-HU" sz="2400" dirty="0">
              <a:solidFill>
                <a:schemeClr val="bg1"/>
              </a:solidFill>
              <a:latin typeface="Arial" pitchFamily="34" charset="0"/>
              <a:cs typeface="Arial" pitchFamily="34" charset="0"/>
            </a:rPr>
            <a:t>a használt sütőolaj, a vegyszerek, fertőtlenítőszerek, mosószerek</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zsíroldó-szer </a:t>
          </a:r>
          <a:r>
            <a:rPr lang="hu-HU" sz="2400" dirty="0">
              <a:solidFill>
                <a:schemeClr val="bg1"/>
              </a:solidFill>
              <a:latin typeface="Arial" pitchFamily="34" charset="0"/>
              <a:cs typeface="Arial" pitchFamily="34" charset="0"/>
            </a:rPr>
            <a:t>flakonjai, </a:t>
          </a:r>
          <a:r>
            <a:rPr lang="hu-HU" sz="2400">
              <a:solidFill>
                <a:schemeClr val="bg1"/>
              </a:solidFill>
              <a:latin typeface="Arial" pitchFamily="34" charset="0"/>
              <a:cs typeface="Arial" pitchFamily="34" charset="0"/>
            </a:rPr>
            <a:t>valamint </a:t>
          </a:r>
          <a:r>
            <a:rPr lang="hu-HU" sz="2400" smtClean="0">
              <a:solidFill>
                <a:schemeClr val="bg1"/>
              </a:solidFill>
              <a:latin typeface="Arial" pitchFamily="34" charset="0"/>
              <a:cs typeface="Arial" pitchFamily="34" charset="0"/>
            </a:rPr>
            <a:t>az elromlott </a:t>
          </a:r>
          <a:r>
            <a:rPr lang="hu-HU" sz="2400" dirty="0">
              <a:solidFill>
                <a:schemeClr val="bg1"/>
              </a:solidFill>
              <a:latin typeface="Arial" pitchFamily="34" charset="0"/>
              <a:cs typeface="Arial" pitchFamily="34" charset="0"/>
            </a:rPr>
            <a:t>elektronikai eszközök.</a:t>
          </a:r>
        </a:p>
      </dgm:t>
    </dgm:pt>
    <dgm:pt modelId="{6FFCCDE1-FDC1-4B6A-93AA-9A7B329415E5}" type="parTrans" cxnId="{70F99889-4399-48F6-A61A-E49A49E2B934}">
      <dgm:prSet/>
      <dgm:spPr/>
      <dgm:t>
        <a:bodyPr/>
        <a:lstStyle/>
        <a:p>
          <a:endParaRPr lang="hu-HU" sz="2400">
            <a:solidFill>
              <a:schemeClr val="bg1"/>
            </a:solidFill>
            <a:latin typeface="Arial" pitchFamily="34" charset="0"/>
            <a:cs typeface="Arial" pitchFamily="34" charset="0"/>
          </a:endParaRPr>
        </a:p>
      </dgm:t>
    </dgm:pt>
    <dgm:pt modelId="{83EAD779-5ECE-4F97-8CF7-02C427DF8DCB}" type="sibTrans" cxnId="{70F99889-4399-48F6-A61A-E49A49E2B934}">
      <dgm:prSet/>
      <dgm:spPr/>
      <dgm:t>
        <a:bodyPr/>
        <a:lstStyle/>
        <a:p>
          <a:endParaRPr lang="hu-HU" sz="2400">
            <a:solidFill>
              <a:schemeClr val="bg1"/>
            </a:solidFill>
            <a:latin typeface="Arial" pitchFamily="34" charset="0"/>
            <a:cs typeface="Arial" pitchFamily="34" charset="0"/>
          </a:endParaRPr>
        </a:p>
      </dgm:t>
    </dgm:pt>
    <dgm:pt modelId="{67C326E0-D702-40B0-A357-CFC560FCF10C}" type="pres">
      <dgm:prSet presAssocID="{33132176-6A5D-42A6-A846-802CF8B68DA6}" presName="Name0" presStyleCnt="0">
        <dgm:presLayoutVars>
          <dgm:dir/>
          <dgm:animLvl val="lvl"/>
          <dgm:resizeHandles val="exact"/>
        </dgm:presLayoutVars>
      </dgm:prSet>
      <dgm:spPr/>
      <dgm:t>
        <a:bodyPr/>
        <a:lstStyle/>
        <a:p>
          <a:endParaRPr lang="hu-HU"/>
        </a:p>
      </dgm:t>
    </dgm:pt>
    <dgm:pt modelId="{8D312060-3CD2-4951-A4F9-8564A3B00C78}" type="pres">
      <dgm:prSet presAssocID="{CECF3614-7054-4569-9A42-BBFA671CCCC3}" presName="linNode" presStyleCnt="0"/>
      <dgm:spPr/>
    </dgm:pt>
    <dgm:pt modelId="{551BB62F-3537-493C-BC0B-2622E4A239A8}" type="pres">
      <dgm:prSet presAssocID="{CECF3614-7054-4569-9A42-BBFA671CCCC3}" presName="parentText" presStyleLbl="node1" presStyleIdx="0" presStyleCnt="3">
        <dgm:presLayoutVars>
          <dgm:chMax val="1"/>
          <dgm:bulletEnabled val="1"/>
        </dgm:presLayoutVars>
      </dgm:prSet>
      <dgm:spPr/>
      <dgm:t>
        <a:bodyPr/>
        <a:lstStyle/>
        <a:p>
          <a:endParaRPr lang="hu-HU"/>
        </a:p>
      </dgm:t>
    </dgm:pt>
    <dgm:pt modelId="{2F3C3EAD-36AE-40F8-8435-52EF7E134939}" type="pres">
      <dgm:prSet presAssocID="{CECF3614-7054-4569-9A42-BBFA671CCCC3}" presName="descendantText" presStyleLbl="alignAccFollowNode1" presStyleIdx="0" presStyleCnt="3">
        <dgm:presLayoutVars>
          <dgm:bulletEnabled val="1"/>
        </dgm:presLayoutVars>
      </dgm:prSet>
      <dgm:spPr/>
      <dgm:t>
        <a:bodyPr/>
        <a:lstStyle/>
        <a:p>
          <a:endParaRPr lang="hu-HU"/>
        </a:p>
      </dgm:t>
    </dgm:pt>
    <dgm:pt modelId="{09639F0B-DD8B-40A4-8516-69F1D79AB60B}" type="pres">
      <dgm:prSet presAssocID="{80167961-2BF5-49DF-8BCC-4C9280DE5283}" presName="sp" presStyleCnt="0"/>
      <dgm:spPr/>
    </dgm:pt>
    <dgm:pt modelId="{4D2DDF50-CA91-4758-BE51-B4AD60BDDDEF}" type="pres">
      <dgm:prSet presAssocID="{E3B6942D-B0D6-4600-AE94-386CC2A20FD1}" presName="linNode" presStyleCnt="0"/>
      <dgm:spPr/>
    </dgm:pt>
    <dgm:pt modelId="{CDDADE8E-19EC-4B98-B61D-559EA553A6A8}" type="pres">
      <dgm:prSet presAssocID="{E3B6942D-B0D6-4600-AE94-386CC2A20FD1}" presName="parentText" presStyleLbl="node1" presStyleIdx="1" presStyleCnt="3">
        <dgm:presLayoutVars>
          <dgm:chMax val="1"/>
          <dgm:bulletEnabled val="1"/>
        </dgm:presLayoutVars>
      </dgm:prSet>
      <dgm:spPr/>
      <dgm:t>
        <a:bodyPr/>
        <a:lstStyle/>
        <a:p>
          <a:endParaRPr lang="hu-HU"/>
        </a:p>
      </dgm:t>
    </dgm:pt>
    <dgm:pt modelId="{6AE099BA-0AE6-46C1-8AB0-419BC1809D6E}" type="pres">
      <dgm:prSet presAssocID="{E3B6942D-B0D6-4600-AE94-386CC2A20FD1}" presName="descendantText" presStyleLbl="alignAccFollowNode1" presStyleIdx="1" presStyleCnt="3">
        <dgm:presLayoutVars>
          <dgm:bulletEnabled val="1"/>
        </dgm:presLayoutVars>
      </dgm:prSet>
      <dgm:spPr/>
      <dgm:t>
        <a:bodyPr/>
        <a:lstStyle/>
        <a:p>
          <a:endParaRPr lang="hu-HU"/>
        </a:p>
      </dgm:t>
    </dgm:pt>
    <dgm:pt modelId="{7508401F-472E-4BA1-8DA1-7F320A133586}" type="pres">
      <dgm:prSet presAssocID="{B9F9F514-5A2C-42DD-A6F1-F0FEAA69D1B5}" presName="sp" presStyleCnt="0"/>
      <dgm:spPr/>
    </dgm:pt>
    <dgm:pt modelId="{835861C1-0C13-4AFA-9654-7BD9DF195D3C}" type="pres">
      <dgm:prSet presAssocID="{ED402551-580B-4545-87EF-3B11E7F1A4B9}" presName="linNode" presStyleCnt="0"/>
      <dgm:spPr/>
    </dgm:pt>
    <dgm:pt modelId="{8ECAEFB2-695D-4584-B30C-4F67F75AA015}" type="pres">
      <dgm:prSet presAssocID="{ED402551-580B-4545-87EF-3B11E7F1A4B9}" presName="parentText" presStyleLbl="node1" presStyleIdx="2" presStyleCnt="3">
        <dgm:presLayoutVars>
          <dgm:chMax val="1"/>
          <dgm:bulletEnabled val="1"/>
        </dgm:presLayoutVars>
      </dgm:prSet>
      <dgm:spPr/>
      <dgm:t>
        <a:bodyPr/>
        <a:lstStyle/>
        <a:p>
          <a:endParaRPr lang="hu-HU"/>
        </a:p>
      </dgm:t>
    </dgm:pt>
    <dgm:pt modelId="{A52D367A-57BA-4D30-B2AC-0E4CA2C41C8A}" type="pres">
      <dgm:prSet presAssocID="{ED402551-580B-4545-87EF-3B11E7F1A4B9}" presName="descendantText" presStyleLbl="alignAccFollowNode1" presStyleIdx="2" presStyleCnt="3">
        <dgm:presLayoutVars>
          <dgm:bulletEnabled val="1"/>
        </dgm:presLayoutVars>
      </dgm:prSet>
      <dgm:spPr/>
      <dgm:t>
        <a:bodyPr/>
        <a:lstStyle/>
        <a:p>
          <a:endParaRPr lang="hu-HU"/>
        </a:p>
      </dgm:t>
    </dgm:pt>
  </dgm:ptLst>
  <dgm:cxnLst>
    <dgm:cxn modelId="{9D009773-B2FF-4C78-8F08-47807E767387}" type="presOf" srcId="{28AB8DE5-528F-4B9E-85A0-69D6AD885090}" destId="{2F3C3EAD-36AE-40F8-8435-52EF7E134939}" srcOrd="0" destOrd="0" presId="urn:microsoft.com/office/officeart/2005/8/layout/vList5"/>
    <dgm:cxn modelId="{14383105-3267-4C31-8208-5E9F64F107F3}" srcId="{33132176-6A5D-42A6-A846-802CF8B68DA6}" destId="{E3B6942D-B0D6-4600-AE94-386CC2A20FD1}" srcOrd="1" destOrd="0" parTransId="{4171710B-AB83-4EF3-BD0F-EAC43A6E1109}" sibTransId="{B9F9F514-5A2C-42DD-A6F1-F0FEAA69D1B5}"/>
    <dgm:cxn modelId="{9CC3245A-3F96-4B18-A1C5-FD812DBE6F41}" srcId="{E3B6942D-B0D6-4600-AE94-386CC2A20FD1}" destId="{0451597F-D673-4D5D-8CB4-FBFBA35DBB40}" srcOrd="0" destOrd="0" parTransId="{844F5292-D131-4247-91BE-65C710DB4D96}" sibTransId="{6602805B-3B51-40B6-BE4B-682FE945F5F6}"/>
    <dgm:cxn modelId="{2ACBA4BD-4A36-4061-85E6-E86D9E133957}" srcId="{33132176-6A5D-42A6-A846-802CF8B68DA6}" destId="{ED402551-580B-4545-87EF-3B11E7F1A4B9}" srcOrd="2" destOrd="0" parTransId="{A69C2D0A-57E2-4189-9F8C-F445ACCC6DE8}" sibTransId="{74D692A5-A37F-41F3-9E58-C59E37ABDC9B}"/>
    <dgm:cxn modelId="{9086BFFD-EAF0-42D6-8FAD-1D857DB3B210}" type="presOf" srcId="{CECF3614-7054-4569-9A42-BBFA671CCCC3}" destId="{551BB62F-3537-493C-BC0B-2622E4A239A8}" srcOrd="0" destOrd="0" presId="urn:microsoft.com/office/officeart/2005/8/layout/vList5"/>
    <dgm:cxn modelId="{4A0EAACD-CD67-4257-B548-9B3D13D9309A}" srcId="{CECF3614-7054-4569-9A42-BBFA671CCCC3}" destId="{28AB8DE5-528F-4B9E-85A0-69D6AD885090}" srcOrd="0" destOrd="0" parTransId="{2F07763C-E36B-40D0-8298-56CD21819AC3}" sibTransId="{AB8E7D1B-F204-4AB0-98E2-E553EC3E2EE1}"/>
    <dgm:cxn modelId="{31FDB96F-C412-4993-AFDB-D3FB33D1DEE0}" type="presOf" srcId="{E3B6942D-B0D6-4600-AE94-386CC2A20FD1}" destId="{CDDADE8E-19EC-4B98-B61D-559EA553A6A8}" srcOrd="0" destOrd="0" presId="urn:microsoft.com/office/officeart/2005/8/layout/vList5"/>
    <dgm:cxn modelId="{75B6397F-E494-4DED-AC96-F866931E4C7A}" srcId="{33132176-6A5D-42A6-A846-802CF8B68DA6}" destId="{CECF3614-7054-4569-9A42-BBFA671CCCC3}" srcOrd="0" destOrd="0" parTransId="{F9336CD4-4EF1-49EC-9BAF-088889034E74}" sibTransId="{80167961-2BF5-49DF-8BCC-4C9280DE5283}"/>
    <dgm:cxn modelId="{67F92CDD-51BE-4592-9708-49F6A83B1E89}" type="presOf" srcId="{ED402551-580B-4545-87EF-3B11E7F1A4B9}" destId="{8ECAEFB2-695D-4584-B30C-4F67F75AA015}" srcOrd="0" destOrd="0" presId="urn:microsoft.com/office/officeart/2005/8/layout/vList5"/>
    <dgm:cxn modelId="{70F99889-4399-48F6-A61A-E49A49E2B934}" srcId="{ED402551-580B-4545-87EF-3B11E7F1A4B9}" destId="{8AA93737-82C9-41FC-B02C-B0AD23FC5100}" srcOrd="0" destOrd="0" parTransId="{6FFCCDE1-FDC1-4B6A-93AA-9A7B329415E5}" sibTransId="{83EAD779-5ECE-4F97-8CF7-02C427DF8DCB}"/>
    <dgm:cxn modelId="{1D4500DF-7304-4E4E-A5B9-17E99AEDC588}" type="presOf" srcId="{0451597F-D673-4D5D-8CB4-FBFBA35DBB40}" destId="{6AE099BA-0AE6-46C1-8AB0-419BC1809D6E}" srcOrd="0" destOrd="0" presId="urn:microsoft.com/office/officeart/2005/8/layout/vList5"/>
    <dgm:cxn modelId="{9C12C1DB-9468-4378-9FE5-A73CF4015CDF}" type="presOf" srcId="{33132176-6A5D-42A6-A846-802CF8B68DA6}" destId="{67C326E0-D702-40B0-A357-CFC560FCF10C}" srcOrd="0" destOrd="0" presId="urn:microsoft.com/office/officeart/2005/8/layout/vList5"/>
    <dgm:cxn modelId="{B5553396-F749-4DB1-BEB6-FC6B6B5364AF}" type="presOf" srcId="{8AA93737-82C9-41FC-B02C-B0AD23FC5100}" destId="{A52D367A-57BA-4D30-B2AC-0E4CA2C41C8A}" srcOrd="0" destOrd="0" presId="urn:microsoft.com/office/officeart/2005/8/layout/vList5"/>
    <dgm:cxn modelId="{C0A9695C-C5A0-47B3-BDEF-12E5C635D887}" type="presParOf" srcId="{67C326E0-D702-40B0-A357-CFC560FCF10C}" destId="{8D312060-3CD2-4951-A4F9-8564A3B00C78}" srcOrd="0" destOrd="0" presId="urn:microsoft.com/office/officeart/2005/8/layout/vList5"/>
    <dgm:cxn modelId="{16B44824-1ABE-4A38-98E6-A2BCD3181718}" type="presParOf" srcId="{8D312060-3CD2-4951-A4F9-8564A3B00C78}" destId="{551BB62F-3537-493C-BC0B-2622E4A239A8}" srcOrd="0" destOrd="0" presId="urn:microsoft.com/office/officeart/2005/8/layout/vList5"/>
    <dgm:cxn modelId="{123627EA-D364-45BF-8866-E5DE90565731}" type="presParOf" srcId="{8D312060-3CD2-4951-A4F9-8564A3B00C78}" destId="{2F3C3EAD-36AE-40F8-8435-52EF7E134939}" srcOrd="1" destOrd="0" presId="urn:microsoft.com/office/officeart/2005/8/layout/vList5"/>
    <dgm:cxn modelId="{4C075EE0-83FA-4C7B-8D24-7D3D4AEE88E1}" type="presParOf" srcId="{67C326E0-D702-40B0-A357-CFC560FCF10C}" destId="{09639F0B-DD8B-40A4-8516-69F1D79AB60B}" srcOrd="1" destOrd="0" presId="urn:microsoft.com/office/officeart/2005/8/layout/vList5"/>
    <dgm:cxn modelId="{11C7B4B4-B9E9-4481-8E5A-6DE4709D31AC}" type="presParOf" srcId="{67C326E0-D702-40B0-A357-CFC560FCF10C}" destId="{4D2DDF50-CA91-4758-BE51-B4AD60BDDDEF}" srcOrd="2" destOrd="0" presId="urn:microsoft.com/office/officeart/2005/8/layout/vList5"/>
    <dgm:cxn modelId="{C7C1EF57-40B0-4AEB-AC9B-DC6F41C4433E}" type="presParOf" srcId="{4D2DDF50-CA91-4758-BE51-B4AD60BDDDEF}" destId="{CDDADE8E-19EC-4B98-B61D-559EA553A6A8}" srcOrd="0" destOrd="0" presId="urn:microsoft.com/office/officeart/2005/8/layout/vList5"/>
    <dgm:cxn modelId="{1FC66A88-0036-4063-A260-08E85CCD27BC}" type="presParOf" srcId="{4D2DDF50-CA91-4758-BE51-B4AD60BDDDEF}" destId="{6AE099BA-0AE6-46C1-8AB0-419BC1809D6E}" srcOrd="1" destOrd="0" presId="urn:microsoft.com/office/officeart/2005/8/layout/vList5"/>
    <dgm:cxn modelId="{633F247D-18BD-439F-840C-D88E0799967E}" type="presParOf" srcId="{67C326E0-D702-40B0-A357-CFC560FCF10C}" destId="{7508401F-472E-4BA1-8DA1-7F320A133586}" srcOrd="3" destOrd="0" presId="urn:microsoft.com/office/officeart/2005/8/layout/vList5"/>
    <dgm:cxn modelId="{75CD34C9-E1F3-4F97-AA8E-AD1A5C1373CF}" type="presParOf" srcId="{67C326E0-D702-40B0-A357-CFC560FCF10C}" destId="{835861C1-0C13-4AFA-9654-7BD9DF195D3C}" srcOrd="4" destOrd="0" presId="urn:microsoft.com/office/officeart/2005/8/layout/vList5"/>
    <dgm:cxn modelId="{71623C8F-8317-49D0-999E-536F2E9C3BC2}" type="presParOf" srcId="{835861C1-0C13-4AFA-9654-7BD9DF195D3C}" destId="{8ECAEFB2-695D-4584-B30C-4F67F75AA015}" srcOrd="0" destOrd="0" presId="urn:microsoft.com/office/officeart/2005/8/layout/vList5"/>
    <dgm:cxn modelId="{2E5E74C6-4A85-4F82-AB89-8175B572D3A9}" type="presParOf" srcId="{835861C1-0C13-4AFA-9654-7BD9DF195D3C}" destId="{A52D367A-57BA-4D30-B2AC-0E4CA2C41C8A}" srcOrd="1" destOrd="0" presId="urn:microsoft.com/office/officeart/2005/8/layout/vList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3132176-6A5D-42A6-A846-802CF8B68DA6}" type="doc">
      <dgm:prSet loTypeId="urn:microsoft.com/office/officeart/2005/8/layout/vList5" loCatId="list" qsTypeId="urn:microsoft.com/office/officeart/2005/8/quickstyle/simple1" qsCatId="simple" csTypeId="urn:microsoft.com/office/officeart/2005/8/colors/accent2_1" csCatId="accent2" phldr="1"/>
      <dgm:spPr/>
      <dgm:t>
        <a:bodyPr/>
        <a:lstStyle/>
        <a:p>
          <a:endParaRPr lang="hu-HU"/>
        </a:p>
      </dgm:t>
    </dgm:pt>
    <dgm:pt modelId="{CECF3614-7054-4569-9A42-BBFA671CCCC3}">
      <dgm:prSet phldrT="[Szöveg]" custT="1"/>
      <dgm:spPr/>
      <dgm:t>
        <a:bodyPr/>
        <a:lstStyle/>
        <a:p>
          <a:r>
            <a:rPr lang="hu-HU" sz="2400" b="1" dirty="0">
              <a:solidFill>
                <a:schemeClr val="bg1"/>
              </a:solidFill>
              <a:latin typeface="Arial" pitchFamily="34" charset="0"/>
              <a:cs typeface="Arial" pitchFamily="34" charset="0"/>
            </a:rPr>
            <a:t>4</a:t>
          </a:r>
          <a:r>
            <a:rPr lang="hu-HU" sz="2400" b="1">
              <a:solidFill>
                <a:schemeClr val="bg1"/>
              </a:solidFill>
              <a:latin typeface="Arial" pitchFamily="34" charset="0"/>
              <a:cs typeface="Arial" pitchFamily="34" charset="0"/>
            </a:rPr>
            <a:t>. </a:t>
          </a:r>
          <a:r>
            <a:rPr lang="hu-HU" sz="2400" b="1" i="0" smtClean="0">
              <a:solidFill>
                <a:schemeClr val="bg1"/>
              </a:solidFill>
              <a:latin typeface="Arial" pitchFamily="34" charset="0"/>
              <a:cs typeface="Arial" pitchFamily="34" charset="0"/>
            </a:rPr>
            <a:t>Élelmiszer-hulladék</a:t>
          </a:r>
          <a:endParaRPr lang="hu-HU" sz="2400" b="1" i="0" dirty="0">
            <a:solidFill>
              <a:schemeClr val="bg1"/>
            </a:solidFill>
            <a:latin typeface="Arial" pitchFamily="34" charset="0"/>
            <a:cs typeface="Arial" pitchFamily="34" charset="0"/>
          </a:endParaRPr>
        </a:p>
      </dgm:t>
    </dgm:pt>
    <dgm:pt modelId="{F9336CD4-4EF1-49EC-9BAF-088889034E74}" type="parTrans" cxnId="{75B6397F-E494-4DED-AC96-F866931E4C7A}">
      <dgm:prSet/>
      <dgm:spPr/>
      <dgm:t>
        <a:bodyPr/>
        <a:lstStyle/>
        <a:p>
          <a:endParaRPr lang="hu-HU" sz="2400">
            <a:solidFill>
              <a:schemeClr val="bg1"/>
            </a:solidFill>
            <a:latin typeface="Arial" pitchFamily="34" charset="0"/>
            <a:cs typeface="Arial" pitchFamily="34" charset="0"/>
          </a:endParaRPr>
        </a:p>
      </dgm:t>
    </dgm:pt>
    <dgm:pt modelId="{80167961-2BF5-49DF-8BCC-4C9280DE5283}" type="sibTrans" cxnId="{75B6397F-E494-4DED-AC96-F866931E4C7A}">
      <dgm:prSet/>
      <dgm:spPr/>
      <dgm:t>
        <a:bodyPr/>
        <a:lstStyle/>
        <a:p>
          <a:endParaRPr lang="hu-HU" sz="2400">
            <a:solidFill>
              <a:schemeClr val="bg1"/>
            </a:solidFill>
            <a:latin typeface="Arial" pitchFamily="34" charset="0"/>
            <a:cs typeface="Arial" pitchFamily="34" charset="0"/>
          </a:endParaRPr>
        </a:p>
      </dgm:t>
    </dgm:pt>
    <dgm:pt modelId="{28AB8DE5-528F-4B9E-85A0-69D6AD885090}">
      <dgm:prSet phldrT="[Szöveg]" custT="1"/>
      <dgm:spPr>
        <a:noFill/>
        <a:ln>
          <a:noFill/>
        </a:ln>
      </dgm:spPr>
      <dgm:t>
        <a:bodyPr/>
        <a:lstStyle/>
        <a:p>
          <a:r>
            <a:rPr lang="hu-HU" sz="2400" dirty="0">
              <a:solidFill>
                <a:schemeClr val="bg1"/>
              </a:solidFill>
              <a:latin typeface="Arial" pitchFamily="34" charset="0"/>
              <a:cs typeface="Arial" pitchFamily="34" charset="0"/>
            </a:rPr>
            <a:t>A lejárati időhöz közelítő vagy feleslegessé vált élelmiszer.</a:t>
          </a:r>
        </a:p>
      </dgm:t>
    </dgm:pt>
    <dgm:pt modelId="{2F07763C-E36B-40D0-8298-56CD21819AC3}" type="parTrans" cxnId="{4A0EAACD-CD67-4257-B548-9B3D13D9309A}">
      <dgm:prSet/>
      <dgm:spPr/>
      <dgm:t>
        <a:bodyPr/>
        <a:lstStyle/>
        <a:p>
          <a:endParaRPr lang="hu-HU" sz="2400">
            <a:solidFill>
              <a:schemeClr val="bg1"/>
            </a:solidFill>
            <a:latin typeface="Arial" pitchFamily="34" charset="0"/>
            <a:cs typeface="Arial" pitchFamily="34" charset="0"/>
          </a:endParaRPr>
        </a:p>
      </dgm:t>
    </dgm:pt>
    <dgm:pt modelId="{AB8E7D1B-F204-4AB0-98E2-E553EC3E2EE1}" type="sibTrans" cxnId="{4A0EAACD-CD67-4257-B548-9B3D13D9309A}">
      <dgm:prSet/>
      <dgm:spPr/>
      <dgm:t>
        <a:bodyPr/>
        <a:lstStyle/>
        <a:p>
          <a:endParaRPr lang="hu-HU" sz="2400">
            <a:solidFill>
              <a:schemeClr val="bg1"/>
            </a:solidFill>
            <a:latin typeface="Arial" pitchFamily="34" charset="0"/>
            <a:cs typeface="Arial" pitchFamily="34" charset="0"/>
          </a:endParaRPr>
        </a:p>
      </dgm:t>
    </dgm:pt>
    <dgm:pt modelId="{E3B6942D-B0D6-4600-AE94-386CC2A20FD1}">
      <dgm:prSet phldrT="[Szöveg]" custT="1"/>
      <dgm:spPr/>
      <dgm:t>
        <a:bodyPr/>
        <a:lstStyle/>
        <a:p>
          <a:r>
            <a:rPr lang="hu-HU" sz="2400" b="1" smtClean="0">
              <a:solidFill>
                <a:schemeClr val="bg1"/>
              </a:solidFill>
              <a:latin typeface="Arial" pitchFamily="34" charset="0"/>
              <a:cs typeface="Arial" pitchFamily="34" charset="0"/>
            </a:rPr>
            <a:t>5. </a:t>
          </a:r>
          <a:r>
            <a:rPr lang="hu-HU" sz="2400" b="1" i="0" dirty="0" err="1">
              <a:solidFill>
                <a:schemeClr val="bg1"/>
              </a:solidFill>
              <a:latin typeface="Arial" pitchFamily="34" charset="0"/>
              <a:cs typeface="Arial" pitchFamily="34" charset="0"/>
            </a:rPr>
            <a:t>Biohulladék</a:t>
          </a:r>
          <a:endParaRPr lang="hu-HU" sz="2400" b="1" i="0" dirty="0">
            <a:solidFill>
              <a:schemeClr val="bg1"/>
            </a:solidFill>
            <a:latin typeface="Arial" pitchFamily="34" charset="0"/>
            <a:cs typeface="Arial" pitchFamily="34" charset="0"/>
          </a:endParaRPr>
        </a:p>
      </dgm:t>
    </dgm:pt>
    <dgm:pt modelId="{4171710B-AB83-4EF3-BD0F-EAC43A6E1109}" type="parTrans" cxnId="{14383105-3267-4C31-8208-5E9F64F107F3}">
      <dgm:prSet/>
      <dgm:spPr/>
      <dgm:t>
        <a:bodyPr/>
        <a:lstStyle/>
        <a:p>
          <a:endParaRPr lang="hu-HU" sz="2400">
            <a:solidFill>
              <a:schemeClr val="bg1"/>
            </a:solidFill>
            <a:latin typeface="Arial" pitchFamily="34" charset="0"/>
            <a:cs typeface="Arial" pitchFamily="34" charset="0"/>
          </a:endParaRPr>
        </a:p>
      </dgm:t>
    </dgm:pt>
    <dgm:pt modelId="{B9F9F514-5A2C-42DD-A6F1-F0FEAA69D1B5}" type="sibTrans" cxnId="{14383105-3267-4C31-8208-5E9F64F107F3}">
      <dgm:prSet/>
      <dgm:spPr/>
      <dgm:t>
        <a:bodyPr/>
        <a:lstStyle/>
        <a:p>
          <a:endParaRPr lang="hu-HU" sz="2400">
            <a:solidFill>
              <a:schemeClr val="bg1"/>
            </a:solidFill>
            <a:latin typeface="Arial" pitchFamily="34" charset="0"/>
            <a:cs typeface="Arial" pitchFamily="34" charset="0"/>
          </a:endParaRPr>
        </a:p>
      </dgm:t>
    </dgm:pt>
    <dgm:pt modelId="{0451597F-D673-4D5D-8CB4-FBFBA35DBB40}">
      <dgm:prSet phldrT="[Szöveg]" custT="1"/>
      <dgm:spPr>
        <a:noFill/>
        <a:ln>
          <a:noFill/>
        </a:ln>
      </dgm:spPr>
      <dgm:t>
        <a:bodyPr/>
        <a:lstStyle/>
        <a:p>
          <a:r>
            <a:rPr lang="hu-HU" sz="2400" dirty="0">
              <a:solidFill>
                <a:schemeClr val="bg1"/>
              </a:solidFill>
              <a:latin typeface="Arial" pitchFamily="34" charset="0"/>
              <a:cs typeface="Arial" pitchFamily="34" charset="0"/>
            </a:rPr>
            <a:t>Lejárt, beszennyeződött élelmiszer és konyhai hulladék, </a:t>
          </a:r>
          <a:r>
            <a:rPr lang="hu-HU" sz="2400">
              <a:solidFill>
                <a:schemeClr val="bg1"/>
              </a:solidFill>
              <a:latin typeface="Arial" pitchFamily="34" charset="0"/>
              <a:cs typeface="Arial" pitchFamily="34" charset="0"/>
            </a:rPr>
            <a:t>például </a:t>
          </a:r>
          <a:r>
            <a:rPr lang="hu-HU" sz="2400" smtClean="0">
              <a:solidFill>
                <a:schemeClr val="bg1"/>
              </a:solidFill>
              <a:latin typeface="Arial" pitchFamily="34" charset="0"/>
              <a:cs typeface="Arial" pitchFamily="34" charset="0"/>
            </a:rPr>
            <a:t>zöldséghéj, hibás zöldség. </a:t>
          </a:r>
          <a:endParaRPr lang="hu-HU" sz="2400" dirty="0">
            <a:solidFill>
              <a:schemeClr val="bg1"/>
            </a:solidFill>
            <a:latin typeface="Arial" pitchFamily="34" charset="0"/>
            <a:cs typeface="Arial" pitchFamily="34" charset="0"/>
          </a:endParaRPr>
        </a:p>
      </dgm:t>
    </dgm:pt>
    <dgm:pt modelId="{844F5292-D131-4247-91BE-65C710DB4D96}" type="parTrans" cxnId="{9CC3245A-3F96-4B18-A1C5-FD812DBE6F41}">
      <dgm:prSet/>
      <dgm:spPr/>
      <dgm:t>
        <a:bodyPr/>
        <a:lstStyle/>
        <a:p>
          <a:endParaRPr lang="hu-HU" sz="2400">
            <a:solidFill>
              <a:schemeClr val="bg1"/>
            </a:solidFill>
            <a:latin typeface="Arial" pitchFamily="34" charset="0"/>
            <a:cs typeface="Arial" pitchFamily="34" charset="0"/>
          </a:endParaRPr>
        </a:p>
      </dgm:t>
    </dgm:pt>
    <dgm:pt modelId="{6602805B-3B51-40B6-BE4B-682FE945F5F6}" type="sibTrans" cxnId="{9CC3245A-3F96-4B18-A1C5-FD812DBE6F41}">
      <dgm:prSet/>
      <dgm:spPr/>
      <dgm:t>
        <a:bodyPr/>
        <a:lstStyle/>
        <a:p>
          <a:endParaRPr lang="hu-HU" sz="2400">
            <a:solidFill>
              <a:schemeClr val="bg1"/>
            </a:solidFill>
            <a:latin typeface="Arial" pitchFamily="34" charset="0"/>
            <a:cs typeface="Arial" pitchFamily="34" charset="0"/>
          </a:endParaRPr>
        </a:p>
      </dgm:t>
    </dgm:pt>
    <dgm:pt modelId="{ED402551-580B-4545-87EF-3B11E7F1A4B9}">
      <dgm:prSet phldrT="[Szöveg]" custT="1"/>
      <dgm:spPr/>
      <dgm:t>
        <a:bodyPr/>
        <a:lstStyle/>
        <a:p>
          <a:r>
            <a:rPr lang="hu-HU" sz="2400" b="1" i="0" smtClean="0">
              <a:solidFill>
                <a:schemeClr val="bg1"/>
              </a:solidFill>
              <a:latin typeface="Arial" pitchFamily="34" charset="0"/>
              <a:cs typeface="Arial" pitchFamily="34" charset="0"/>
            </a:rPr>
            <a:t>6a. </a:t>
          </a:r>
          <a:r>
            <a:rPr lang="hu-HU" sz="2400" b="1" i="0" dirty="0">
              <a:solidFill>
                <a:schemeClr val="bg1"/>
              </a:solidFill>
              <a:latin typeface="Arial" pitchFamily="34" charset="0"/>
              <a:cs typeface="Arial" pitchFamily="34" charset="0"/>
            </a:rPr>
            <a:t>Fertőzésveszélyt </a:t>
          </a:r>
          <a:r>
            <a:rPr lang="hu-HU" sz="2400" b="1" i="0">
              <a:solidFill>
                <a:schemeClr val="bg1"/>
              </a:solidFill>
              <a:latin typeface="Arial" pitchFamily="34" charset="0"/>
              <a:cs typeface="Arial" pitchFamily="34" charset="0"/>
            </a:rPr>
            <a:t>jelentő </a:t>
          </a:r>
          <a:r>
            <a:rPr lang="hu-HU" sz="2400" b="1" i="0" smtClean="0">
              <a:solidFill>
                <a:schemeClr val="bg1"/>
              </a:solidFill>
              <a:latin typeface="Arial" pitchFamily="34" charset="0"/>
              <a:cs typeface="Arial" pitchFamily="34" charset="0"/>
            </a:rPr>
            <a:t>konyhai hulladék</a:t>
          </a:r>
          <a:endParaRPr lang="hu-HU" sz="2400" i="0" dirty="0">
            <a:solidFill>
              <a:schemeClr val="bg1"/>
            </a:solidFill>
            <a:latin typeface="Arial" pitchFamily="34" charset="0"/>
            <a:cs typeface="Arial" pitchFamily="34" charset="0"/>
          </a:endParaRPr>
        </a:p>
      </dgm:t>
    </dgm:pt>
    <dgm:pt modelId="{A69C2D0A-57E2-4189-9F8C-F445ACCC6DE8}" type="parTrans" cxnId="{2ACBA4BD-4A36-4061-85E6-E86D9E133957}">
      <dgm:prSet/>
      <dgm:spPr/>
      <dgm:t>
        <a:bodyPr/>
        <a:lstStyle/>
        <a:p>
          <a:endParaRPr lang="hu-HU" sz="2400">
            <a:solidFill>
              <a:schemeClr val="bg1"/>
            </a:solidFill>
            <a:latin typeface="Arial" pitchFamily="34" charset="0"/>
            <a:cs typeface="Arial" pitchFamily="34" charset="0"/>
          </a:endParaRPr>
        </a:p>
      </dgm:t>
    </dgm:pt>
    <dgm:pt modelId="{74D692A5-A37F-41F3-9E58-C59E37ABDC9B}" type="sibTrans" cxnId="{2ACBA4BD-4A36-4061-85E6-E86D9E133957}">
      <dgm:prSet/>
      <dgm:spPr/>
      <dgm:t>
        <a:bodyPr/>
        <a:lstStyle/>
        <a:p>
          <a:endParaRPr lang="hu-HU" sz="2400">
            <a:solidFill>
              <a:schemeClr val="bg1"/>
            </a:solidFill>
            <a:latin typeface="Arial" pitchFamily="34" charset="0"/>
            <a:cs typeface="Arial" pitchFamily="34" charset="0"/>
          </a:endParaRPr>
        </a:p>
      </dgm:t>
    </dgm:pt>
    <dgm:pt modelId="{8AA93737-82C9-41FC-B02C-B0AD23FC5100}">
      <dgm:prSet phldrT="[Szöveg]" custT="1"/>
      <dgm:spPr>
        <a:noFill/>
        <a:ln>
          <a:noFill/>
        </a:ln>
      </dgm:spPr>
      <dgm:t>
        <a:bodyPr anchor="t"/>
        <a:lstStyle/>
        <a:p>
          <a:r>
            <a:rPr lang="hu-HU" sz="2400" dirty="0">
              <a:solidFill>
                <a:schemeClr val="bg1"/>
              </a:solidFill>
              <a:latin typeface="Arial" pitchFamily="34" charset="0"/>
              <a:cs typeface="Arial" pitchFamily="34" charset="0"/>
            </a:rPr>
            <a:t>Ilyen a legtöbb állati eredetű konyhai hulladék</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Például </a:t>
          </a:r>
          <a:r>
            <a:rPr lang="hu-HU" sz="2400" dirty="0">
              <a:solidFill>
                <a:schemeClr val="bg1"/>
              </a:solidFill>
              <a:latin typeface="Arial" pitchFamily="34" charset="0"/>
              <a:cs typeface="Arial" pitchFamily="34" charset="0"/>
            </a:rPr>
            <a:t>a megtisztított hal pikkelyei, </a:t>
          </a:r>
          <a:r>
            <a:rPr lang="hu-HU" sz="2400">
              <a:solidFill>
                <a:schemeClr val="bg1"/>
              </a:solidFill>
              <a:latin typeface="Arial" pitchFamily="34" charset="0"/>
              <a:cs typeface="Arial" pitchFamily="34" charset="0"/>
            </a:rPr>
            <a:t>halfej</a:t>
          </a:r>
          <a:r>
            <a:rPr lang="hu-HU" sz="2400" smtClean="0">
              <a:solidFill>
                <a:schemeClr val="bg1"/>
              </a:solidFill>
              <a:latin typeface="Arial" pitchFamily="34" charset="0"/>
              <a:cs typeface="Arial" pitchFamily="34" charset="0"/>
            </a:rPr>
            <a:t>, húselőkészítési maradék.</a:t>
          </a:r>
          <a:endParaRPr lang="hu-HU" sz="2400" dirty="0">
            <a:solidFill>
              <a:schemeClr val="bg1"/>
            </a:solidFill>
            <a:latin typeface="Arial" pitchFamily="34" charset="0"/>
            <a:cs typeface="Arial" pitchFamily="34" charset="0"/>
          </a:endParaRPr>
        </a:p>
      </dgm:t>
    </dgm:pt>
    <dgm:pt modelId="{6FFCCDE1-FDC1-4B6A-93AA-9A7B329415E5}" type="parTrans" cxnId="{70F99889-4399-48F6-A61A-E49A49E2B934}">
      <dgm:prSet/>
      <dgm:spPr/>
      <dgm:t>
        <a:bodyPr/>
        <a:lstStyle/>
        <a:p>
          <a:endParaRPr lang="hu-HU" sz="2400">
            <a:solidFill>
              <a:schemeClr val="bg1"/>
            </a:solidFill>
            <a:latin typeface="Arial" pitchFamily="34" charset="0"/>
            <a:cs typeface="Arial" pitchFamily="34" charset="0"/>
          </a:endParaRPr>
        </a:p>
      </dgm:t>
    </dgm:pt>
    <dgm:pt modelId="{83EAD779-5ECE-4F97-8CF7-02C427DF8DCB}" type="sibTrans" cxnId="{70F99889-4399-48F6-A61A-E49A49E2B934}">
      <dgm:prSet/>
      <dgm:spPr/>
      <dgm:t>
        <a:bodyPr/>
        <a:lstStyle/>
        <a:p>
          <a:endParaRPr lang="hu-HU" sz="2400">
            <a:solidFill>
              <a:schemeClr val="bg1"/>
            </a:solidFill>
            <a:latin typeface="Arial" pitchFamily="34" charset="0"/>
            <a:cs typeface="Arial" pitchFamily="34" charset="0"/>
          </a:endParaRPr>
        </a:p>
      </dgm:t>
    </dgm:pt>
    <dgm:pt modelId="{36F82B18-E266-44DA-A323-ECCB611FD378}">
      <dgm:prSet custT="1"/>
      <dgm:spPr/>
      <dgm:t>
        <a:bodyPr/>
        <a:lstStyle/>
        <a:p>
          <a:r>
            <a:rPr lang="hu-HU" sz="2400" b="1" i="0" smtClean="0">
              <a:solidFill>
                <a:schemeClr val="bg1"/>
              </a:solidFill>
              <a:latin typeface="Arial" pitchFamily="34" charset="0"/>
              <a:cs typeface="Arial" pitchFamily="34" charset="0"/>
            </a:rPr>
            <a:t>6b. Fertőzésveszélyt jelentő étkezési (éttermi) hulladék</a:t>
          </a:r>
          <a:endParaRPr lang="en-US" sz="2400" b="1" i="0" dirty="0">
            <a:solidFill>
              <a:schemeClr val="bg1"/>
            </a:solidFill>
            <a:latin typeface="Arial" pitchFamily="34" charset="0"/>
            <a:cs typeface="Arial" pitchFamily="34" charset="0"/>
          </a:endParaRPr>
        </a:p>
      </dgm:t>
    </dgm:pt>
    <dgm:pt modelId="{9F757339-5F62-484A-91E5-2634BFB921E6}" type="parTrans" cxnId="{93F5E4D7-6DB3-4E28-97AB-7F2A1EA97770}">
      <dgm:prSet/>
      <dgm:spPr/>
      <dgm:t>
        <a:bodyPr/>
        <a:lstStyle/>
        <a:p>
          <a:endParaRPr lang="en-US"/>
        </a:p>
      </dgm:t>
    </dgm:pt>
    <dgm:pt modelId="{7F0C98E5-54E8-460D-B95E-21473BA57BA4}" type="sibTrans" cxnId="{93F5E4D7-6DB3-4E28-97AB-7F2A1EA97770}">
      <dgm:prSet/>
      <dgm:spPr/>
      <dgm:t>
        <a:bodyPr/>
        <a:lstStyle/>
        <a:p>
          <a:endParaRPr lang="en-US"/>
        </a:p>
      </dgm:t>
    </dgm:pt>
    <dgm:pt modelId="{FD191E25-0ECD-4F00-B746-5142D48F1DF6}">
      <dgm:prSet phldrT="[Szöveg]" custT="1"/>
      <dgm:spPr>
        <a:noFill/>
        <a:ln>
          <a:noFill/>
        </a:ln>
      </dgm:spPr>
      <dgm:t>
        <a:bodyPr anchor="t"/>
        <a:lstStyle/>
        <a:p>
          <a:endParaRPr lang="hu-HU" sz="2400" dirty="0">
            <a:solidFill>
              <a:schemeClr val="bg1"/>
            </a:solidFill>
            <a:latin typeface="Arial" pitchFamily="34" charset="0"/>
            <a:cs typeface="Arial" pitchFamily="34" charset="0"/>
          </a:endParaRPr>
        </a:p>
      </dgm:t>
    </dgm:pt>
    <dgm:pt modelId="{51FAE209-D9E5-47F5-B171-0B914B794617}" type="parTrans" cxnId="{30ED803B-B9B8-4C1C-BF67-C67F20C463B2}">
      <dgm:prSet/>
      <dgm:spPr/>
    </dgm:pt>
    <dgm:pt modelId="{84BE025F-1DEF-40B9-8841-651A26DBB380}" type="sibTrans" cxnId="{30ED803B-B9B8-4C1C-BF67-C67F20C463B2}">
      <dgm:prSet/>
      <dgm:spPr/>
    </dgm:pt>
    <dgm:pt modelId="{FA0FF5A7-4C28-41E2-B59D-B783165C82E9}">
      <dgm:prSet phldrT="[Szöveg]" custT="1"/>
      <dgm:spPr>
        <a:noFill/>
        <a:ln>
          <a:noFill/>
        </a:ln>
      </dgm:spPr>
      <dgm:t>
        <a:bodyPr anchor="t"/>
        <a:lstStyle/>
        <a:p>
          <a:endParaRPr lang="hu-HU" sz="2400" dirty="0">
            <a:solidFill>
              <a:schemeClr val="bg1"/>
            </a:solidFill>
            <a:latin typeface="Arial" pitchFamily="34" charset="0"/>
            <a:cs typeface="Arial" pitchFamily="34" charset="0"/>
          </a:endParaRPr>
        </a:p>
      </dgm:t>
    </dgm:pt>
    <dgm:pt modelId="{A8AE7BC4-5968-44B1-AD18-5B68B4CBDC21}" type="parTrans" cxnId="{1266FDCA-49FF-4274-BE55-DA6D25AEE086}">
      <dgm:prSet/>
      <dgm:spPr/>
    </dgm:pt>
    <dgm:pt modelId="{74CEE5B1-F50D-4169-9294-C1D46DC15720}" type="sibTrans" cxnId="{1266FDCA-49FF-4274-BE55-DA6D25AEE086}">
      <dgm:prSet/>
      <dgm:spPr/>
    </dgm:pt>
    <dgm:pt modelId="{F17E2D2D-82DA-41B6-AEF3-B7BF6F9331C6}">
      <dgm:prSet phldrT="[Szöveg]" custT="1"/>
      <dgm:spPr>
        <a:noFill/>
        <a:ln>
          <a:noFill/>
        </a:ln>
      </dgm:spPr>
      <dgm:t>
        <a:bodyPr anchor="t"/>
        <a:lstStyle/>
        <a:p>
          <a:endParaRPr lang="hu-HU" sz="2400" dirty="0">
            <a:solidFill>
              <a:schemeClr val="bg1"/>
            </a:solidFill>
            <a:latin typeface="Arial" pitchFamily="34" charset="0"/>
            <a:cs typeface="Arial" pitchFamily="34" charset="0"/>
          </a:endParaRPr>
        </a:p>
      </dgm:t>
    </dgm:pt>
    <dgm:pt modelId="{4DAB41D9-A7E6-4B23-AC53-6952B7CC5F58}" type="parTrans" cxnId="{A57552A6-6CE6-4FFF-B74F-A44D019A31B3}">
      <dgm:prSet/>
      <dgm:spPr/>
    </dgm:pt>
    <dgm:pt modelId="{B86195BF-FB5E-4600-B048-BCD8CFE95EC2}" type="sibTrans" cxnId="{A57552A6-6CE6-4FFF-B74F-A44D019A31B3}">
      <dgm:prSet/>
      <dgm:spPr/>
    </dgm:pt>
    <dgm:pt modelId="{81063E35-E1BF-4078-9C13-40D5B4C6FD1A}">
      <dgm:prSet phldrT="[Szöveg]" custT="1"/>
      <dgm:spPr>
        <a:noFill/>
        <a:ln>
          <a:noFill/>
        </a:ln>
      </dgm:spPr>
      <dgm:t>
        <a:bodyPr anchor="t"/>
        <a:lstStyle/>
        <a:p>
          <a:r>
            <a:rPr lang="hu-HU" sz="2400" smtClean="0">
              <a:solidFill>
                <a:schemeClr val="bg1"/>
              </a:solidFill>
              <a:latin typeface="Arial" pitchFamily="34" charset="0"/>
              <a:cs typeface="Arial" pitchFamily="34" charset="0"/>
            </a:rPr>
            <a:t>Az étteremben a vendégek asztaláról leszedett ételmaradék. </a:t>
          </a:r>
          <a:endParaRPr lang="hu-HU" sz="2400" dirty="0">
            <a:solidFill>
              <a:schemeClr val="bg1"/>
            </a:solidFill>
            <a:latin typeface="Arial" pitchFamily="34" charset="0"/>
            <a:cs typeface="Arial" pitchFamily="34" charset="0"/>
          </a:endParaRPr>
        </a:p>
      </dgm:t>
    </dgm:pt>
    <dgm:pt modelId="{F265B6CA-67E1-4A49-853B-93466EA81042}" type="parTrans" cxnId="{57351F1A-B3C0-436E-81FB-5B070C58E910}">
      <dgm:prSet/>
      <dgm:spPr/>
    </dgm:pt>
    <dgm:pt modelId="{4992F18E-9A97-4F4A-ACBF-CF2555D7A5C8}" type="sibTrans" cxnId="{57351F1A-B3C0-436E-81FB-5B070C58E910}">
      <dgm:prSet/>
      <dgm:spPr/>
    </dgm:pt>
    <dgm:pt modelId="{1CD77C02-E186-444A-9401-9E1C81073419}">
      <dgm:prSet phldrT="[Szöveg]" custT="1"/>
      <dgm:spPr>
        <a:noFill/>
        <a:ln>
          <a:noFill/>
        </a:ln>
      </dgm:spPr>
      <dgm:t>
        <a:bodyPr anchor="t"/>
        <a:lstStyle/>
        <a:p>
          <a:endParaRPr lang="hu-HU" sz="2400" dirty="0">
            <a:solidFill>
              <a:schemeClr val="bg1"/>
            </a:solidFill>
            <a:latin typeface="Arial" pitchFamily="34" charset="0"/>
            <a:cs typeface="Arial" pitchFamily="34" charset="0"/>
          </a:endParaRPr>
        </a:p>
      </dgm:t>
    </dgm:pt>
    <dgm:pt modelId="{FAF4718D-B2F8-4B0A-B4F0-662E0AC8F197}" type="parTrans" cxnId="{9C1B4352-1C28-4DFA-AA08-7A2B1CE21784}">
      <dgm:prSet/>
      <dgm:spPr/>
    </dgm:pt>
    <dgm:pt modelId="{890656DD-76F5-4AAD-B31A-8082F0E67864}" type="sibTrans" cxnId="{9C1B4352-1C28-4DFA-AA08-7A2B1CE21784}">
      <dgm:prSet/>
      <dgm:spPr/>
    </dgm:pt>
    <dgm:pt modelId="{67C326E0-D702-40B0-A357-CFC560FCF10C}" type="pres">
      <dgm:prSet presAssocID="{33132176-6A5D-42A6-A846-802CF8B68DA6}" presName="Name0" presStyleCnt="0">
        <dgm:presLayoutVars>
          <dgm:dir/>
          <dgm:animLvl val="lvl"/>
          <dgm:resizeHandles val="exact"/>
        </dgm:presLayoutVars>
      </dgm:prSet>
      <dgm:spPr/>
      <dgm:t>
        <a:bodyPr/>
        <a:lstStyle/>
        <a:p>
          <a:endParaRPr lang="hu-HU"/>
        </a:p>
      </dgm:t>
    </dgm:pt>
    <dgm:pt modelId="{8D312060-3CD2-4951-A4F9-8564A3B00C78}" type="pres">
      <dgm:prSet presAssocID="{CECF3614-7054-4569-9A42-BBFA671CCCC3}" presName="linNode" presStyleCnt="0"/>
      <dgm:spPr/>
    </dgm:pt>
    <dgm:pt modelId="{551BB62F-3537-493C-BC0B-2622E4A239A8}" type="pres">
      <dgm:prSet presAssocID="{CECF3614-7054-4569-9A42-BBFA671CCCC3}" presName="parentText" presStyleLbl="node1" presStyleIdx="0" presStyleCnt="4" custScaleX="114484">
        <dgm:presLayoutVars>
          <dgm:chMax val="1"/>
          <dgm:bulletEnabled val="1"/>
        </dgm:presLayoutVars>
      </dgm:prSet>
      <dgm:spPr/>
      <dgm:t>
        <a:bodyPr/>
        <a:lstStyle/>
        <a:p>
          <a:endParaRPr lang="hu-HU"/>
        </a:p>
      </dgm:t>
    </dgm:pt>
    <dgm:pt modelId="{2F3C3EAD-36AE-40F8-8435-52EF7E134939}" type="pres">
      <dgm:prSet presAssocID="{CECF3614-7054-4569-9A42-BBFA671CCCC3}" presName="descendantText" presStyleLbl="alignAccFollowNode1" presStyleIdx="0" presStyleCnt="3">
        <dgm:presLayoutVars>
          <dgm:bulletEnabled val="1"/>
        </dgm:presLayoutVars>
      </dgm:prSet>
      <dgm:spPr/>
      <dgm:t>
        <a:bodyPr/>
        <a:lstStyle/>
        <a:p>
          <a:endParaRPr lang="hu-HU"/>
        </a:p>
      </dgm:t>
    </dgm:pt>
    <dgm:pt modelId="{09639F0B-DD8B-40A4-8516-69F1D79AB60B}" type="pres">
      <dgm:prSet presAssocID="{80167961-2BF5-49DF-8BCC-4C9280DE5283}" presName="sp" presStyleCnt="0"/>
      <dgm:spPr/>
    </dgm:pt>
    <dgm:pt modelId="{4D2DDF50-CA91-4758-BE51-B4AD60BDDDEF}" type="pres">
      <dgm:prSet presAssocID="{E3B6942D-B0D6-4600-AE94-386CC2A20FD1}" presName="linNode" presStyleCnt="0"/>
      <dgm:spPr/>
    </dgm:pt>
    <dgm:pt modelId="{CDDADE8E-19EC-4B98-B61D-559EA553A6A8}" type="pres">
      <dgm:prSet presAssocID="{E3B6942D-B0D6-4600-AE94-386CC2A20FD1}" presName="parentText" presStyleLbl="node1" presStyleIdx="1" presStyleCnt="4" custScaleX="110823">
        <dgm:presLayoutVars>
          <dgm:chMax val="1"/>
          <dgm:bulletEnabled val="1"/>
        </dgm:presLayoutVars>
      </dgm:prSet>
      <dgm:spPr/>
      <dgm:t>
        <a:bodyPr/>
        <a:lstStyle/>
        <a:p>
          <a:endParaRPr lang="hu-HU"/>
        </a:p>
      </dgm:t>
    </dgm:pt>
    <dgm:pt modelId="{6AE099BA-0AE6-46C1-8AB0-419BC1809D6E}" type="pres">
      <dgm:prSet presAssocID="{E3B6942D-B0D6-4600-AE94-386CC2A20FD1}" presName="descendantText" presStyleLbl="alignAccFollowNode1" presStyleIdx="1" presStyleCnt="3">
        <dgm:presLayoutVars>
          <dgm:bulletEnabled val="1"/>
        </dgm:presLayoutVars>
      </dgm:prSet>
      <dgm:spPr/>
      <dgm:t>
        <a:bodyPr/>
        <a:lstStyle/>
        <a:p>
          <a:endParaRPr lang="hu-HU"/>
        </a:p>
      </dgm:t>
    </dgm:pt>
    <dgm:pt modelId="{7508401F-472E-4BA1-8DA1-7F320A133586}" type="pres">
      <dgm:prSet presAssocID="{B9F9F514-5A2C-42DD-A6F1-F0FEAA69D1B5}" presName="sp" presStyleCnt="0"/>
      <dgm:spPr/>
    </dgm:pt>
    <dgm:pt modelId="{835861C1-0C13-4AFA-9654-7BD9DF195D3C}" type="pres">
      <dgm:prSet presAssocID="{ED402551-580B-4545-87EF-3B11E7F1A4B9}" presName="linNode" presStyleCnt="0"/>
      <dgm:spPr/>
    </dgm:pt>
    <dgm:pt modelId="{8ECAEFB2-695D-4584-B30C-4F67F75AA015}" type="pres">
      <dgm:prSet presAssocID="{ED402551-580B-4545-87EF-3B11E7F1A4B9}" presName="parentText" presStyleLbl="node1" presStyleIdx="2" presStyleCnt="4" custScaleX="108348">
        <dgm:presLayoutVars>
          <dgm:chMax val="1"/>
          <dgm:bulletEnabled val="1"/>
        </dgm:presLayoutVars>
      </dgm:prSet>
      <dgm:spPr/>
      <dgm:t>
        <a:bodyPr/>
        <a:lstStyle/>
        <a:p>
          <a:endParaRPr lang="hu-HU"/>
        </a:p>
      </dgm:t>
    </dgm:pt>
    <dgm:pt modelId="{A52D367A-57BA-4D30-B2AC-0E4CA2C41C8A}" type="pres">
      <dgm:prSet presAssocID="{ED402551-580B-4545-87EF-3B11E7F1A4B9}" presName="descendantText" presStyleLbl="alignAccFollowNode1" presStyleIdx="2" presStyleCnt="3">
        <dgm:presLayoutVars>
          <dgm:bulletEnabled val="1"/>
        </dgm:presLayoutVars>
      </dgm:prSet>
      <dgm:spPr/>
      <dgm:t>
        <a:bodyPr/>
        <a:lstStyle/>
        <a:p>
          <a:endParaRPr lang="hu-HU"/>
        </a:p>
      </dgm:t>
    </dgm:pt>
    <dgm:pt modelId="{B00692AD-32D4-4975-BBEF-58A4299D347D}" type="pres">
      <dgm:prSet presAssocID="{74D692A5-A37F-41F3-9E58-C59E37ABDC9B}" presName="sp" presStyleCnt="0"/>
      <dgm:spPr/>
    </dgm:pt>
    <dgm:pt modelId="{600A6D4A-2764-4E1C-ACAF-49AC9CDD47B8}" type="pres">
      <dgm:prSet presAssocID="{36F82B18-E266-44DA-A323-ECCB611FD378}" presName="linNode" presStyleCnt="0"/>
      <dgm:spPr/>
    </dgm:pt>
    <dgm:pt modelId="{E7D985DC-D72F-476B-AE45-D82DC9D3E32A}" type="pres">
      <dgm:prSet presAssocID="{36F82B18-E266-44DA-A323-ECCB611FD378}" presName="parentText" presStyleLbl="node1" presStyleIdx="3" presStyleCnt="4" custScaleX="105854">
        <dgm:presLayoutVars>
          <dgm:chMax val="1"/>
          <dgm:bulletEnabled val="1"/>
        </dgm:presLayoutVars>
      </dgm:prSet>
      <dgm:spPr/>
      <dgm:t>
        <a:bodyPr/>
        <a:lstStyle/>
        <a:p>
          <a:endParaRPr lang="en-US"/>
        </a:p>
      </dgm:t>
    </dgm:pt>
  </dgm:ptLst>
  <dgm:cxnLst>
    <dgm:cxn modelId="{9C1B4352-1C28-4DFA-AA08-7A2B1CE21784}" srcId="{ED402551-580B-4545-87EF-3B11E7F1A4B9}" destId="{1CD77C02-E186-444A-9401-9E1C81073419}" srcOrd="1" destOrd="0" parTransId="{FAF4718D-B2F8-4B0A-B4F0-662E0AC8F197}" sibTransId="{890656DD-76F5-4AAD-B31A-8082F0E67864}"/>
    <dgm:cxn modelId="{C65558CF-10BA-446E-B5BE-4991EF822C74}" type="presOf" srcId="{33132176-6A5D-42A6-A846-802CF8B68DA6}" destId="{67C326E0-D702-40B0-A357-CFC560FCF10C}" srcOrd="0" destOrd="0" presId="urn:microsoft.com/office/officeart/2005/8/layout/vList5"/>
    <dgm:cxn modelId="{224E6B3E-4E38-4331-8C35-574A1A1B858E}" type="presOf" srcId="{FA0FF5A7-4C28-41E2-B59D-B783165C82E9}" destId="{A52D367A-57BA-4D30-B2AC-0E4CA2C41C8A}" srcOrd="0" destOrd="4" presId="urn:microsoft.com/office/officeart/2005/8/layout/vList5"/>
    <dgm:cxn modelId="{2ACBA4BD-4A36-4061-85E6-E86D9E133957}" srcId="{33132176-6A5D-42A6-A846-802CF8B68DA6}" destId="{ED402551-580B-4545-87EF-3B11E7F1A4B9}" srcOrd="2" destOrd="0" parTransId="{A69C2D0A-57E2-4189-9F8C-F445ACCC6DE8}" sibTransId="{74D692A5-A37F-41F3-9E58-C59E37ABDC9B}"/>
    <dgm:cxn modelId="{EB5FDBB3-C23D-465A-A592-DFAF767DF481}" type="presOf" srcId="{CECF3614-7054-4569-9A42-BBFA671CCCC3}" destId="{551BB62F-3537-493C-BC0B-2622E4A239A8}" srcOrd="0" destOrd="0" presId="urn:microsoft.com/office/officeart/2005/8/layout/vList5"/>
    <dgm:cxn modelId="{557D43A0-43CA-4398-8D86-7D800A394512}" type="presOf" srcId="{1CD77C02-E186-444A-9401-9E1C81073419}" destId="{A52D367A-57BA-4D30-B2AC-0E4CA2C41C8A}" srcOrd="0" destOrd="1" presId="urn:microsoft.com/office/officeart/2005/8/layout/vList5"/>
    <dgm:cxn modelId="{FF4FB4FF-8F8C-449F-92DF-F80E1664E451}" type="presOf" srcId="{28AB8DE5-528F-4B9E-85A0-69D6AD885090}" destId="{2F3C3EAD-36AE-40F8-8435-52EF7E134939}" srcOrd="0" destOrd="0" presId="urn:microsoft.com/office/officeart/2005/8/layout/vList5"/>
    <dgm:cxn modelId="{41C98134-74C4-4ACB-BC7C-AF6481E1CE39}" type="presOf" srcId="{0451597F-D673-4D5D-8CB4-FBFBA35DBB40}" destId="{6AE099BA-0AE6-46C1-8AB0-419BC1809D6E}" srcOrd="0" destOrd="0" presId="urn:microsoft.com/office/officeart/2005/8/layout/vList5"/>
    <dgm:cxn modelId="{57351F1A-B3C0-436E-81FB-5B070C58E910}" srcId="{ED402551-580B-4545-87EF-3B11E7F1A4B9}" destId="{81063E35-E1BF-4078-9C13-40D5B4C6FD1A}" srcOrd="2" destOrd="0" parTransId="{F265B6CA-67E1-4A49-853B-93466EA81042}" sibTransId="{4992F18E-9A97-4F4A-ACBF-CF2555D7A5C8}"/>
    <dgm:cxn modelId="{30ED803B-B9B8-4C1C-BF67-C67F20C463B2}" srcId="{ED402551-580B-4545-87EF-3B11E7F1A4B9}" destId="{FD191E25-0ECD-4F00-B746-5142D48F1DF6}" srcOrd="5" destOrd="0" parTransId="{51FAE209-D9E5-47F5-B171-0B914B794617}" sibTransId="{84BE025F-1DEF-40B9-8841-651A26DBB380}"/>
    <dgm:cxn modelId="{1266FDCA-49FF-4274-BE55-DA6D25AEE086}" srcId="{ED402551-580B-4545-87EF-3B11E7F1A4B9}" destId="{FA0FF5A7-4C28-41E2-B59D-B783165C82E9}" srcOrd="4" destOrd="0" parTransId="{A8AE7BC4-5968-44B1-AD18-5B68B4CBDC21}" sibTransId="{74CEE5B1-F50D-4169-9294-C1D46DC15720}"/>
    <dgm:cxn modelId="{70F99889-4399-48F6-A61A-E49A49E2B934}" srcId="{ED402551-580B-4545-87EF-3B11E7F1A4B9}" destId="{8AA93737-82C9-41FC-B02C-B0AD23FC5100}" srcOrd="0" destOrd="0" parTransId="{6FFCCDE1-FDC1-4B6A-93AA-9A7B329415E5}" sibTransId="{83EAD779-5ECE-4F97-8CF7-02C427DF8DCB}"/>
    <dgm:cxn modelId="{14383105-3267-4C31-8208-5E9F64F107F3}" srcId="{33132176-6A5D-42A6-A846-802CF8B68DA6}" destId="{E3B6942D-B0D6-4600-AE94-386CC2A20FD1}" srcOrd="1" destOrd="0" parTransId="{4171710B-AB83-4EF3-BD0F-EAC43A6E1109}" sibTransId="{B9F9F514-5A2C-42DD-A6F1-F0FEAA69D1B5}"/>
    <dgm:cxn modelId="{9CC3245A-3F96-4B18-A1C5-FD812DBE6F41}" srcId="{E3B6942D-B0D6-4600-AE94-386CC2A20FD1}" destId="{0451597F-D673-4D5D-8CB4-FBFBA35DBB40}" srcOrd="0" destOrd="0" parTransId="{844F5292-D131-4247-91BE-65C710DB4D96}" sibTransId="{6602805B-3B51-40B6-BE4B-682FE945F5F6}"/>
    <dgm:cxn modelId="{4A0EAACD-CD67-4257-B548-9B3D13D9309A}" srcId="{CECF3614-7054-4569-9A42-BBFA671CCCC3}" destId="{28AB8DE5-528F-4B9E-85A0-69D6AD885090}" srcOrd="0" destOrd="0" parTransId="{2F07763C-E36B-40D0-8298-56CD21819AC3}" sibTransId="{AB8E7D1B-F204-4AB0-98E2-E553EC3E2EE1}"/>
    <dgm:cxn modelId="{E31DB1F6-1FC8-45B1-AE5B-B33256E2A127}" type="presOf" srcId="{E3B6942D-B0D6-4600-AE94-386CC2A20FD1}" destId="{CDDADE8E-19EC-4B98-B61D-559EA553A6A8}" srcOrd="0" destOrd="0" presId="urn:microsoft.com/office/officeart/2005/8/layout/vList5"/>
    <dgm:cxn modelId="{75B6397F-E494-4DED-AC96-F866931E4C7A}" srcId="{33132176-6A5D-42A6-A846-802CF8B68DA6}" destId="{CECF3614-7054-4569-9A42-BBFA671CCCC3}" srcOrd="0" destOrd="0" parTransId="{F9336CD4-4EF1-49EC-9BAF-088889034E74}" sibTransId="{80167961-2BF5-49DF-8BCC-4C9280DE5283}"/>
    <dgm:cxn modelId="{AE466DB3-0126-4EA0-99DF-AC553EDCC950}" type="presOf" srcId="{ED402551-580B-4545-87EF-3B11E7F1A4B9}" destId="{8ECAEFB2-695D-4584-B30C-4F67F75AA015}" srcOrd="0" destOrd="0" presId="urn:microsoft.com/office/officeart/2005/8/layout/vList5"/>
    <dgm:cxn modelId="{4AF4347B-1D81-4529-981A-C19695F96851}" type="presOf" srcId="{81063E35-E1BF-4078-9C13-40D5B4C6FD1A}" destId="{A52D367A-57BA-4D30-B2AC-0E4CA2C41C8A}" srcOrd="0" destOrd="2" presId="urn:microsoft.com/office/officeart/2005/8/layout/vList5"/>
    <dgm:cxn modelId="{93F5E4D7-6DB3-4E28-97AB-7F2A1EA97770}" srcId="{33132176-6A5D-42A6-A846-802CF8B68DA6}" destId="{36F82B18-E266-44DA-A323-ECCB611FD378}" srcOrd="3" destOrd="0" parTransId="{9F757339-5F62-484A-91E5-2634BFB921E6}" sibTransId="{7F0C98E5-54E8-460D-B95E-21473BA57BA4}"/>
    <dgm:cxn modelId="{E56DBA09-9D4E-4AE9-93B9-3A9DBCB81AFC}" type="presOf" srcId="{FD191E25-0ECD-4F00-B746-5142D48F1DF6}" destId="{A52D367A-57BA-4D30-B2AC-0E4CA2C41C8A}" srcOrd="0" destOrd="5" presId="urn:microsoft.com/office/officeart/2005/8/layout/vList5"/>
    <dgm:cxn modelId="{37C06EAD-6F47-4D35-A569-9957B5A80705}" type="presOf" srcId="{8AA93737-82C9-41FC-B02C-B0AD23FC5100}" destId="{A52D367A-57BA-4D30-B2AC-0E4CA2C41C8A}" srcOrd="0" destOrd="0" presId="urn:microsoft.com/office/officeart/2005/8/layout/vList5"/>
    <dgm:cxn modelId="{A57552A6-6CE6-4FFF-B74F-A44D019A31B3}" srcId="{ED402551-580B-4545-87EF-3B11E7F1A4B9}" destId="{F17E2D2D-82DA-41B6-AEF3-B7BF6F9331C6}" srcOrd="3" destOrd="0" parTransId="{4DAB41D9-A7E6-4B23-AC53-6952B7CC5F58}" sibTransId="{B86195BF-FB5E-4600-B048-BCD8CFE95EC2}"/>
    <dgm:cxn modelId="{470AE7DF-5F1A-4B88-AD0C-4AF6EBA2EA73}" type="presOf" srcId="{36F82B18-E266-44DA-A323-ECCB611FD378}" destId="{E7D985DC-D72F-476B-AE45-D82DC9D3E32A}" srcOrd="0" destOrd="0" presId="urn:microsoft.com/office/officeart/2005/8/layout/vList5"/>
    <dgm:cxn modelId="{388BFEA7-176D-4A75-A90B-2FEBB2221D3F}" type="presOf" srcId="{F17E2D2D-82DA-41B6-AEF3-B7BF6F9331C6}" destId="{A52D367A-57BA-4D30-B2AC-0E4CA2C41C8A}" srcOrd="0" destOrd="3" presId="urn:microsoft.com/office/officeart/2005/8/layout/vList5"/>
    <dgm:cxn modelId="{05E064F1-6703-4788-9800-E3CDC36781DE}" type="presParOf" srcId="{67C326E0-D702-40B0-A357-CFC560FCF10C}" destId="{8D312060-3CD2-4951-A4F9-8564A3B00C78}" srcOrd="0" destOrd="0" presId="urn:microsoft.com/office/officeart/2005/8/layout/vList5"/>
    <dgm:cxn modelId="{40421B57-F9AA-41E7-9591-BF2E875AC5C4}" type="presParOf" srcId="{8D312060-3CD2-4951-A4F9-8564A3B00C78}" destId="{551BB62F-3537-493C-BC0B-2622E4A239A8}" srcOrd="0" destOrd="0" presId="urn:microsoft.com/office/officeart/2005/8/layout/vList5"/>
    <dgm:cxn modelId="{40EA688C-9660-4308-8AD2-FCEED133DA55}" type="presParOf" srcId="{8D312060-3CD2-4951-A4F9-8564A3B00C78}" destId="{2F3C3EAD-36AE-40F8-8435-52EF7E134939}" srcOrd="1" destOrd="0" presId="urn:microsoft.com/office/officeart/2005/8/layout/vList5"/>
    <dgm:cxn modelId="{811FFF7C-C804-44D2-B263-B3426E0FAC42}" type="presParOf" srcId="{67C326E0-D702-40B0-A357-CFC560FCF10C}" destId="{09639F0B-DD8B-40A4-8516-69F1D79AB60B}" srcOrd="1" destOrd="0" presId="urn:microsoft.com/office/officeart/2005/8/layout/vList5"/>
    <dgm:cxn modelId="{D430FA06-50A5-49B1-990C-E57DAEEF8782}" type="presParOf" srcId="{67C326E0-D702-40B0-A357-CFC560FCF10C}" destId="{4D2DDF50-CA91-4758-BE51-B4AD60BDDDEF}" srcOrd="2" destOrd="0" presId="urn:microsoft.com/office/officeart/2005/8/layout/vList5"/>
    <dgm:cxn modelId="{A59B1189-D200-4226-9F62-5AAC0DD001C3}" type="presParOf" srcId="{4D2DDF50-CA91-4758-BE51-B4AD60BDDDEF}" destId="{CDDADE8E-19EC-4B98-B61D-559EA553A6A8}" srcOrd="0" destOrd="0" presId="urn:microsoft.com/office/officeart/2005/8/layout/vList5"/>
    <dgm:cxn modelId="{53B8BE8D-12B3-4E9A-A7A6-3CD98ABEFB64}" type="presParOf" srcId="{4D2DDF50-CA91-4758-BE51-B4AD60BDDDEF}" destId="{6AE099BA-0AE6-46C1-8AB0-419BC1809D6E}" srcOrd="1" destOrd="0" presId="urn:microsoft.com/office/officeart/2005/8/layout/vList5"/>
    <dgm:cxn modelId="{5B68348C-32D3-4515-94FE-B2299DC82BBB}" type="presParOf" srcId="{67C326E0-D702-40B0-A357-CFC560FCF10C}" destId="{7508401F-472E-4BA1-8DA1-7F320A133586}" srcOrd="3" destOrd="0" presId="urn:microsoft.com/office/officeart/2005/8/layout/vList5"/>
    <dgm:cxn modelId="{306B4516-59C1-48BC-96F4-A35BA6359BF7}" type="presParOf" srcId="{67C326E0-D702-40B0-A357-CFC560FCF10C}" destId="{835861C1-0C13-4AFA-9654-7BD9DF195D3C}" srcOrd="4" destOrd="0" presId="urn:microsoft.com/office/officeart/2005/8/layout/vList5"/>
    <dgm:cxn modelId="{1BD2341A-D1A2-453F-AF1B-A756F6933583}" type="presParOf" srcId="{835861C1-0C13-4AFA-9654-7BD9DF195D3C}" destId="{8ECAEFB2-695D-4584-B30C-4F67F75AA015}" srcOrd="0" destOrd="0" presId="urn:microsoft.com/office/officeart/2005/8/layout/vList5"/>
    <dgm:cxn modelId="{E1138DAF-921C-4F38-A6E8-6C5363362408}" type="presParOf" srcId="{835861C1-0C13-4AFA-9654-7BD9DF195D3C}" destId="{A52D367A-57BA-4D30-B2AC-0E4CA2C41C8A}" srcOrd="1" destOrd="0" presId="urn:microsoft.com/office/officeart/2005/8/layout/vList5"/>
    <dgm:cxn modelId="{EB1AB5B1-D48B-4725-A460-E5A53104A10F}" type="presParOf" srcId="{67C326E0-D702-40B0-A357-CFC560FCF10C}" destId="{B00692AD-32D4-4975-BBEF-58A4299D347D}" srcOrd="5" destOrd="0" presId="urn:microsoft.com/office/officeart/2005/8/layout/vList5"/>
    <dgm:cxn modelId="{2AA612FD-345A-4CCD-B109-A128367B02F5}" type="presParOf" srcId="{67C326E0-D702-40B0-A357-CFC560FCF10C}" destId="{600A6D4A-2764-4E1C-ACAF-49AC9CDD47B8}" srcOrd="6" destOrd="0" presId="urn:microsoft.com/office/officeart/2005/8/layout/vList5"/>
    <dgm:cxn modelId="{DEC68F3E-1DFD-47B8-B31D-BD93AFFA5DFC}" type="presParOf" srcId="{600A6D4A-2764-4E1C-ACAF-49AC9CDD47B8}" destId="{E7D985DC-D72F-476B-AE45-D82DC9D3E32A}" srcOrd="0"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FE273C-920F-49F3-8469-EFDC9D4B2B33}" type="datetimeFigureOut">
              <a:rPr lang="hu-HU" smtClean="0"/>
              <a:pPr/>
              <a:t>2021.03.21</a:t>
            </a:fld>
            <a:endParaRPr lang="hu-HU"/>
          </a:p>
        </p:txBody>
      </p:sp>
      <p:sp>
        <p:nvSpPr>
          <p:cNvPr id="4" name="Élőláb hely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5" name="Dia számának hely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20075CF-9141-427D-9688-C43351BDB40C}" type="slidenum">
              <a:rPr lang="hu-HU" smtClean="0"/>
              <a:pPr/>
              <a:t>‹#›</a:t>
            </a:fld>
            <a:endParaRPr lang="hu-HU"/>
          </a:p>
        </p:txBody>
      </p:sp>
    </p:spTree>
    <p:extLst>
      <p:ext uri="{BB962C8B-B14F-4D97-AF65-F5344CB8AC3E}">
        <p14:creationId xmlns="" xmlns:p14="http://schemas.microsoft.com/office/powerpoint/2010/main" val="11387817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0EE4B2-349F-4D2E-AF48-E6AA1E610C00}" type="datetimeFigureOut">
              <a:rPr lang="hu-HU" smtClean="0"/>
              <a:pPr/>
              <a:t>2021.03.21</a:t>
            </a:fld>
            <a:endParaRPr lang="hu-HU"/>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E0679C-EC5D-42C6-ABB3-719536DC6759}" type="slidenum">
              <a:rPr lang="hu-HU" smtClean="0"/>
              <a:pPr/>
              <a:t>‹#›</a:t>
            </a:fld>
            <a:endParaRPr lang="hu-HU"/>
          </a:p>
        </p:txBody>
      </p:sp>
    </p:spTree>
    <p:extLst>
      <p:ext uri="{BB962C8B-B14F-4D97-AF65-F5344CB8AC3E}">
        <p14:creationId xmlns="" xmlns:p14="http://schemas.microsoft.com/office/powerpoint/2010/main" val="2266431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a:t>
            </a:fld>
            <a:endParaRPr lang="hu-HU"/>
          </a:p>
        </p:txBody>
      </p:sp>
    </p:spTree>
    <p:extLst>
      <p:ext uri="{BB962C8B-B14F-4D97-AF65-F5344CB8AC3E}">
        <p14:creationId xmlns="" xmlns:p14="http://schemas.microsoft.com/office/powerpoint/2010/main" val="3393553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r>
              <a:rPr lang="hu-HU" dirty="0"/>
              <a:t>Ez</a:t>
            </a:r>
            <a:r>
              <a:rPr lang="hu-HU" baseline="0" dirty="0"/>
              <a:t> egy könnyen érthető tananyag, melyet a vendéglátóiparban munkát vállaló értelmi fogyatékos személyek részére készítettünk.</a:t>
            </a:r>
          </a:p>
          <a:p>
            <a:r>
              <a:rPr lang="hu-HU"/>
              <a:t>Használatához </a:t>
            </a:r>
            <a:r>
              <a:rPr lang="hu-HU" baseline="0"/>
              <a:t>a támogató / oktató / mentor szakember a kézikönyv alapján </a:t>
            </a:r>
            <a:r>
              <a:rPr lang="hu-HU"/>
              <a:t>tanulási</a:t>
            </a:r>
            <a:r>
              <a:rPr lang="hu-HU" baseline="0"/>
              <a:t> támogatást nyújt az értelmi </a:t>
            </a:r>
            <a:r>
              <a:rPr lang="hu-HU" baseline="0" dirty="0"/>
              <a:t>fogyatékos munkavállaló számára.</a:t>
            </a:r>
            <a:endParaRPr lang="en-US" dirty="0"/>
          </a:p>
        </p:txBody>
      </p:sp>
      <p:sp>
        <p:nvSpPr>
          <p:cNvPr id="4" name="Dia számának helye 3"/>
          <p:cNvSpPr>
            <a:spLocks noGrp="1"/>
          </p:cNvSpPr>
          <p:nvPr>
            <p:ph type="sldNum" sz="quarter" idx="10"/>
          </p:nvPr>
        </p:nvSpPr>
        <p:spPr/>
        <p:txBody>
          <a:bodyPr/>
          <a:lstStyle/>
          <a:p>
            <a:fld id="{A6E0679C-EC5D-42C6-ABB3-719536DC6759}" type="slidenum">
              <a:rPr lang="hu-HU" smtClean="0"/>
              <a:pPr/>
              <a:t>2</a:t>
            </a:fld>
            <a:endParaRPr lang="hu-H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spcAft>
                <a:spcPts val="600"/>
              </a:spcAft>
            </a:pPr>
            <a:r>
              <a:rPr lang="en-US" sz="1800" dirty="0">
                <a:effectLst/>
                <a:latin typeface="Times New Roman" panose="02020603050405020304" pitchFamily="18" charset="0"/>
                <a:ea typeface="Times New Roman" panose="02020603050405020304" pitchFamily="18" charset="0"/>
              </a:rPr>
              <a:t>Food preparation and serving are the core activities, having several steps. Supplementary activities accompany every step of core activities, such as preparation, cooking, serving and the others. </a:t>
            </a:r>
            <a:endParaRPr lang="hu-HU" sz="1800" dirty="0">
              <a:effectLst/>
              <a:latin typeface="Times New Roman" panose="02020603050405020304" pitchFamily="18" charset="0"/>
              <a:ea typeface="Times New Roman" panose="02020603050405020304" pitchFamily="18" charset="0"/>
            </a:endParaRPr>
          </a:p>
          <a:p>
            <a:pPr algn="just">
              <a:lnSpc>
                <a:spcPct val="115000"/>
              </a:lnSpc>
              <a:spcBef>
                <a:spcPts val="500"/>
              </a:spcBef>
              <a:spcAft>
                <a:spcPts val="600"/>
              </a:spcAft>
            </a:pPr>
            <a:r>
              <a:rPr lang="en-US" sz="1800" dirty="0">
                <a:effectLst/>
                <a:latin typeface="Times New Roman" panose="02020603050405020304" pitchFamily="18" charset="0"/>
                <a:ea typeface="Times New Roman" panose="02020603050405020304" pitchFamily="18" charset="0"/>
              </a:rPr>
              <a:t>Food is prepared by the cook. The work of the cook is supported by the supplementary activities, carried out by kitchen assistants. </a:t>
            </a:r>
            <a:endParaRPr lang="hu-HU" sz="1800" dirty="0">
              <a:effectLst/>
              <a:latin typeface="Times New Roman" panose="02020603050405020304" pitchFamily="18" charset="0"/>
              <a:ea typeface="Times New Roman" panose="02020603050405020304" pitchFamily="18" charset="0"/>
            </a:endParaRPr>
          </a:p>
          <a:p>
            <a:pPr algn="just">
              <a:lnSpc>
                <a:spcPct val="115000"/>
              </a:lnSpc>
              <a:spcBef>
                <a:spcPts val="500"/>
              </a:spcBef>
              <a:spcAft>
                <a:spcPts val="600"/>
              </a:spcAft>
            </a:pPr>
            <a:r>
              <a:rPr lang="en-US" sz="1800" dirty="0">
                <a:effectLst/>
                <a:latin typeface="Times New Roman" panose="02020603050405020304" pitchFamily="18" charset="0"/>
                <a:ea typeface="Times New Roman" panose="02020603050405020304" pitchFamily="18" charset="0"/>
              </a:rPr>
              <a:t>Kitchen assistants’ job description: kitchen assistants perform various cleaning, maintenance, preparation, and stocking duties in the kitchens of restaurants, or institutions. They wash dishes, help cooks prepare meal ingredients, and clean kitchens.</a:t>
            </a:r>
            <a:endParaRPr lang="hu-HU" sz="1800" dirty="0">
              <a:effectLst/>
              <a:latin typeface="Times New Roman" panose="02020603050405020304" pitchFamily="18" charset="0"/>
              <a:ea typeface="Times New Roman" panose="02020603050405020304" pitchFamily="18" charset="0"/>
            </a:endParaRP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a:t>
            </a:fld>
            <a:endParaRPr lang="hu-HU"/>
          </a:p>
        </p:txBody>
      </p:sp>
    </p:spTree>
    <p:extLst>
      <p:ext uri="{BB962C8B-B14F-4D97-AF65-F5344CB8AC3E}">
        <p14:creationId xmlns="" xmlns:p14="http://schemas.microsoft.com/office/powerpoint/2010/main" val="1320775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5</a:t>
            </a:fld>
            <a:endParaRPr lang="hu-HU"/>
          </a:p>
        </p:txBody>
      </p:sp>
    </p:spTree>
    <p:extLst>
      <p:ext uri="{BB962C8B-B14F-4D97-AF65-F5344CB8AC3E}">
        <p14:creationId xmlns="" xmlns:p14="http://schemas.microsoft.com/office/powerpoint/2010/main" val="1493264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lvl="0" indent="0" algn="just">
              <a:lnSpc>
                <a:spcPct val="115000"/>
              </a:lnSpc>
              <a:spcBef>
                <a:spcPts val="500"/>
              </a:spcBef>
              <a:buFont typeface="Symbol" panose="05050102010706020507" pitchFamily="18" charset="2"/>
              <a:buNone/>
            </a:pPr>
            <a:r>
              <a:rPr lang="hu-HU" dirty="0"/>
              <a:t>Ezek: </a:t>
            </a:r>
          </a:p>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takarítás, tisztítás, fertőtlenítés,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mosogatás,</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hulladék gyűjtése, csoportosítása és elszállítása, </a:t>
            </a:r>
          </a:p>
          <a:p>
            <a:pPr marL="342900" lvl="0" indent="-342900" algn="l">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és az ételmaradék kezelése, hasznosítása. </a:t>
            </a:r>
          </a:p>
        </p:txBody>
      </p:sp>
      <p:sp>
        <p:nvSpPr>
          <p:cNvPr id="4" name="Dia számának helye 3"/>
          <p:cNvSpPr>
            <a:spLocks noGrp="1"/>
          </p:cNvSpPr>
          <p:nvPr>
            <p:ph type="sldNum" sz="quarter" idx="5"/>
          </p:nvPr>
        </p:nvSpPr>
        <p:spPr/>
        <p:txBody>
          <a:bodyPr/>
          <a:lstStyle/>
          <a:p>
            <a:fld id="{A6E0679C-EC5D-42C6-ABB3-719536DC6759}" type="slidenum">
              <a:rPr lang="hu-HU" smtClean="0"/>
              <a:pPr/>
              <a:t>6</a:t>
            </a:fld>
            <a:endParaRPr lang="hu-HU"/>
          </a:p>
        </p:txBody>
      </p:sp>
    </p:spTree>
    <p:extLst>
      <p:ext uri="{BB962C8B-B14F-4D97-AF65-F5344CB8AC3E}">
        <p14:creationId xmlns="" xmlns:p14="http://schemas.microsoft.com/office/powerpoint/2010/main" val="346221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8</a:t>
            </a:fld>
            <a:endParaRPr lang="hu-HU"/>
          </a:p>
        </p:txBody>
      </p:sp>
    </p:spTree>
    <p:extLst>
      <p:ext uri="{BB962C8B-B14F-4D97-AF65-F5344CB8AC3E}">
        <p14:creationId xmlns="" xmlns:p14="http://schemas.microsoft.com/office/powerpoint/2010/main" val="4179117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Az étel szennyeződhet idegen anyagoktól: portól, hajszálaktól, kavicsoktól, konyhai gépekből kieső alkatrészektől vagy falfestéktől. </a:t>
            </a:r>
          </a:p>
          <a:p>
            <a:r>
              <a:rPr lang="hu-HU" sz="1200" kern="1200" dirty="0">
                <a:solidFill>
                  <a:schemeClr val="tx1"/>
                </a:solidFill>
                <a:effectLst/>
                <a:latin typeface="+mn-lt"/>
                <a:ea typeface="+mn-ea"/>
                <a:cs typeface="+mn-cs"/>
              </a:rPr>
              <a:t>Az étel szennyeződhet vegyi anyagoktól: mosogatószer, tisztítószer, tartósítószer vagy túl nagy mennyiségű adalékanyagtól. </a:t>
            </a:r>
          </a:p>
          <a:p>
            <a:r>
              <a:rPr lang="hu-HU" sz="1200" kern="1200" dirty="0">
                <a:solidFill>
                  <a:schemeClr val="tx1"/>
                </a:solidFill>
                <a:effectLst/>
                <a:latin typeface="+mn-lt"/>
                <a:ea typeface="+mn-ea"/>
                <a:cs typeface="+mn-cs"/>
              </a:rPr>
              <a:t>Az alapanyag vagy a kész étel mikrobáktól, vagyis mikroorganizmusoktól fertőződhet meg. A mikrobák szabad szemmel nem látható apró élőlények. Ilyenek például a baktériumok és a szemmel nem látható gombák. A káros mikrobák az ételbe többféleképpen kerülhetnek:</a:t>
            </a:r>
          </a:p>
          <a:p>
            <a:pPr lvl="0"/>
            <a:r>
              <a:rPr lang="hu-HU" sz="1200" kern="1200" dirty="0">
                <a:solidFill>
                  <a:schemeClr val="tx1"/>
                </a:solidFill>
                <a:effectLst/>
                <a:latin typeface="+mn-lt"/>
                <a:ea typeface="+mn-ea"/>
                <a:cs typeface="+mn-cs"/>
              </a:rPr>
              <a:t>Állott, romlott vagy rosszul tárolt alapanyagtól,</a:t>
            </a:r>
          </a:p>
          <a:p>
            <a:pPr lvl="0"/>
            <a:r>
              <a:rPr lang="hu-HU" sz="1200" kern="1200" dirty="0">
                <a:solidFill>
                  <a:schemeClr val="tx1"/>
                </a:solidFill>
                <a:effectLst/>
                <a:latin typeface="+mn-lt"/>
                <a:ea typeface="+mn-ea"/>
                <a:cs typeface="+mn-cs"/>
              </a:rPr>
              <a:t>Rendetlen környezettől, piszkos edényektől, konyhai eszközöktől</a:t>
            </a:r>
            <a:r>
              <a:rPr lang="hu-HU" sz="1200" b="1" kern="1200" dirty="0">
                <a:solidFill>
                  <a:schemeClr val="tx1"/>
                </a:solidFill>
                <a:effectLst/>
                <a:latin typeface="+mn-lt"/>
                <a:ea typeface="+mn-ea"/>
                <a:cs typeface="+mn-cs"/>
              </a:rPr>
              <a:t>,</a:t>
            </a:r>
            <a:endParaRPr lang="hu-HU" sz="1200" kern="1200" dirty="0">
              <a:solidFill>
                <a:schemeClr val="tx1"/>
              </a:solidFill>
              <a:effectLst/>
              <a:latin typeface="+mn-lt"/>
              <a:ea typeface="+mn-ea"/>
              <a:cs typeface="+mn-cs"/>
            </a:endParaRPr>
          </a:p>
          <a:p>
            <a:pPr lvl="0"/>
            <a:r>
              <a:rPr lang="hu-HU" sz="1200" kern="1200" dirty="0">
                <a:solidFill>
                  <a:schemeClr val="tx1"/>
                </a:solidFill>
                <a:effectLst/>
                <a:latin typeface="+mn-lt"/>
                <a:ea typeface="+mn-ea"/>
                <a:cs typeface="+mn-cs"/>
              </a:rPr>
              <a:t>Az élelmiszerrel érintkező dolgozó piszkos ruházatától,</a:t>
            </a:r>
          </a:p>
          <a:p>
            <a:pPr lvl="0"/>
            <a:r>
              <a:rPr lang="hu-HU" sz="1200" kern="1200" dirty="0">
                <a:solidFill>
                  <a:schemeClr val="tx1"/>
                </a:solidFill>
                <a:effectLst/>
                <a:latin typeface="+mn-lt"/>
                <a:ea typeface="+mn-ea"/>
                <a:cs typeface="+mn-cs"/>
              </a:rPr>
              <a:t>Rágcsálóktól, rovaroktól.</a:t>
            </a:r>
          </a:p>
        </p:txBody>
      </p:sp>
      <p:sp>
        <p:nvSpPr>
          <p:cNvPr id="4" name="Dia számának helye 3"/>
          <p:cNvSpPr>
            <a:spLocks noGrp="1"/>
          </p:cNvSpPr>
          <p:nvPr>
            <p:ph type="sldNum" sz="quarter" idx="5"/>
          </p:nvPr>
        </p:nvSpPr>
        <p:spPr/>
        <p:txBody>
          <a:bodyPr/>
          <a:lstStyle/>
          <a:p>
            <a:fld id="{A6E0679C-EC5D-42C6-ABB3-719536DC6759}" type="slidenum">
              <a:rPr lang="hu-HU" smtClean="0"/>
              <a:pPr/>
              <a:t>9</a:t>
            </a:fld>
            <a:endParaRPr lang="hu-HU"/>
          </a:p>
        </p:txBody>
      </p:sp>
    </p:spTree>
    <p:extLst>
      <p:ext uri="{BB962C8B-B14F-4D97-AF65-F5344CB8AC3E}">
        <p14:creationId xmlns="" xmlns:p14="http://schemas.microsoft.com/office/powerpoint/2010/main" val="3525312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endParaRPr lang="hu-HU" sz="10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10</a:t>
            </a:fld>
            <a:endParaRPr lang="hu-HU"/>
          </a:p>
        </p:txBody>
      </p:sp>
    </p:spTree>
    <p:extLst>
      <p:ext uri="{BB962C8B-B14F-4D97-AF65-F5344CB8AC3E}">
        <p14:creationId xmlns="" xmlns:p14="http://schemas.microsoft.com/office/powerpoint/2010/main" val="2872995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800" dirty="0">
                <a:effectLst/>
                <a:latin typeface="Times New Roman" panose="02020603050405020304" pitchFamily="18" charset="0"/>
                <a:ea typeface="Times New Roman" panose="02020603050405020304" pitchFamily="18" charset="0"/>
              </a:rPr>
              <a:t>A konyhai, éttermi hulladék, az ételmaradék sokféle kórokozó mikrobát tartalmaz. Ezért a hulladék veszélyes anyag. </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12</a:t>
            </a:fld>
            <a:endParaRPr lang="hu-HU"/>
          </a:p>
        </p:txBody>
      </p:sp>
    </p:spTree>
    <p:extLst>
      <p:ext uri="{BB962C8B-B14F-4D97-AF65-F5344CB8AC3E}">
        <p14:creationId xmlns="" xmlns:p14="http://schemas.microsoft.com/office/powerpoint/2010/main" val="3936426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dirty="0">
                <a:effectLst/>
              </a:rPr>
              <a:t>A hulladékot el kell különíteni az élelmiszertől. Más helyen, elzártan kell tárolni. </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A dolgozó, aki a hulladékkal érintkezik, viseljen védőfelszerelést, védőruhát. Ezt vegye le, mielőtt más feladatba kezd.</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13</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Aki hulladékkal dolgozik, az </a:t>
            </a:r>
          </a:p>
          <a:p>
            <a:pPr marL="342900" lvl="0" indent="-342900" algn="just">
              <a:lnSpc>
                <a:spcPct val="115000"/>
              </a:lnSpc>
              <a:buClr>
                <a:srgbClr val="000000"/>
              </a:buClr>
              <a:buFont typeface="Times New Roman" panose="02020603050405020304" pitchFamily="18" charset="0"/>
              <a:buChar char="→"/>
            </a:pPr>
            <a:r>
              <a:rPr lang="hu-HU" sz="1800" dirty="0">
                <a:effectLst/>
                <a:latin typeface="Times New Roman" panose="02020603050405020304" pitchFamily="18" charset="0"/>
                <a:ea typeface="Times New Roman" panose="02020603050405020304" pitchFamily="18" charset="0"/>
              </a:rPr>
              <a:t>alapos kézmosás,</a:t>
            </a:r>
          </a:p>
          <a:p>
            <a:pPr marL="342900" lvl="0" indent="-342900" algn="just">
              <a:lnSpc>
                <a:spcPct val="115000"/>
              </a:lnSpc>
              <a:buClr>
                <a:srgbClr val="000000"/>
              </a:buClr>
              <a:buFont typeface="Times New Roman" panose="02020603050405020304" pitchFamily="18" charset="0"/>
              <a:buChar char="→"/>
            </a:pPr>
            <a:r>
              <a:rPr lang="hu-HU" sz="1800" dirty="0">
                <a:effectLst/>
                <a:latin typeface="Times New Roman" panose="02020603050405020304" pitchFamily="18" charset="0"/>
                <a:ea typeface="Times New Roman" panose="02020603050405020304" pitchFamily="18" charset="0"/>
              </a:rPr>
              <a:t>fertőtlenítés, és</a:t>
            </a:r>
          </a:p>
          <a:p>
            <a:pPr marL="342900" lvl="0" indent="-342900" algn="just">
              <a:lnSpc>
                <a:spcPct val="115000"/>
              </a:lnSpc>
              <a:buClr>
                <a:srgbClr val="000000"/>
              </a:buClr>
              <a:buFont typeface="Times New Roman" panose="02020603050405020304" pitchFamily="18" charset="0"/>
              <a:buChar char="→"/>
            </a:pPr>
            <a:r>
              <a:rPr lang="hu-HU" sz="1800" dirty="0">
                <a:effectLst/>
                <a:latin typeface="Times New Roman" panose="02020603050405020304" pitchFamily="18" charset="0"/>
                <a:ea typeface="Times New Roman" panose="02020603050405020304" pitchFamily="18" charset="0"/>
              </a:rPr>
              <a:t>átöltözés után mehet a konyhába! </a:t>
            </a:r>
            <a:endParaRPr lang="hu-HU" sz="1800" i="1" dirty="0">
              <a:solidFill>
                <a:srgbClr val="44546A"/>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hulladékot minél előbb, de legalább naponta el kell távolítani a konyhából. </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14</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dirty="0"/>
              <a:t>A </a:t>
            </a:r>
            <a:r>
              <a:rPr lang="hu-HU" sz="1800" dirty="0">
                <a:effectLst/>
                <a:latin typeface="Times New Roman" panose="02020603050405020304" pitchFamily="18" charset="0"/>
                <a:ea typeface="Times New Roman" panose="02020603050405020304" pitchFamily="18" charset="0"/>
              </a:rPr>
              <a:t>konyhai és éttermi hulladékot, illetve ételmaradékot zárt edényben kell tárolni.</a:t>
            </a:r>
          </a:p>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hulladéktároló fedelének</a:t>
            </a:r>
            <a:r>
              <a:rPr lang="hu-HU" sz="1800" b="1" dirty="0">
                <a:effectLst/>
                <a:latin typeface="Times New Roman" panose="02020603050405020304" pitchFamily="18" charset="0"/>
                <a:ea typeface="Times New Roman" panose="02020603050405020304" pitchFamily="18" charset="0"/>
              </a:rPr>
              <a:t> szorosan</a:t>
            </a:r>
            <a:r>
              <a:rPr lang="hu-HU" sz="1800" dirty="0">
                <a:effectLst/>
                <a:latin typeface="Times New Roman" panose="02020603050405020304" pitchFamily="18" charset="0"/>
                <a:ea typeface="Times New Roman" panose="02020603050405020304" pitchFamily="18" charset="0"/>
              </a:rPr>
              <a:t> kell zárnia.</a:t>
            </a:r>
          </a:p>
          <a:p>
            <a:pPr marL="342900" lvl="0" indent="-342900" algn="just">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konyhai hulladéktároló edény fedele </a:t>
            </a:r>
            <a:r>
              <a:rPr lang="hu-HU" sz="1800" b="1" dirty="0">
                <a:effectLst/>
                <a:latin typeface="Times New Roman" panose="02020603050405020304" pitchFamily="18" charset="0"/>
                <a:ea typeface="Times New Roman" panose="02020603050405020304" pitchFamily="18" charset="0"/>
              </a:rPr>
              <a:t>lábbal működtethető legyen</a:t>
            </a:r>
            <a:r>
              <a:rPr lang="hu-HU" sz="1800" dirty="0">
                <a:effectLst/>
                <a:latin typeface="Times New Roman" panose="02020603050405020304" pitchFamily="18" charset="0"/>
                <a:ea typeface="Times New Roman" panose="02020603050405020304" pitchFamily="18" charset="0"/>
              </a:rPr>
              <a:t>.</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15</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500"/>
              </a:spcBef>
              <a:buFont typeface="Symbol" panose="05050102010706020507" pitchFamily="18" charset="2"/>
              <a:buChar char=""/>
            </a:pPr>
            <a:r>
              <a:rPr lang="hu-HU" sz="1200" dirty="0">
                <a:effectLst/>
                <a:latin typeface="Times New Roman" panose="02020603050405020304" pitchFamily="18" charset="0"/>
                <a:ea typeface="Times New Roman" panose="02020603050405020304" pitchFamily="18" charset="0"/>
              </a:rPr>
              <a:t>A hulladékot szelektíven kell gyűjteni! Külön gyűjtőedényben legyen </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Times New Roman" panose="02020603050405020304" pitchFamily="18" charset="0"/>
              </a:rPr>
              <a:t>a papír, </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Times New Roman" panose="02020603050405020304" pitchFamily="18" charset="0"/>
              </a:rPr>
              <a:t>a műanyag, </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Times New Roman" panose="02020603050405020304" pitchFamily="18" charset="0"/>
              </a:rPr>
              <a:t>a fém, </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Times New Roman" panose="02020603050405020304" pitchFamily="18" charset="0"/>
              </a:rPr>
              <a:t>az ételmaradék, </a:t>
            </a:r>
          </a:p>
          <a:p>
            <a:pPr marL="742950" lvl="1" indent="-285750" algn="just">
              <a:lnSpc>
                <a:spcPct val="115000"/>
              </a:lnSpc>
              <a:buFont typeface="Courier New" panose="02070309020205020404" pitchFamily="49" charset="0"/>
              <a:buChar char="o"/>
            </a:pPr>
            <a:r>
              <a:rPr lang="hu-HU" sz="1200" dirty="0">
                <a:effectLst/>
                <a:latin typeface="Times New Roman" panose="02020603050405020304" pitchFamily="18" charset="0"/>
                <a:ea typeface="Times New Roman" panose="02020603050405020304" pitchFamily="18" charset="0"/>
              </a:rPr>
              <a:t>a használt sütőolaj,</a:t>
            </a:r>
          </a:p>
          <a:p>
            <a:pPr marL="742950" lvl="1" indent="-285750" algn="just">
              <a:lnSpc>
                <a:spcPct val="115000"/>
              </a:lnSpc>
              <a:buFont typeface="Courier New" panose="02070309020205020404" pitchFamily="49" charset="0"/>
              <a:buChar char="o"/>
            </a:pPr>
            <a:r>
              <a:rPr lang="hu-HU" dirty="0">
                <a:effectLst/>
              </a:rPr>
              <a:t>a vegyszeres flakonok. </a:t>
            </a:r>
          </a:p>
          <a:p>
            <a:pPr marL="457200" lvl="1" indent="0" algn="just">
              <a:lnSpc>
                <a:spcPct val="115000"/>
              </a:lnSpc>
              <a:buFont typeface="Courier New" panose="02070309020205020404" pitchFamily="49" charset="0"/>
              <a:buNone/>
            </a:pPr>
            <a:r>
              <a:rPr lang="hu-HU" sz="1800" dirty="0">
                <a:effectLst/>
                <a:latin typeface="Times New Roman" panose="02020603050405020304" pitchFamily="18" charset="0"/>
                <a:ea typeface="Times New Roman" panose="02020603050405020304" pitchFamily="18" charset="0"/>
              </a:rPr>
              <a:t>A gyűjtő és tárolóedényeket </a:t>
            </a:r>
            <a:r>
              <a:rPr lang="hu-HU" sz="1800" b="1" dirty="0">
                <a:effectLst/>
                <a:latin typeface="Times New Roman" panose="02020603050405020304" pitchFamily="18" charset="0"/>
                <a:ea typeface="Times New Roman" panose="02020603050405020304" pitchFamily="18" charset="0"/>
              </a:rPr>
              <a:t>rendszeresen kell tisztítani</a:t>
            </a:r>
            <a:r>
              <a:rPr lang="hu-HU" sz="1800" dirty="0">
                <a:effectLst/>
                <a:latin typeface="Times New Roman" panose="02020603050405020304" pitchFamily="18" charset="0"/>
                <a:ea typeface="Times New Roman" panose="02020603050405020304" pitchFamily="18" charset="0"/>
              </a:rPr>
              <a:t>, fertőtleníteni. </a:t>
            </a:r>
          </a:p>
          <a:p>
            <a:pPr marL="742950" lvl="1" indent="-285750" algn="just">
              <a:lnSpc>
                <a:spcPct val="115000"/>
              </a:lnSpc>
              <a:buFont typeface="Courier New" panose="02070309020205020404" pitchFamily="49" charset="0"/>
              <a:buChar char="o"/>
            </a:pPr>
            <a:endParaRPr lang="hu-HU" dirty="0">
              <a:effectLst/>
            </a:endParaRPr>
          </a:p>
          <a:p>
            <a:pPr marL="742950" lvl="1" indent="-285750" algn="just">
              <a:lnSpc>
                <a:spcPct val="115000"/>
              </a:lnSpc>
              <a:buFont typeface="Courier New" panose="02070309020205020404" pitchFamily="49" charset="0"/>
              <a:buChar char="o"/>
            </a:pPr>
            <a:endParaRPr lang="hu-HU" dirty="0">
              <a:effectLst/>
            </a:endParaRPr>
          </a:p>
        </p:txBody>
      </p:sp>
      <p:sp>
        <p:nvSpPr>
          <p:cNvPr id="4" name="Dia számának helye 3"/>
          <p:cNvSpPr>
            <a:spLocks noGrp="1"/>
          </p:cNvSpPr>
          <p:nvPr>
            <p:ph type="sldNum" sz="quarter" idx="10"/>
          </p:nvPr>
        </p:nvSpPr>
        <p:spPr/>
        <p:txBody>
          <a:bodyPr/>
          <a:lstStyle/>
          <a:p>
            <a:fld id="{A6E0679C-EC5D-42C6-ABB3-719536DC6759}" type="slidenum">
              <a:rPr lang="hu-HU" smtClean="0"/>
              <a:pPr/>
              <a:t>16</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800" dirty="0">
                <a:effectLst/>
                <a:latin typeface="Times New Roman" panose="02020603050405020304" pitchFamily="18" charset="0"/>
                <a:ea typeface="Times New Roman" panose="02020603050405020304" pitchFamily="18" charset="0"/>
              </a:rPr>
              <a:t>A hulladékot elszállításig a konyhától elkülönülő helyiségben kell tárolni. </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Meg kell akadályozni, hogy a hulladék megrothadjon, hogy azon rovarok és rágcsálók szaporodjanak el.</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17</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Az élelmiszer-hulladékot, ételmaradékot és a használt sütőolajat </a:t>
            </a:r>
            <a:r>
              <a:rPr lang="hu-HU" sz="1800" b="1" dirty="0">
                <a:effectLst/>
                <a:latin typeface="Times New Roman" panose="02020603050405020304" pitchFamily="18" charset="0"/>
                <a:ea typeface="Times New Roman" panose="02020603050405020304" pitchFamily="18" charset="0"/>
              </a:rPr>
              <a:t>erre szakosodott céggel</a:t>
            </a:r>
            <a:r>
              <a:rPr lang="hu-HU" sz="1800" dirty="0">
                <a:effectLst/>
                <a:latin typeface="Times New Roman" panose="02020603050405020304" pitchFamily="18" charset="0"/>
                <a:ea typeface="Times New Roman" panose="02020603050405020304" pitchFamily="18" charset="0"/>
              </a:rPr>
              <a:t> el kell szállíttatni.</a:t>
            </a:r>
          </a:p>
          <a:p>
            <a:pPr marL="342900" lvl="0" indent="-342900" algn="just">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Az ételhulladék (moslék) és használt sütőolaj gyűjtése, szállítása </a:t>
            </a:r>
            <a:r>
              <a:rPr lang="hu-HU" sz="1800" b="1" dirty="0">
                <a:effectLst/>
                <a:latin typeface="Times New Roman" panose="02020603050405020304" pitchFamily="18" charset="0"/>
                <a:ea typeface="Times New Roman" panose="02020603050405020304" pitchFamily="18" charset="0"/>
              </a:rPr>
              <a:t>hordókban</a:t>
            </a:r>
            <a:r>
              <a:rPr lang="hu-HU" sz="1800" dirty="0">
                <a:effectLst/>
                <a:latin typeface="Times New Roman" panose="02020603050405020304" pitchFamily="18" charset="0"/>
                <a:ea typeface="Times New Roman" panose="02020603050405020304" pitchFamily="18" charset="0"/>
              </a:rPr>
              <a:t> történik.</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18</a:t>
            </a:fld>
            <a:endParaRPr lang="hu-HU"/>
          </a:p>
        </p:txBody>
      </p:sp>
    </p:spTree>
    <p:extLst>
      <p:ext uri="{BB962C8B-B14F-4D97-AF65-F5344CB8AC3E}">
        <p14:creationId xmlns="" xmlns:p14="http://schemas.microsoft.com/office/powerpoint/2010/main" val="2187703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 </a:t>
            </a:r>
            <a:r>
              <a:rPr lang="hu-HU" sz="1800" b="1" dirty="0">
                <a:effectLst/>
                <a:latin typeface="Times New Roman" panose="02020603050405020304" pitchFamily="18" charset="0"/>
                <a:ea typeface="Times New Roman" panose="02020603050405020304" pitchFamily="18" charset="0"/>
              </a:rPr>
              <a:t>hulladékkezelés</a:t>
            </a:r>
            <a:r>
              <a:rPr lang="hu-HU" sz="1800" dirty="0">
                <a:effectLst/>
                <a:latin typeface="Times New Roman" panose="02020603050405020304" pitchFamily="18" charset="0"/>
                <a:ea typeface="Times New Roman" panose="02020603050405020304" pitchFamily="18" charset="0"/>
              </a:rPr>
              <a:t> azt jelenti, hogy a mindennapi munka során keletkezett hulladékot</a:t>
            </a:r>
          </a:p>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különválogatjuk,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összegyűjtjük,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tároljuk, </a:t>
            </a:r>
          </a:p>
          <a:p>
            <a:pPr marL="342900" lvl="0" indent="-342900" algn="just">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elszállíttatjuk. </a:t>
            </a:r>
          </a:p>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20</a:t>
            </a:fld>
            <a:endParaRPr lang="hu-HU"/>
          </a:p>
        </p:txBody>
      </p:sp>
    </p:spTree>
    <p:extLst>
      <p:ext uri="{BB962C8B-B14F-4D97-AF65-F5344CB8AC3E}">
        <p14:creationId xmlns="" xmlns:p14="http://schemas.microsoft.com/office/powerpoint/2010/main" val="29655882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latin typeface="+mn-lt"/>
                <a:ea typeface="+mn-ea"/>
                <a:cs typeface="+mn-cs"/>
              </a:rPr>
              <a:t>A hulladék minden olyan anyagot magába foglal, melyet a konyhán, étteremben már nem tudnak használni. Más helyen, például a </a:t>
            </a:r>
            <a:r>
              <a:rPr lang="hu-HU" sz="1200" kern="1200" dirty="0" err="1">
                <a:solidFill>
                  <a:schemeClr val="tx1"/>
                </a:solidFill>
                <a:latin typeface="+mn-lt"/>
                <a:ea typeface="+mn-ea"/>
                <a:cs typeface="+mn-cs"/>
              </a:rPr>
              <a:t>hulladékfeldolgozóban</a:t>
            </a:r>
            <a:r>
              <a:rPr lang="hu-HU" sz="1200" kern="1200" dirty="0">
                <a:solidFill>
                  <a:schemeClr val="tx1"/>
                </a:solidFill>
                <a:latin typeface="+mn-lt"/>
                <a:ea typeface="+mn-ea"/>
                <a:cs typeface="+mn-cs"/>
              </a:rPr>
              <a:t> </a:t>
            </a:r>
            <a:r>
              <a:rPr lang="hu-HU" sz="1200" kern="1200" dirty="0" err="1">
                <a:solidFill>
                  <a:schemeClr val="tx1"/>
                </a:solidFill>
                <a:latin typeface="+mn-lt"/>
                <a:ea typeface="+mn-ea"/>
                <a:cs typeface="+mn-cs"/>
              </a:rPr>
              <a:t>a</a:t>
            </a:r>
            <a:r>
              <a:rPr lang="hu-HU" sz="1200" kern="1200" dirty="0">
                <a:solidFill>
                  <a:schemeClr val="tx1"/>
                </a:solidFill>
                <a:latin typeface="+mn-lt"/>
                <a:ea typeface="+mn-ea"/>
                <a:cs typeface="+mn-cs"/>
              </a:rPr>
              <a:t> konyhai hulladék még hasznos anyag. Értékes termék lesz belőle az </a:t>
            </a:r>
            <a:r>
              <a:rPr lang="hu-HU" sz="1200" kern="1200" dirty="0" err="1">
                <a:solidFill>
                  <a:schemeClr val="tx1"/>
                </a:solidFill>
                <a:latin typeface="+mn-lt"/>
                <a:ea typeface="+mn-ea"/>
                <a:cs typeface="+mn-cs"/>
              </a:rPr>
              <a:t>újrapapír</a:t>
            </a:r>
            <a:r>
              <a:rPr lang="hu-HU" sz="1200" kern="1200" dirty="0">
                <a:solidFill>
                  <a:schemeClr val="tx1"/>
                </a:solidFill>
                <a:latin typeface="+mn-lt"/>
                <a:ea typeface="+mn-ea"/>
                <a:cs typeface="+mn-cs"/>
              </a:rPr>
              <a:t> gyárban, vagy az üveggyárban. A </a:t>
            </a:r>
            <a:r>
              <a:rPr lang="hu-HU" sz="1200" kern="1200" dirty="0" err="1">
                <a:solidFill>
                  <a:schemeClr val="tx1"/>
                </a:solidFill>
                <a:latin typeface="+mn-lt"/>
                <a:ea typeface="+mn-ea"/>
                <a:cs typeface="+mn-cs"/>
              </a:rPr>
              <a:t>hőközpontban</a:t>
            </a:r>
            <a:r>
              <a:rPr lang="hu-HU" sz="1200" kern="1200" dirty="0">
                <a:solidFill>
                  <a:schemeClr val="tx1"/>
                </a:solidFill>
                <a:latin typeface="+mn-lt"/>
                <a:ea typeface="+mn-ea"/>
                <a:cs typeface="+mn-cs"/>
              </a:rPr>
              <a:t> energiát állítanak elő belőle: elégetik és fűtenek vele. Tehát a hulladék nem szemét, hanem alapanyag egy másik termékhez.</a:t>
            </a:r>
          </a:p>
        </p:txBody>
      </p:sp>
      <p:sp>
        <p:nvSpPr>
          <p:cNvPr id="4" name="Dia számának helye 3"/>
          <p:cNvSpPr>
            <a:spLocks noGrp="1"/>
          </p:cNvSpPr>
          <p:nvPr>
            <p:ph type="sldNum" sz="quarter" idx="5"/>
          </p:nvPr>
        </p:nvSpPr>
        <p:spPr/>
        <p:txBody>
          <a:bodyPr/>
          <a:lstStyle/>
          <a:p>
            <a:fld id="{A6E0679C-EC5D-42C6-ABB3-719536DC6759}" type="slidenum">
              <a:rPr lang="hu-HU" smtClean="0"/>
              <a:pPr/>
              <a:t>21</a:t>
            </a:fld>
            <a:endParaRPr lang="hu-HU"/>
          </a:p>
        </p:txBody>
      </p:sp>
    </p:spTree>
    <p:extLst>
      <p:ext uri="{BB962C8B-B14F-4D97-AF65-F5344CB8AC3E}">
        <p14:creationId xmlns="" xmlns:p14="http://schemas.microsoft.com/office/powerpoint/2010/main" val="2965588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latin typeface="+mn-lt"/>
                <a:ea typeface="+mn-ea"/>
                <a:cs typeface="+mn-cs"/>
              </a:rPr>
              <a:t>A konyhai hulladék a konyhában, az étteremben már nem használható anyagokat tartalmaz, de máshol még hasznosítható.</a:t>
            </a:r>
          </a:p>
          <a:p>
            <a:pPr lvl="0"/>
            <a:r>
              <a:rPr lang="hu-HU" sz="1200" kern="1200" dirty="0">
                <a:solidFill>
                  <a:schemeClr val="tx1"/>
                </a:solidFill>
                <a:latin typeface="+mn-lt"/>
                <a:ea typeface="+mn-ea"/>
                <a:cs typeface="+mn-cs"/>
              </a:rPr>
              <a:t>A </a:t>
            </a:r>
            <a:r>
              <a:rPr lang="hu-HU" sz="1200" b="1" i="1" kern="1200" dirty="0">
                <a:solidFill>
                  <a:schemeClr val="tx1"/>
                </a:solidFill>
                <a:latin typeface="+mn-lt"/>
                <a:ea typeface="+mn-ea"/>
                <a:cs typeface="+mn-cs"/>
              </a:rPr>
              <a:t>papír csomagolóanyagot</a:t>
            </a:r>
            <a:r>
              <a:rPr lang="hu-HU" sz="1200" kern="1200" dirty="0">
                <a:solidFill>
                  <a:schemeClr val="tx1"/>
                </a:solidFill>
                <a:latin typeface="+mn-lt"/>
                <a:ea typeface="+mn-ea"/>
                <a:cs typeface="+mn-cs"/>
              </a:rPr>
              <a:t> </a:t>
            </a:r>
            <a:r>
              <a:rPr lang="hu-HU" sz="1200" kern="1200" dirty="0" err="1">
                <a:solidFill>
                  <a:schemeClr val="tx1"/>
                </a:solidFill>
                <a:latin typeface="+mn-lt"/>
                <a:ea typeface="+mn-ea"/>
                <a:cs typeface="+mn-cs"/>
              </a:rPr>
              <a:t>újrapapír</a:t>
            </a:r>
            <a:r>
              <a:rPr lang="hu-HU" sz="1200" kern="1200" dirty="0">
                <a:solidFill>
                  <a:schemeClr val="tx1"/>
                </a:solidFill>
                <a:latin typeface="+mn-lt"/>
                <a:ea typeface="+mn-ea"/>
                <a:cs typeface="+mn-cs"/>
              </a:rPr>
              <a:t>, vagy tüzelőanyag formában lehet hasznosítani. Az </a:t>
            </a:r>
            <a:r>
              <a:rPr lang="hu-HU" sz="1200" kern="1200" dirty="0" err="1">
                <a:solidFill>
                  <a:schemeClr val="tx1"/>
                </a:solidFill>
                <a:latin typeface="+mn-lt"/>
                <a:ea typeface="+mn-ea"/>
                <a:cs typeface="+mn-cs"/>
              </a:rPr>
              <a:t>újrapapír</a:t>
            </a:r>
            <a:r>
              <a:rPr lang="hu-HU" sz="1200" kern="1200" dirty="0">
                <a:solidFill>
                  <a:schemeClr val="tx1"/>
                </a:solidFill>
                <a:latin typeface="+mn-lt"/>
                <a:ea typeface="+mn-ea"/>
                <a:cs typeface="+mn-cs"/>
              </a:rPr>
              <a:t> hulladék papírból készült új papír. Fűtéshez papírtéglát készíthetünk: ez nem más, mint összepréselt papírforgács. A </a:t>
            </a:r>
            <a:r>
              <a:rPr lang="hu-HU" sz="1200" kern="1200" dirty="0" err="1">
                <a:solidFill>
                  <a:schemeClr val="tx1"/>
                </a:solidFill>
                <a:latin typeface="+mn-lt"/>
                <a:ea typeface="+mn-ea"/>
                <a:cs typeface="+mn-cs"/>
              </a:rPr>
              <a:t>hőközpont</a:t>
            </a:r>
            <a:r>
              <a:rPr lang="hu-HU" sz="1200" kern="1200" dirty="0">
                <a:solidFill>
                  <a:schemeClr val="tx1"/>
                </a:solidFill>
                <a:latin typeface="+mn-lt"/>
                <a:ea typeface="+mn-ea"/>
                <a:cs typeface="+mn-cs"/>
              </a:rPr>
              <a:t> hatalmas bálákba préselt papírhulladékot éget.</a:t>
            </a:r>
          </a:p>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22</a:t>
            </a:fld>
            <a:endParaRPr lang="hu-HU"/>
          </a:p>
        </p:txBody>
      </p:sp>
    </p:spTree>
    <p:extLst>
      <p:ext uri="{BB962C8B-B14F-4D97-AF65-F5344CB8AC3E}">
        <p14:creationId xmlns="" xmlns:p14="http://schemas.microsoft.com/office/powerpoint/2010/main" val="796812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latin typeface="+mn-lt"/>
                <a:ea typeface="+mn-ea"/>
                <a:cs typeface="+mn-cs"/>
              </a:rPr>
              <a:t>Az </a:t>
            </a:r>
            <a:r>
              <a:rPr lang="hu-HU" sz="1200" b="1" i="1" kern="1200" dirty="0">
                <a:solidFill>
                  <a:schemeClr val="tx1"/>
                </a:solidFill>
                <a:latin typeface="+mn-lt"/>
                <a:ea typeface="+mn-ea"/>
                <a:cs typeface="+mn-cs"/>
              </a:rPr>
              <a:t>üveghulladékból</a:t>
            </a:r>
            <a:r>
              <a:rPr lang="hu-HU" sz="1200" kern="1200" dirty="0">
                <a:solidFill>
                  <a:schemeClr val="tx1"/>
                </a:solidFill>
                <a:latin typeface="+mn-lt"/>
                <a:ea typeface="+mn-ea"/>
                <a:cs typeface="+mn-cs"/>
              </a:rPr>
              <a:t> ismét üveg gyártható.</a:t>
            </a:r>
          </a:p>
          <a:p>
            <a:pPr lvl="0"/>
            <a:r>
              <a:rPr lang="hu-HU" sz="1200" kern="1200" dirty="0">
                <a:solidFill>
                  <a:schemeClr val="tx1"/>
                </a:solidFill>
                <a:latin typeface="+mn-lt"/>
                <a:ea typeface="+mn-ea"/>
                <a:cs typeface="+mn-cs"/>
              </a:rPr>
              <a:t>A </a:t>
            </a:r>
            <a:r>
              <a:rPr lang="hu-HU" sz="1200" b="1" i="1" kern="1200" dirty="0">
                <a:solidFill>
                  <a:schemeClr val="tx1"/>
                </a:solidFill>
                <a:latin typeface="+mn-lt"/>
                <a:ea typeface="+mn-ea"/>
                <a:cs typeface="+mn-cs"/>
              </a:rPr>
              <a:t>fémhulladékból</a:t>
            </a:r>
            <a:r>
              <a:rPr lang="hu-HU" sz="1200" kern="1200" dirty="0">
                <a:solidFill>
                  <a:schemeClr val="tx1"/>
                </a:solidFill>
                <a:latin typeface="+mn-lt"/>
                <a:ea typeface="+mn-ea"/>
                <a:cs typeface="+mn-cs"/>
              </a:rPr>
              <a:t> újabb fémtárgyakat készítenek.</a:t>
            </a:r>
          </a:p>
          <a:p>
            <a:pPr lvl="0"/>
            <a:r>
              <a:rPr lang="hu-HU" sz="1200" kern="1200" dirty="0">
                <a:solidFill>
                  <a:schemeClr val="tx1"/>
                </a:solidFill>
                <a:latin typeface="+mn-lt"/>
                <a:ea typeface="+mn-ea"/>
                <a:cs typeface="+mn-cs"/>
              </a:rPr>
              <a:t>A </a:t>
            </a:r>
            <a:r>
              <a:rPr lang="hu-HU" sz="1200" b="1" i="1" kern="1200" dirty="0">
                <a:solidFill>
                  <a:schemeClr val="tx1"/>
                </a:solidFill>
                <a:latin typeface="+mn-lt"/>
                <a:ea typeface="+mn-ea"/>
                <a:cs typeface="+mn-cs"/>
              </a:rPr>
              <a:t>műanyag</a:t>
            </a:r>
            <a:r>
              <a:rPr lang="hu-HU" sz="1200" kern="1200" dirty="0">
                <a:solidFill>
                  <a:schemeClr val="tx1"/>
                </a:solidFill>
                <a:latin typeface="+mn-lt"/>
                <a:ea typeface="+mn-ea"/>
                <a:cs typeface="+mn-cs"/>
              </a:rPr>
              <a:t> nehezebben hasznosítható, de abból is lehet új műanyagtárgyat, vagy textíliát készíteni. Ehhez tisztán és fajtánként elkülönítve kell begyűjteni. A műanyag semmiképpen sem kerülhet ki a környezetbe, mert nagyon káros az élővilágra.</a:t>
            </a:r>
          </a:p>
          <a:p>
            <a:pPr lvl="0"/>
            <a:r>
              <a:rPr lang="hu-HU" sz="1200" kern="1200" dirty="0">
                <a:solidFill>
                  <a:schemeClr val="tx1"/>
                </a:solidFill>
                <a:latin typeface="+mn-lt"/>
                <a:ea typeface="+mn-ea"/>
                <a:cs typeface="+mn-cs"/>
              </a:rPr>
              <a:t>A </a:t>
            </a:r>
            <a:r>
              <a:rPr lang="hu-HU" sz="1200" b="1" i="1" kern="1200" dirty="0">
                <a:solidFill>
                  <a:schemeClr val="tx1"/>
                </a:solidFill>
                <a:latin typeface="+mn-lt"/>
                <a:ea typeface="+mn-ea"/>
                <a:cs typeface="+mn-cs"/>
              </a:rPr>
              <a:t>használt </a:t>
            </a:r>
            <a:r>
              <a:rPr lang="hu-HU" sz="1200" b="1" i="1" kern="1200" dirty="0" err="1">
                <a:solidFill>
                  <a:schemeClr val="tx1"/>
                </a:solidFill>
                <a:latin typeface="+mn-lt"/>
                <a:ea typeface="+mn-ea"/>
                <a:cs typeface="+mn-cs"/>
              </a:rPr>
              <a:t>sütőolajat</a:t>
            </a:r>
            <a:r>
              <a:rPr lang="hu-HU" sz="1200" kern="1200" dirty="0">
                <a:solidFill>
                  <a:schemeClr val="tx1"/>
                </a:solidFill>
                <a:latin typeface="+mn-lt"/>
                <a:ea typeface="+mn-ea"/>
                <a:cs typeface="+mn-cs"/>
              </a:rPr>
              <a:t> fűtésre használják vagy biodízelt készítenek belőle. A biodízel gépkocsik üzemanyaga.</a:t>
            </a:r>
          </a:p>
          <a:p>
            <a:pPr lvl="0"/>
            <a:r>
              <a:rPr lang="hu-HU" sz="1200" kern="1200" dirty="0">
                <a:solidFill>
                  <a:schemeClr val="tx1"/>
                </a:solidFill>
                <a:latin typeface="+mn-lt"/>
                <a:ea typeface="+mn-ea"/>
                <a:cs typeface="+mn-cs"/>
              </a:rPr>
              <a:t>Az </a:t>
            </a:r>
            <a:r>
              <a:rPr lang="hu-HU" sz="1200" b="1" i="1" kern="1200" dirty="0">
                <a:solidFill>
                  <a:schemeClr val="tx1"/>
                </a:solidFill>
                <a:latin typeface="+mn-lt"/>
                <a:ea typeface="+mn-ea"/>
                <a:cs typeface="+mn-cs"/>
              </a:rPr>
              <a:t>élelmiszerhulladékok</a:t>
            </a:r>
            <a:r>
              <a:rPr lang="hu-HU" sz="1200" kern="1200" dirty="0">
                <a:solidFill>
                  <a:schemeClr val="tx1"/>
                </a:solidFill>
                <a:latin typeface="+mn-lt"/>
                <a:ea typeface="+mn-ea"/>
                <a:cs typeface="+mn-cs"/>
              </a:rPr>
              <a:t> között meg kell különböztetni </a:t>
            </a:r>
          </a:p>
          <a:p>
            <a:pPr lvl="1"/>
            <a:r>
              <a:rPr lang="hu-HU" sz="1200" kern="1200" dirty="0">
                <a:solidFill>
                  <a:schemeClr val="tx1"/>
                </a:solidFill>
                <a:latin typeface="+mn-lt"/>
                <a:ea typeface="+mn-ea"/>
                <a:cs typeface="+mn-cs"/>
              </a:rPr>
              <a:t>A feleslegessé vált, emberi fogyasztásra alkalmas élelmiszert: ezt rászorulóknak kell adományozni, kidobás helyett.</a:t>
            </a:r>
          </a:p>
          <a:p>
            <a:pPr lvl="1"/>
            <a:r>
              <a:rPr lang="hu-HU" sz="1200" kern="1200" dirty="0">
                <a:solidFill>
                  <a:schemeClr val="tx1"/>
                </a:solidFill>
                <a:latin typeface="+mn-lt"/>
                <a:ea typeface="+mn-ea"/>
                <a:cs typeface="+mn-cs"/>
              </a:rPr>
              <a:t>Az emberi fogyasztásra nem alkalmas maradék még jó lehet az állatoknak. </a:t>
            </a:r>
          </a:p>
          <a:p>
            <a:pPr lvl="1"/>
            <a:r>
              <a:rPr lang="hu-HU" sz="1200" kern="1200" dirty="0">
                <a:solidFill>
                  <a:schemeClr val="tx1"/>
                </a:solidFill>
                <a:latin typeface="+mn-lt"/>
                <a:ea typeface="+mn-ea"/>
                <a:cs typeface="+mn-cs"/>
              </a:rPr>
              <a:t>Ha állatok etetésére sem alkalmas a hulladék, akkor komposztot vagy biogázt lehet előállítani belőle. A komposzttal a talajt javíthatjuk. A biogázzal lakásokat fűthetünk, vagy villamos energiát termelhetünk belőle. </a:t>
            </a:r>
          </a:p>
          <a:p>
            <a:pPr lvl="0"/>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23</a:t>
            </a:fld>
            <a:endParaRPr lang="hu-HU"/>
          </a:p>
        </p:txBody>
      </p:sp>
    </p:spTree>
    <p:extLst>
      <p:ext uri="{BB962C8B-B14F-4D97-AF65-F5344CB8AC3E}">
        <p14:creationId xmlns="" xmlns:p14="http://schemas.microsoft.com/office/powerpoint/2010/main" val="796812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r>
              <a:rPr lang="hu-HU" smtClean="0"/>
              <a:t>Beszéljük meg az újrahasznosítás folyamatát lépésről-lépésre!</a:t>
            </a:r>
            <a:endParaRPr lang="en-US"/>
          </a:p>
        </p:txBody>
      </p:sp>
      <p:sp>
        <p:nvSpPr>
          <p:cNvPr id="4" name="Dia számának helye 3"/>
          <p:cNvSpPr>
            <a:spLocks noGrp="1"/>
          </p:cNvSpPr>
          <p:nvPr>
            <p:ph type="sldNum" sz="quarter" idx="10"/>
          </p:nvPr>
        </p:nvSpPr>
        <p:spPr/>
        <p:txBody>
          <a:bodyPr/>
          <a:lstStyle/>
          <a:p>
            <a:fld id="{A6E0679C-EC5D-42C6-ABB3-719536DC6759}" type="slidenum">
              <a:rPr lang="hu-HU" smtClean="0"/>
              <a:pPr/>
              <a:t>24</a:t>
            </a:fld>
            <a:endParaRPr lang="hu-H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latin typeface="+mn-lt"/>
                <a:ea typeface="+mn-ea"/>
                <a:cs typeface="+mn-cs"/>
              </a:rPr>
              <a:t>Csak akkor lehet a hulladékot újrahasznosítani, ha szétválogatjuk és szelektíven gyűjtjük! A </a:t>
            </a:r>
            <a:r>
              <a:rPr lang="hu-HU" sz="1200" b="1" kern="1200" dirty="0">
                <a:solidFill>
                  <a:schemeClr val="tx1"/>
                </a:solidFill>
                <a:latin typeface="+mn-lt"/>
                <a:ea typeface="+mn-ea"/>
                <a:cs typeface="+mn-cs"/>
              </a:rPr>
              <a:t>szelektív hulladékkezelés</a:t>
            </a:r>
            <a:r>
              <a:rPr lang="hu-HU" sz="1200" kern="1200" dirty="0">
                <a:solidFill>
                  <a:schemeClr val="tx1"/>
                </a:solidFill>
                <a:latin typeface="+mn-lt"/>
                <a:ea typeface="+mn-ea"/>
                <a:cs typeface="+mn-cs"/>
              </a:rPr>
              <a:t> azt jelenti, hogy különválogatjuk és külön gyűjtjük azokat az anyagokat, melyeket újra lehet hasznosítani</a:t>
            </a:r>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25</a:t>
            </a:fld>
            <a:endParaRPr lang="hu-HU"/>
          </a:p>
        </p:txBody>
      </p:sp>
    </p:spTree>
    <p:extLst>
      <p:ext uri="{BB962C8B-B14F-4D97-AF65-F5344CB8AC3E}">
        <p14:creationId xmlns="" xmlns:p14="http://schemas.microsoft.com/office/powerpoint/2010/main" val="25148118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kern="1200" dirty="0">
                <a:solidFill>
                  <a:schemeClr val="tx1"/>
                </a:solidFill>
                <a:latin typeface="+mn-lt"/>
                <a:ea typeface="+mn-ea"/>
                <a:cs typeface="+mn-cs"/>
              </a:rPr>
              <a:t>A hulladéktároló színe megmutatja, hogy melyik hulladékot rakjuk bele</a:t>
            </a:r>
            <a:r>
              <a:rPr lang="hu-HU" sz="1200" kern="1200" dirty="0">
                <a:solidFill>
                  <a:schemeClr val="tx1"/>
                </a:solidFill>
                <a:latin typeface="+mn-lt"/>
                <a:ea typeface="+mn-ea"/>
                <a:cs typeface="+mn-cs"/>
              </a:rPr>
              <a:t>. Például a papírhulladékot a kék színű hulladékgyűjtő edénybe, a műanyaghulladékot a sárga hulladéktárolóba dobjuk be. </a:t>
            </a:r>
          </a:p>
          <a:p>
            <a:r>
              <a:rPr lang="hu-HU" dirty="0"/>
              <a:t>Nem mindenhol van ennyiféle kuka, sok helyen egy kukába kerül a fém és a műanyag: ezt később a hulladékkezelő telepen szétválogatják. A szerves hulladékot (zöld hulladék: levágott fű, levelek, gallyak) sok helyen pénzért megvásárolható zsákokba kell gyűjteni, így viszik el. </a:t>
            </a:r>
            <a:endParaRPr lang="hu-HU" sz="1200" kern="1200" dirty="0">
              <a:solidFill>
                <a:schemeClr val="tx1"/>
              </a:solidFill>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26</a:t>
            </a:fld>
            <a:endParaRPr lang="hu-HU"/>
          </a:p>
        </p:txBody>
      </p:sp>
    </p:spTree>
    <p:extLst>
      <p:ext uri="{BB962C8B-B14F-4D97-AF65-F5344CB8AC3E}">
        <p14:creationId xmlns="" xmlns:p14="http://schemas.microsoft.com/office/powerpoint/2010/main" val="25148118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 hulladékot erre szakosodott </a:t>
            </a:r>
            <a:r>
              <a:rPr lang="hu-HU" sz="1800" b="1" dirty="0">
                <a:effectLst/>
                <a:latin typeface="Times New Roman" panose="02020603050405020304" pitchFamily="18" charset="0"/>
                <a:ea typeface="Times New Roman" panose="02020603050405020304" pitchFamily="18" charset="0"/>
              </a:rPr>
              <a:t>hulladékszállító szállítja el</a:t>
            </a:r>
            <a:r>
              <a:rPr lang="hu-HU" sz="1800" dirty="0">
                <a:effectLst/>
                <a:latin typeface="Times New Roman" panose="02020603050405020304" pitchFamily="18" charset="0"/>
                <a:ea typeface="Times New Roman" panose="02020603050405020304" pitchFamily="18" charset="0"/>
              </a:rPr>
              <a:t>. Ezeket a kukákat a helyi önkormányzati hulladékszállítók (szemetesek) viszik el, rendszeresen.</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Az </a:t>
            </a:r>
            <a:r>
              <a:rPr lang="hu-HU" sz="1800" b="1" dirty="0">
                <a:effectLst/>
                <a:latin typeface="Times New Roman" panose="02020603050405020304" pitchFamily="18" charset="0"/>
                <a:ea typeface="Times New Roman" panose="02020603050405020304" pitchFamily="18" charset="0"/>
              </a:rPr>
              <a:t>újrahasznosítás</a:t>
            </a:r>
            <a:r>
              <a:rPr lang="hu-HU" sz="1800" dirty="0">
                <a:effectLst/>
                <a:latin typeface="Times New Roman" panose="02020603050405020304" pitchFamily="18" charset="0"/>
                <a:ea typeface="Times New Roman" panose="02020603050405020304" pitchFamily="18" charset="0"/>
              </a:rPr>
              <a:t> azt jelenti, hogy a szelektíven gyűjtött hulladékot újra feldolgozzák és új terméket gyártanak belőle. Így ez a hulladék hasznosul, nem szennyezi a környezetet.</a:t>
            </a:r>
          </a:p>
        </p:txBody>
      </p:sp>
      <p:sp>
        <p:nvSpPr>
          <p:cNvPr id="4" name="Dia számának helye 3"/>
          <p:cNvSpPr>
            <a:spLocks noGrp="1"/>
          </p:cNvSpPr>
          <p:nvPr>
            <p:ph type="sldNum" sz="quarter" idx="5"/>
          </p:nvPr>
        </p:nvSpPr>
        <p:spPr/>
        <p:txBody>
          <a:bodyPr/>
          <a:lstStyle/>
          <a:p>
            <a:fld id="{A6E0679C-EC5D-42C6-ABB3-719536DC6759}" type="slidenum">
              <a:rPr lang="hu-HU" smtClean="0"/>
              <a:pPr/>
              <a:t>27</a:t>
            </a:fld>
            <a:endParaRPr lang="hu-HU"/>
          </a:p>
        </p:txBody>
      </p:sp>
    </p:spTree>
    <p:extLst>
      <p:ext uri="{BB962C8B-B14F-4D97-AF65-F5344CB8AC3E}">
        <p14:creationId xmlns="" xmlns:p14="http://schemas.microsoft.com/office/powerpoint/2010/main" val="2514811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Az </a:t>
            </a:r>
            <a:r>
              <a:rPr lang="hu-HU" sz="1800" b="1" i="1" dirty="0">
                <a:effectLst/>
                <a:latin typeface="Times New Roman" panose="02020603050405020304" pitchFamily="18" charset="0"/>
                <a:ea typeface="Times New Roman" panose="02020603050405020304" pitchFamily="18" charset="0"/>
              </a:rPr>
              <a:t>ételkészítő és vendéglátó helyeken</a:t>
            </a:r>
            <a:r>
              <a:rPr lang="hu-HU" sz="1800" dirty="0">
                <a:effectLst/>
                <a:latin typeface="Times New Roman" panose="02020603050405020304" pitchFamily="18" charset="0"/>
                <a:ea typeface="Times New Roman" panose="02020603050405020304" pitchFamily="18" charset="0"/>
              </a:rPr>
              <a:t> legalább 6-féle hulladék keletkezik.</a:t>
            </a:r>
          </a:p>
          <a:p>
            <a:pPr marL="342900" lvl="0" indent="-342900" algn="just">
              <a:lnSpc>
                <a:spcPct val="115000"/>
              </a:lnSpc>
              <a:spcBef>
                <a:spcPts val="500"/>
              </a:spcBef>
              <a:buFont typeface="+mj-lt"/>
              <a:buAutoNum type="arabicPeriod"/>
            </a:pPr>
            <a:r>
              <a:rPr lang="hu-HU" sz="1800" b="1" i="1" dirty="0">
                <a:effectLst/>
                <a:latin typeface="Times New Roman" panose="02020603050405020304" pitchFamily="18" charset="0"/>
                <a:ea typeface="Times New Roman" panose="02020603050405020304" pitchFamily="18" charset="0"/>
              </a:rPr>
              <a:t>Normál, vegyes háztartási hulladék</a:t>
            </a:r>
            <a:r>
              <a:rPr lang="hu-HU" sz="1800" dirty="0">
                <a:effectLst/>
                <a:latin typeface="Times New Roman" panose="02020603050405020304" pitchFamily="18" charset="0"/>
                <a:ea typeface="Times New Roman" panose="02020603050405020304" pitchFamily="18" charset="0"/>
              </a:rPr>
              <a:t>, ezt kommunális hulladéknak is nevezik. Ez az a hulladék, amit a fekete kukában gyűjtünk.  </a:t>
            </a:r>
          </a:p>
          <a:p>
            <a:pPr marL="342900" lvl="0" indent="-342900" algn="just">
              <a:lnSpc>
                <a:spcPct val="115000"/>
              </a:lnSpc>
              <a:buFont typeface="+mj-lt"/>
              <a:buAutoNum type="arabicPeriod"/>
            </a:pPr>
            <a:r>
              <a:rPr lang="hu-HU" sz="1800" b="1" i="1" dirty="0">
                <a:effectLst/>
                <a:latin typeface="Times New Roman" panose="02020603050405020304" pitchFamily="18" charset="0"/>
                <a:ea typeface="Times New Roman" panose="02020603050405020304" pitchFamily="18" charset="0"/>
              </a:rPr>
              <a:t>Szelektíven gyűjthető hulladék</a:t>
            </a:r>
            <a:r>
              <a:rPr lang="hu-HU" sz="1800" dirty="0">
                <a:effectLst/>
                <a:latin typeface="Times New Roman" panose="02020603050405020304" pitchFamily="18" charset="0"/>
                <a:ea typeface="Times New Roman" panose="02020603050405020304" pitchFamily="18" charset="0"/>
              </a:rPr>
              <a:t>: papír, műanyag, fém, üveg; a háztartásokban is és a vendéglátásban is keletkező hulladékok ezek, de a vendéglátásban sokkal nagyobb mennyiségben keletkeznek. </a:t>
            </a:r>
          </a:p>
          <a:p>
            <a:pPr marL="342900" lvl="0" indent="-342900" algn="just">
              <a:lnSpc>
                <a:spcPct val="115000"/>
              </a:lnSpc>
              <a:spcAft>
                <a:spcPts val="1200"/>
              </a:spcAft>
              <a:buFont typeface="+mj-lt"/>
              <a:buAutoNum type="arabicPeriod"/>
            </a:pPr>
            <a:r>
              <a:rPr lang="hu-HU" sz="1800" b="1" i="1" dirty="0">
                <a:effectLst/>
                <a:latin typeface="Times New Roman" panose="02020603050405020304" pitchFamily="18" charset="0"/>
                <a:ea typeface="Times New Roman" panose="02020603050405020304" pitchFamily="18" charset="0"/>
              </a:rPr>
              <a:t>Veszélyes hulladék</a:t>
            </a:r>
            <a:r>
              <a:rPr lang="hu-HU" sz="1800" dirty="0">
                <a:effectLst/>
                <a:latin typeface="Times New Roman" panose="02020603050405020304" pitchFamily="18" charset="0"/>
                <a:ea typeface="Times New Roman" panose="02020603050405020304" pitchFamily="18" charset="0"/>
              </a:rPr>
              <a:t> a konyhákban használt sütőolaj, a veszélyes vegyi anyagok, fertőtlenítőszerek, mosószerek, zsíroldószer flakonjai, egyéb csomagolóanyagai, valamint a selejt elektronikai eszközök.</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28</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lvl="0" indent="0" algn="just">
              <a:lnSpc>
                <a:spcPct val="115000"/>
              </a:lnSpc>
              <a:spcBef>
                <a:spcPts val="500"/>
              </a:spcBef>
              <a:buFont typeface="+mj-lt"/>
              <a:buNone/>
            </a:pPr>
            <a:r>
              <a:rPr lang="hu-HU" sz="1800" b="1" i="1" dirty="0">
                <a:effectLst/>
                <a:latin typeface="Times New Roman" panose="02020603050405020304" pitchFamily="18" charset="0"/>
                <a:ea typeface="Times New Roman" panose="02020603050405020304" pitchFamily="18" charset="0"/>
              </a:rPr>
              <a:t>Élelmiszerhulladék:</a:t>
            </a:r>
            <a:r>
              <a:rPr lang="hu-HU" sz="1800" dirty="0">
                <a:effectLst/>
                <a:latin typeface="Times New Roman" panose="02020603050405020304" pitchFamily="18" charset="0"/>
                <a:ea typeface="Times New Roman" panose="02020603050405020304" pitchFamily="18" charset="0"/>
              </a:rPr>
              <a:t> lejárati időhöz közelítő, vagy feleslegessé vált élelmiszer.</a:t>
            </a:r>
          </a:p>
          <a:p>
            <a:pPr marL="0" lvl="0" indent="0" algn="just">
              <a:lnSpc>
                <a:spcPct val="115000"/>
              </a:lnSpc>
              <a:buFont typeface="+mj-lt"/>
              <a:buNone/>
            </a:pPr>
            <a:r>
              <a:rPr lang="hu-HU" sz="1800" b="1" i="1" dirty="0" err="1">
                <a:effectLst/>
                <a:latin typeface="Times New Roman" panose="02020603050405020304" pitchFamily="18" charset="0"/>
                <a:ea typeface="Times New Roman" panose="02020603050405020304" pitchFamily="18" charset="0"/>
              </a:rPr>
              <a:t>Biohulladék</a:t>
            </a:r>
            <a:r>
              <a:rPr lang="hu-HU" sz="1800" b="1" i="1" dirty="0">
                <a:effectLst/>
                <a:latin typeface="Times New Roman" panose="02020603050405020304" pitchFamily="18" charset="0"/>
                <a:ea typeface="Times New Roman" panose="02020603050405020304" pitchFamily="18" charset="0"/>
              </a:rPr>
              <a:t>:</a:t>
            </a:r>
            <a:r>
              <a:rPr lang="hu-HU" sz="1800" dirty="0">
                <a:effectLst/>
                <a:latin typeface="Times New Roman" panose="02020603050405020304" pitchFamily="18" charset="0"/>
                <a:ea typeface="Times New Roman" panose="02020603050405020304" pitchFamily="18" charset="0"/>
              </a:rPr>
              <a:t> lejárt, beszennyeződött élelmiszer és konyhai hulladék, például zöldségtisztítási maradék (héjak, magok) és ételmaradék (moslék).</a:t>
            </a:r>
          </a:p>
          <a:p>
            <a:pPr marL="0" lvl="0" indent="0" algn="just">
              <a:lnSpc>
                <a:spcPct val="115000"/>
              </a:lnSpc>
              <a:spcAft>
                <a:spcPts val="1200"/>
              </a:spcAft>
              <a:buFont typeface="+mj-lt"/>
              <a:buNone/>
            </a:pPr>
            <a:r>
              <a:rPr lang="hu-HU" sz="1800" b="1" i="1" dirty="0">
                <a:effectLst/>
                <a:latin typeface="Times New Roman" panose="02020603050405020304" pitchFamily="18" charset="0"/>
                <a:ea typeface="Times New Roman" panose="02020603050405020304" pitchFamily="18" charset="0"/>
              </a:rPr>
              <a:t>Fertőzésveszélyt jelentő hulladék</a:t>
            </a:r>
            <a:r>
              <a:rPr lang="hu-HU" sz="1800" dirty="0">
                <a:effectLst/>
                <a:latin typeface="Times New Roman" panose="02020603050405020304" pitchFamily="18" charset="0"/>
                <a:ea typeface="Times New Roman" panose="02020603050405020304" pitchFamily="18" charset="0"/>
              </a:rPr>
              <a:t>, ilyen a legtöbb állati eredetű konyhai hulladék.</a:t>
            </a:r>
          </a:p>
        </p:txBody>
      </p:sp>
      <p:sp>
        <p:nvSpPr>
          <p:cNvPr id="4" name="Dia számának helye 3"/>
          <p:cNvSpPr>
            <a:spLocks noGrp="1"/>
          </p:cNvSpPr>
          <p:nvPr>
            <p:ph type="sldNum" sz="quarter" idx="10"/>
          </p:nvPr>
        </p:nvSpPr>
        <p:spPr/>
        <p:txBody>
          <a:bodyPr/>
          <a:lstStyle/>
          <a:p>
            <a:fld id="{A6E0679C-EC5D-42C6-ABB3-719536DC6759}" type="slidenum">
              <a:rPr lang="hu-HU" smtClean="0"/>
              <a:pPr/>
              <a:t>29</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A háztartásokban és a vendéglátóiparban nagyon hasonló hulladékok keletkeznek. Amiben eltér a háztartási és a vendéglátóipari hulladék, az a mennyiség.</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31</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ctr">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HÁZTARTÁS/OTTHON</a:t>
            </a:r>
            <a:endParaRPr lang="hu-HU" sz="1800" dirty="0">
              <a:effectLst/>
              <a:latin typeface="Times New Roman" panose="02020603050405020304" pitchFamily="18" charset="0"/>
              <a:ea typeface="Times New Roman" panose="02020603050405020304" pitchFamily="18" charset="0"/>
            </a:endParaRPr>
          </a:p>
          <a:p>
            <a:pPr marL="342900" lvl="0" indent="-342900" algn="just">
              <a:lnSpc>
                <a:spcPct val="115000"/>
              </a:lnSpc>
              <a:spcBef>
                <a:spcPts val="500"/>
              </a:spcBef>
              <a:spcAft>
                <a:spcPts val="1200"/>
              </a:spcAft>
              <a:buFont typeface="Symbol" panose="05050102010706020507" pitchFamily="18" charset="2"/>
              <a:buChar char=""/>
            </a:pPr>
            <a:r>
              <a:rPr lang="hu-HU" sz="1800" dirty="0">
                <a:solidFill>
                  <a:srgbClr val="000000"/>
                </a:solidFill>
                <a:effectLst/>
                <a:latin typeface="Times New Roman" panose="02020603050405020304" pitchFamily="18" charset="0"/>
                <a:ea typeface="Times New Roman" panose="02020603050405020304" pitchFamily="18" charset="0"/>
              </a:rPr>
              <a:t>Nem dobunk ki élelmiszert és alig van ételmaradék.</a:t>
            </a:r>
            <a:endParaRPr lang="hu-HU" sz="1800" dirty="0">
              <a:effectLst/>
              <a:latin typeface="Times New Roman" panose="02020603050405020304" pitchFamily="18" charset="0"/>
              <a:ea typeface="Times New Roman" panose="02020603050405020304" pitchFamily="18" charset="0"/>
            </a:endParaRPr>
          </a:p>
          <a:p>
            <a:pPr marL="342900" lvl="0" indent="-342900" algn="just">
              <a:lnSpc>
                <a:spcPct val="115000"/>
              </a:lnSpc>
              <a:spcBef>
                <a:spcPts val="500"/>
              </a:spcBef>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kis mennyiségű ételmaradékot betehetjük a fekete kukába vagy a folyadék állapotú, például levesmaradékot lehúzhatjuk a WC-n.</a:t>
            </a:r>
          </a:p>
          <a:p>
            <a:pPr marL="342900" lvl="0" indent="-342900" algn="just">
              <a:lnSpc>
                <a:spcPct val="115000"/>
              </a:lnSpc>
              <a:spcBef>
                <a:spcPts val="500"/>
              </a:spcBef>
              <a:spcAft>
                <a:spcPts val="1200"/>
              </a:spcAft>
              <a:buFont typeface="Symbol" panose="05050102010706020507" pitchFamily="18" charset="2"/>
              <a:buChar char=""/>
            </a:pPr>
            <a:r>
              <a:rPr lang="hu-HU" sz="1800" dirty="0">
                <a:solidFill>
                  <a:srgbClr val="000000"/>
                </a:solidFill>
                <a:effectLst/>
                <a:latin typeface="Times New Roman" panose="02020603050405020304" pitchFamily="18" charset="0"/>
                <a:ea typeface="Times New Roman" panose="02020603050405020304" pitchFamily="18" charset="0"/>
              </a:rPr>
              <a:t>Évi 4–5 liter sütőolajat kell csak összegyűjtenünk, és elvinni a hulladékudvarba vagy a benzinkútra, hogy leadjuk.</a:t>
            </a:r>
            <a:endParaRPr lang="hu-HU" sz="1800" dirty="0">
              <a:effectLst/>
              <a:latin typeface="Times New Roman" panose="02020603050405020304" pitchFamily="18" charset="0"/>
              <a:ea typeface="Times New Roman" panose="02020603050405020304" pitchFamily="18" charset="0"/>
            </a:endParaRPr>
          </a:p>
          <a:p>
            <a:pPr algn="ctr">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VENDÉGLÁTÁS</a:t>
            </a:r>
            <a:endParaRPr lang="hu-HU" sz="1800" dirty="0">
              <a:effectLst/>
              <a:latin typeface="Times New Roman" panose="02020603050405020304" pitchFamily="18" charset="0"/>
              <a:ea typeface="Times New Roman" panose="02020603050405020304" pitchFamily="18" charset="0"/>
            </a:endParaRPr>
          </a:p>
          <a:p>
            <a:pPr marL="342900" lvl="0" indent="-342900" algn="just">
              <a:lnSpc>
                <a:spcPct val="115000"/>
              </a:lnSpc>
              <a:spcBef>
                <a:spcPts val="500"/>
              </a:spcBef>
              <a:spcAft>
                <a:spcPts val="1200"/>
              </a:spcAft>
              <a:buFont typeface="Symbol" panose="05050102010706020507" pitchFamily="18" charset="2"/>
              <a:buChar char=""/>
            </a:pPr>
            <a:r>
              <a:rPr lang="hu-HU" sz="1800" dirty="0">
                <a:solidFill>
                  <a:srgbClr val="000000"/>
                </a:solidFill>
                <a:effectLst/>
                <a:latin typeface="Times New Roman" panose="02020603050405020304" pitchFamily="18" charset="0"/>
                <a:ea typeface="Times New Roman" panose="02020603050405020304" pitchFamily="18" charset="0"/>
              </a:rPr>
              <a:t>Hatalmas mennyiségben keletkezik élelmiszerhulladék, ételmaradék és használt sütőolaj.</a:t>
            </a:r>
            <a:endParaRPr lang="hu-HU" sz="1800" dirty="0">
              <a:effectLst/>
              <a:latin typeface="Times New Roman" panose="02020603050405020304" pitchFamily="18" charset="0"/>
              <a:ea typeface="Times New Roman" panose="02020603050405020304" pitchFamily="18" charset="0"/>
            </a:endParaRPr>
          </a:p>
          <a:p>
            <a:pPr marL="342900" lvl="0" indent="-342900" algn="just">
              <a:lnSpc>
                <a:spcPct val="115000"/>
              </a:lnSpc>
              <a:spcBef>
                <a:spcPts val="500"/>
              </a:spcBef>
              <a:spcAft>
                <a:spcPts val="1200"/>
              </a:spcAft>
              <a:buFont typeface="Symbol" panose="05050102010706020507" pitchFamily="18" charset="2"/>
              <a:buChar char=""/>
            </a:pPr>
            <a:r>
              <a:rPr lang="hu-HU" sz="1800" b="1" i="1" dirty="0">
                <a:effectLst/>
                <a:latin typeface="Times New Roman" panose="02020603050405020304" pitchFamily="18" charset="0"/>
                <a:ea typeface="Times New Roman" panose="02020603050405020304" pitchFamily="18" charset="0"/>
              </a:rPr>
              <a:t>Tilos</a:t>
            </a:r>
            <a:r>
              <a:rPr lang="hu-HU" sz="1800" dirty="0">
                <a:effectLst/>
                <a:latin typeface="Times New Roman" panose="02020603050405020304" pitchFamily="18" charset="0"/>
                <a:ea typeface="Times New Roman" panose="02020603050405020304" pitchFamily="18" charset="0"/>
              </a:rPr>
              <a:t> az élelmiszer- és ételhulladékot a vegyes háztartási hulladékba (fekete kuka) rakni. Külön kell gyűjteni, és hulladékhasznosító céggel elszállíttatni.</a:t>
            </a:r>
          </a:p>
          <a:p>
            <a:pPr marL="342900" lvl="0" indent="-342900" algn="just">
              <a:lnSpc>
                <a:spcPct val="115000"/>
              </a:lnSpc>
              <a:spcBef>
                <a:spcPts val="500"/>
              </a:spcBef>
              <a:spcAft>
                <a:spcPts val="1200"/>
              </a:spcAft>
              <a:buFont typeface="Symbol" panose="05050102010706020507" pitchFamily="18" charset="2"/>
              <a:buChar char=""/>
            </a:pPr>
            <a:r>
              <a:rPr lang="hu-HU" sz="1800" dirty="0">
                <a:solidFill>
                  <a:srgbClr val="000000"/>
                </a:solidFill>
                <a:effectLst/>
                <a:latin typeface="Times New Roman" panose="02020603050405020304" pitchFamily="18" charset="0"/>
                <a:ea typeface="Times New Roman" panose="02020603050405020304" pitchFamily="18" charset="0"/>
              </a:rPr>
              <a:t>Több 100 liter használt sütőolaj is keletkezhet, amit egy sütőolaj hasznosító cégnek kell átadni.</a:t>
            </a:r>
            <a:endParaRPr lang="hu-HU"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32</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33</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Vegyes háztartási hulladék</a:t>
            </a:r>
            <a:r>
              <a:rPr lang="hu-HU" sz="1800" dirty="0">
                <a:effectLst/>
                <a:latin typeface="Times New Roman" panose="02020603050405020304" pitchFamily="18" charset="0"/>
                <a:ea typeface="Times New Roman" panose="02020603050405020304" pitchFamily="18" charset="0"/>
              </a:rPr>
              <a:t> </a:t>
            </a:r>
            <a:r>
              <a:rPr lang="hu-HU" sz="1800" b="1" dirty="0">
                <a:effectLst/>
                <a:latin typeface="Times New Roman" panose="02020603050405020304" pitchFamily="18" charset="0"/>
                <a:ea typeface="Times New Roman" panose="02020603050405020304" pitchFamily="18" charset="0"/>
              </a:rPr>
              <a:t>vagy kommunális hulladék</a:t>
            </a:r>
            <a:r>
              <a:rPr lang="hu-HU" sz="1800" dirty="0">
                <a:effectLst/>
                <a:latin typeface="Times New Roman" panose="02020603050405020304" pitchFamily="18" charset="0"/>
                <a:ea typeface="Times New Roman" panose="02020603050405020304" pitchFamily="18" charset="0"/>
              </a:rPr>
              <a:t>: minden olyan, a háztartásban keletkező hulladék, feleslegessé vált tárgy, amit nem lehet a szelektív gyűjtőkbe tenni és </a:t>
            </a:r>
            <a:r>
              <a:rPr lang="hu-HU" sz="1800" dirty="0" err="1">
                <a:effectLst/>
                <a:latin typeface="Times New Roman" panose="02020603050405020304" pitchFamily="18" charset="0"/>
                <a:ea typeface="Times New Roman" panose="02020603050405020304" pitchFamily="18" charset="0"/>
              </a:rPr>
              <a:t>újrahasznosítani</a:t>
            </a:r>
            <a:r>
              <a:rPr lang="hu-HU" sz="1800" dirty="0">
                <a:effectLst/>
                <a:latin typeface="Times New Roman" panose="02020603050405020304" pitchFamily="18" charset="0"/>
                <a:ea typeface="Times New Roman" panose="02020603050405020304" pitchFamily="18" charset="0"/>
              </a:rPr>
              <a:t>. De nem lehet veszélyes hulladék! </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 kommunális hulladékot a fekete színű kukában gyűjtjük, és a hulladékszállítók a normál kukásautóval viszik el. Ilyen hulladék a vendéglátóiparban is keletkezik. Például étellel szennyezett csomagolóanyag, amit nem szabad a szelektív papír vagy műanyag gyűjtőbe rakni.</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 háztartásokban kis mennyiségben keletkező élelmiszerhulladékot és ételmaradékot a háztartásokban a vegyes hulladékba tehetjük, de ez nem igaz a vendéglátóhelyekre! A </a:t>
            </a:r>
            <a:r>
              <a:rPr lang="hu-HU" sz="1800" b="1" i="1" dirty="0">
                <a:effectLst/>
                <a:latin typeface="Times New Roman" panose="02020603050405020304" pitchFamily="18" charset="0"/>
                <a:ea typeface="Times New Roman" panose="02020603050405020304" pitchFamily="18" charset="0"/>
              </a:rPr>
              <a:t>vendéglátásban</a:t>
            </a:r>
            <a:r>
              <a:rPr lang="hu-HU" sz="1800" dirty="0">
                <a:effectLst/>
                <a:latin typeface="Times New Roman" panose="02020603050405020304" pitchFamily="18" charset="0"/>
                <a:ea typeface="Times New Roman" panose="02020603050405020304" pitchFamily="18" charset="0"/>
              </a:rPr>
              <a:t> az ételmaradékot külön kell gyűjteni, nem szabad a vegyes hulladékba, azaz a fekete kukába tenni. A hordókban gyűjtött élelmiszerhulladékot erre szakosodott céggel kell elszállíttatni! </a:t>
            </a: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34</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35</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b="1" dirty="0">
                <a:effectLst/>
                <a:latin typeface="Times New Roman" panose="02020603050405020304" pitchFamily="18" charset="0"/>
                <a:ea typeface="Times New Roman" panose="02020603050405020304" pitchFamily="18" charset="0"/>
              </a:rPr>
              <a:t>Műanyag hulladék:</a:t>
            </a:r>
            <a:r>
              <a:rPr lang="hu-HU" sz="1800" dirty="0">
                <a:effectLst/>
                <a:latin typeface="Times New Roman" panose="02020603050405020304" pitchFamily="18" charset="0"/>
                <a:ea typeface="Times New Roman" panose="02020603050405020304" pitchFamily="18" charset="0"/>
              </a:rPr>
              <a:t> ide tartozik minden, ami csak műanyagból áll. Például ásványvizes és üdítős PET palackok (lapítva), elöblített tejfölös és joghurtos poharak, műanyag evőeszközök és tányérok, műanyag zacskók, reklámtáskák, műanyag fóliák. Nem tartoznak ide a vegyszeres vagy zsíros-olajos flakonok. A mosószeres flakon kimosás után belerakható. A műanyaggyűjtő sárga tárolóba csak tiszta műanyagot szabad kidobni, amin nincs ételmaradék.</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36</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Fémhulladék</a:t>
            </a:r>
            <a:r>
              <a:rPr lang="hu-HU" sz="1800" dirty="0">
                <a:effectLst/>
                <a:latin typeface="Times New Roman" panose="02020603050405020304" pitchFamily="18" charset="0"/>
                <a:ea typeface="Times New Roman" panose="02020603050405020304" pitchFamily="18" charset="0"/>
              </a:rPr>
              <a:t> minden, ami csak fémből készült. Nem lehet étellel szennyezett! Nem ide való, ami vegyes, például műanyaggal kombinált fém, vagy veszélyes anyaggal szennyezett fém edény (például festékesdoboz), vagy számítógépes alkatrész.</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Ami belekerülhet a fémgyűjtő kukába: elöblített fém konzervdobozok, alumínium italdobozok, alufólia, fém zárókupakok. </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Más fémtárgyat nem szabad a fémgyűjtő szemetesbe dobni, például csavart, hajcsatot, törött gépalkatrészt. A fémhulladékot gyakran a műanyaggal egy kukában kell gyűjteni (sárga színű). Ezt a hulladékfeldolgozó telepen válogatják külön.</a:t>
            </a:r>
          </a:p>
        </p:txBody>
      </p:sp>
      <p:sp>
        <p:nvSpPr>
          <p:cNvPr id="4" name="Dia számának helye 3"/>
          <p:cNvSpPr>
            <a:spLocks noGrp="1"/>
          </p:cNvSpPr>
          <p:nvPr>
            <p:ph type="sldNum" sz="quarter" idx="10"/>
          </p:nvPr>
        </p:nvSpPr>
        <p:spPr/>
        <p:txBody>
          <a:bodyPr/>
          <a:lstStyle/>
          <a:p>
            <a:fld id="{A6E0679C-EC5D-42C6-ABB3-719536DC6759}" type="slidenum">
              <a:rPr lang="hu-HU" smtClean="0"/>
              <a:pPr/>
              <a:t>37</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38</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Papírhulladék</a:t>
            </a:r>
            <a:r>
              <a:rPr lang="hu-HU" sz="1800" dirty="0">
                <a:effectLst/>
                <a:latin typeface="Times New Roman" panose="02020603050405020304" pitchFamily="18" charset="0"/>
                <a:ea typeface="Times New Roman" panose="02020603050405020304" pitchFamily="18" charset="0"/>
              </a:rPr>
              <a:t> minden, ami csak papírból áll és tiszta. Vagyis nem zsíros, nem szennyezett ételmaradékkal, testváladékkal. Például a kartondobozok, a használt, de tiszta csomagolópapírok, szórólapok, selejt dokumentumok, kenyérpapír. </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Nem tartozik ide a zsíros, szennyezett papír csomagolóanyag, a műanyag borító, a használt zsebkendő vagy WC-papír. A mosdókból a használt papírkéztörlő általában mehet a szelektív gyűjtőbe.</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39</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40</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b="1" dirty="0">
                <a:effectLst/>
                <a:latin typeface="Times New Roman" panose="02020603050405020304" pitchFamily="18" charset="0"/>
                <a:ea typeface="Times New Roman" panose="02020603050405020304" pitchFamily="18" charset="0"/>
              </a:rPr>
              <a:t>Üveghulladék</a:t>
            </a:r>
            <a:r>
              <a:rPr lang="hu-HU" sz="1800" dirty="0">
                <a:effectLst/>
                <a:latin typeface="Times New Roman" panose="02020603050405020304" pitchFamily="18" charset="0"/>
                <a:ea typeface="Times New Roman" panose="02020603050405020304" pitchFamily="18" charset="0"/>
              </a:rPr>
              <a:t> az, ami csak üveg, például az elöblített üvegpalack, üdítős üveg, borosüveg, sörösüveg, befőttesüveg, a váza és a pohár. </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Nem tartozik ide például az ablaküveg, a tükör, a villanykörte, a hőálló üvegtál vagy a szemüveg.</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42</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b="1" dirty="0">
                <a:effectLst/>
                <a:latin typeface="Times New Roman" panose="02020603050405020304" pitchFamily="18" charset="0"/>
                <a:ea typeface="Times New Roman" panose="02020603050405020304" pitchFamily="18" charset="0"/>
              </a:rPr>
              <a:t>Elektronikai hulladék</a:t>
            </a:r>
            <a:r>
              <a:rPr lang="hu-HU" sz="1800" dirty="0">
                <a:effectLst/>
                <a:latin typeface="Times New Roman" panose="02020603050405020304" pitchFamily="18" charset="0"/>
                <a:ea typeface="Times New Roman" panose="02020603050405020304" pitchFamily="18" charset="0"/>
              </a:rPr>
              <a:t>: mindenféle elektromos és számítástechnikai eszköz ide tartozik. Például az elromlott mikrohullámú sütő, kábelek, rossz villanyégő, a használt elemek, valamint komputerek, laptopok, telefonok. Ezeket veszélyes hulladékként kell kezelni. Tilos a kukába dobni, külön kell gyűjteni és hulladékudvarokban vagy más gyűjtőhelyeken leadni. Nagyobb üzletekben, szupermarketekben találunk gyűjtőtartályokat, oda kell elvinni, amikor megyünk bevásárolni.</a:t>
            </a: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43</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44</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A hulladékok második csoportjában a </a:t>
            </a:r>
            <a:r>
              <a:rPr lang="hu-HU" sz="1800" b="1" i="1" dirty="0">
                <a:effectLst/>
                <a:latin typeface="Times New Roman" panose="02020603050405020304" pitchFamily="18" charset="0"/>
                <a:ea typeface="Times New Roman" panose="02020603050405020304" pitchFamily="18" charset="0"/>
              </a:rPr>
              <a:t>kimondottan a vendéglátóiparban keletkező hulladékokat</a:t>
            </a:r>
            <a:r>
              <a:rPr lang="hu-HU" sz="1800" dirty="0">
                <a:effectLst/>
                <a:latin typeface="Times New Roman" panose="02020603050405020304" pitchFamily="18" charset="0"/>
                <a:ea typeface="Times New Roman" panose="02020603050405020304" pitchFamily="18" charset="0"/>
              </a:rPr>
              <a:t> beszéljük meg. Azokat, melyek nagy mennyiségben keletkeznek egy-egy konyhán, étteremben. A nagy mennyiség, a romlandóság és fertőzőképesség miatt ezeket nem szabad a vegyes hulladékba, vagyis a fekete kukába rakni. A vendéglátóhelynek kell gondoskodnia ezek biztonságos tárolásáról és elszállíttatásáról. </a:t>
            </a:r>
          </a:p>
        </p:txBody>
      </p:sp>
      <p:sp>
        <p:nvSpPr>
          <p:cNvPr id="4" name="Dia számának helye 3"/>
          <p:cNvSpPr>
            <a:spLocks noGrp="1"/>
          </p:cNvSpPr>
          <p:nvPr>
            <p:ph type="sldNum" sz="quarter" idx="5"/>
          </p:nvPr>
        </p:nvSpPr>
        <p:spPr/>
        <p:txBody>
          <a:bodyPr/>
          <a:lstStyle/>
          <a:p>
            <a:fld id="{A6E0679C-EC5D-42C6-ABB3-719536DC6759}" type="slidenum">
              <a:rPr lang="hu-HU" smtClean="0"/>
              <a:pPr/>
              <a:t>46</a:t>
            </a:fld>
            <a:endParaRPr lang="hu-HU"/>
          </a:p>
        </p:txBody>
      </p:sp>
    </p:spTree>
    <p:extLst>
      <p:ext uri="{BB962C8B-B14F-4D97-AF65-F5344CB8AC3E}">
        <p14:creationId xmlns="" xmlns:p14="http://schemas.microsoft.com/office/powerpoint/2010/main" val="12806035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b="1" dirty="0">
                <a:effectLst/>
                <a:latin typeface="Times New Roman" panose="02020603050405020304" pitchFamily="18" charset="0"/>
                <a:ea typeface="Times New Roman" panose="02020603050405020304" pitchFamily="18" charset="0"/>
              </a:rPr>
              <a:t>Élelmiszerhulladéknak</a:t>
            </a:r>
            <a:r>
              <a:rPr lang="hu-HU" sz="1800" dirty="0">
                <a:effectLst/>
                <a:latin typeface="Times New Roman" panose="02020603050405020304" pitchFamily="18" charset="0"/>
                <a:ea typeface="Times New Roman" panose="02020603050405020304" pitchFamily="18" charset="0"/>
              </a:rPr>
              <a:t> nevezzük a lejárati időhöz közeli, vagy hibás csomagolású, fel nem használt, feleslegessé vált élelmiszert. Az ilyen élelmiszert nem szabad kidobni, meg kell találni a szabályos hasznosítási lehetőségeket. Például olyan segítő szervezeteket, melyek a fogyasztásra alkalmas élelmiszert rászorulóknak közvetítik adományként, vagy maguk dolgozzák fel és úgy juttatják tovább a rászorulóknak. Ilyen például az Élelmiszerbank nevű egyesület.</a:t>
            </a: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47</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b="1" dirty="0" err="1">
                <a:effectLst/>
                <a:latin typeface="Times New Roman" panose="02020603050405020304" pitchFamily="18" charset="0"/>
                <a:ea typeface="Times New Roman" panose="02020603050405020304" pitchFamily="18" charset="0"/>
              </a:rPr>
              <a:t>Biohulladéknak</a:t>
            </a:r>
            <a:r>
              <a:rPr lang="hu-HU" sz="1800" dirty="0">
                <a:effectLst/>
                <a:latin typeface="Times New Roman" panose="02020603050405020304" pitchFamily="18" charset="0"/>
                <a:ea typeface="Times New Roman" panose="02020603050405020304" pitchFamily="18" charset="0"/>
              </a:rPr>
              <a:t> tekintjük az emberi fogyasztásra nem alkalmas élelmiszerhulladékot. Ilyen a lejárt, vagy beszennyeződött élelmiszer, a konyhai hulladék és az ételmaradék (moslék). Ezek biológiai eredetű tápanyagként is hasznosuló, biológiailag lebomló hulladékok. Ide tartozik a zöldséghulladék (zöldségtisztításkor keletkezik) és az ételmaradéknak az a része, amihez még nem nyúlt vendég, például tálaláskor, vagy az önkiszolgáló büfében maradt meg, mert nem fogyott el. </a:t>
            </a:r>
          </a:p>
          <a:p>
            <a:r>
              <a:rPr lang="hu-HU" sz="1800" dirty="0">
                <a:effectLst/>
                <a:latin typeface="Times New Roman" panose="02020603050405020304" pitchFamily="18" charset="0"/>
                <a:ea typeface="Times New Roman" panose="02020603050405020304" pitchFamily="18" charset="0"/>
              </a:rPr>
              <a:t>A </a:t>
            </a:r>
            <a:r>
              <a:rPr lang="hu-HU" sz="1800" dirty="0" err="1">
                <a:effectLst/>
                <a:latin typeface="Times New Roman" panose="02020603050405020304" pitchFamily="18" charset="0"/>
                <a:ea typeface="Times New Roman" panose="02020603050405020304" pitchFamily="18" charset="0"/>
              </a:rPr>
              <a:t>biohulladékot</a:t>
            </a:r>
            <a:r>
              <a:rPr lang="hu-HU" sz="1800" dirty="0">
                <a:effectLst/>
                <a:latin typeface="Times New Roman" panose="02020603050405020304" pitchFamily="18" charset="0"/>
                <a:ea typeface="Times New Roman" panose="02020603050405020304" pitchFamily="18" charset="0"/>
              </a:rPr>
              <a:t> megfelelő feldolgozás és tartósítás (</a:t>
            </a:r>
            <a:r>
              <a:rPr lang="hu-HU" sz="1800" dirty="0" err="1">
                <a:effectLst/>
                <a:latin typeface="Times New Roman" panose="02020603050405020304" pitchFamily="18" charset="0"/>
                <a:ea typeface="Times New Roman" panose="02020603050405020304" pitchFamily="18" charset="0"/>
              </a:rPr>
              <a:t>sterilezés</a:t>
            </a:r>
            <a:r>
              <a:rPr lang="hu-HU" sz="1800" dirty="0">
                <a:effectLst/>
                <a:latin typeface="Times New Roman" panose="02020603050405020304" pitchFamily="18" charset="0"/>
                <a:ea typeface="Times New Roman" panose="02020603050405020304" pitchFamily="18" charset="0"/>
              </a:rPr>
              <a:t> vagy silózás) után fel lehet használni állatok etetésére. Az állatok etetésére nem alkalmas nyers zöldséghulladék nagyszerű komposztalapanyag. A komposzttal a talajt javíthatjuk. </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Ha a hulladék sem állatok etetésére, sem a komposztnak nem alkalmas, akkor biogázt lehet előállítani belőle. A főtt ételmaradékot ne tegyük a komposztba, mert könnyen megrothad. Viszont, biológiailag bontható szerves hulladékként használható biogáz termelésére. A biogázzal lakásokat fűthetünk vagy villamos energiát termelhetünk belőle. </a:t>
            </a:r>
          </a:p>
          <a:p>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48</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Veszélyes az a hulladék, ami az emberi egészségre vagy az élővilágra veszélyes anyagokat tartalmaz.</a:t>
            </a:r>
          </a:p>
        </p:txBody>
      </p:sp>
      <p:sp>
        <p:nvSpPr>
          <p:cNvPr id="4" name="Dia számának helye 3"/>
          <p:cNvSpPr>
            <a:spLocks noGrp="1"/>
          </p:cNvSpPr>
          <p:nvPr>
            <p:ph type="sldNum" sz="quarter" idx="10"/>
          </p:nvPr>
        </p:nvSpPr>
        <p:spPr/>
        <p:txBody>
          <a:bodyPr/>
          <a:lstStyle/>
          <a:p>
            <a:fld id="{A6E0679C-EC5D-42C6-ABB3-719536DC6759}" type="slidenum">
              <a:rPr lang="hu-HU" smtClean="0"/>
              <a:pPr/>
              <a:t>50</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Veszélyes hulladék a veszélyes anyagokat tartalmazó hulladék.  Nézzük meg, hogy mitől lehet veszélyes egy anyag! </a:t>
            </a:r>
          </a:p>
          <a:p>
            <a:pPr marL="342900" lvl="0" indent="-342900" algn="just">
              <a:lnSpc>
                <a:spcPct val="115000"/>
              </a:lnSpc>
              <a:spcBef>
                <a:spcPts val="500"/>
              </a:spcBef>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Robbanékony,</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Gyúlékony,</a:t>
            </a:r>
          </a:p>
          <a:p>
            <a:pPr marL="342900" lvl="0" indent="-342900" algn="just">
              <a:lnSpc>
                <a:spcPct val="115000"/>
              </a:lnSpc>
              <a:buFont typeface="Symbol" panose="05050102010706020507" pitchFamily="18" charset="2"/>
              <a:buChar char=""/>
            </a:pPr>
            <a:r>
              <a:rPr lang="hu-HU" dirty="0">
                <a:effectLst/>
              </a:rPr>
              <a:t>Toxikus, vagyis mérgező emberre vagy az élővilágra,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Rákkeltő hatású,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Magzatkárosító hatású,</a:t>
            </a:r>
          </a:p>
          <a:p>
            <a:pPr marL="342900" lvl="0" indent="-342900" algn="just">
              <a:lnSpc>
                <a:spcPct val="115000"/>
              </a:lnSpc>
              <a:spcAft>
                <a:spcPts val="12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Fertőzőképes. </a:t>
            </a:r>
          </a:p>
        </p:txBody>
      </p:sp>
      <p:sp>
        <p:nvSpPr>
          <p:cNvPr id="4" name="Dia számának helye 3"/>
          <p:cNvSpPr>
            <a:spLocks noGrp="1"/>
          </p:cNvSpPr>
          <p:nvPr>
            <p:ph type="sldNum" sz="quarter" idx="10"/>
          </p:nvPr>
        </p:nvSpPr>
        <p:spPr/>
        <p:txBody>
          <a:bodyPr/>
          <a:lstStyle/>
          <a:p>
            <a:fld id="{A6E0679C-EC5D-42C6-ABB3-719536DC6759}" type="slidenum">
              <a:rPr lang="hu-HU" smtClean="0"/>
              <a:pPr/>
              <a:t>51</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800" dirty="0">
                <a:effectLst/>
                <a:latin typeface="Times New Roman" panose="02020603050405020304" pitchFamily="18" charset="0"/>
                <a:ea typeface="Times New Roman" panose="02020603050405020304" pitchFamily="18" charset="0"/>
              </a:rPr>
              <a:t>Az ételkészítés és vendéglátás során viszonylag kevés veszélyes anyagot használnak, így a hulladék sem tartalmaz nagy mennyiségben veszélyes anyagokat. Ami előfordul, az a vendéglátóhelyeken használt tisztítószerekből, fertőtlenítőszerekből, lúgokból és savakból származik. Lehet lejárt vagy sérült csomagolású vegyszer (tisztítószerek, fertőtlenítőszerek, lúgok, savak) és az üres flakonok.</a:t>
            </a:r>
          </a:p>
          <a:p>
            <a:pPr algn="just">
              <a:lnSpc>
                <a:spcPct val="115000"/>
              </a:lnSpc>
              <a:spcAft>
                <a:spcPts val="1000"/>
              </a:spcAft>
            </a:pPr>
            <a:r>
              <a:rPr lang="hu-HU" dirty="0">
                <a:effectLst/>
              </a:rPr>
              <a:t>Tipikus vendéglátóipari veszélyes hulladék a használt sütőolaj. Ez a konyhai hulladék hasznosítható, ha szelektíven gyűjtik! Jól záródó edényben kell gyűjteni és a sütőolajat hasznosító cégnek átadni. Ez a cég biodízelt készít a sütőolajból. A biodízel úgy használható, mint a dízelolaj, ahhoz keverve adják el a benzinkutakon autók, teherautók számára üzemanyagnak. </a:t>
            </a:r>
            <a:r>
              <a:rPr lang="hu-HU" sz="1800" dirty="0">
                <a:effectLst/>
                <a:latin typeface="Times New Roman" panose="02020603050405020304" pitchFamily="18" charset="0"/>
                <a:ea typeface="Times New Roman" panose="02020603050405020304" pitchFamily="18" charset="0"/>
              </a:rPr>
              <a:t>Az ételmaradék, a használt sütőolaj és a vegyszeres flakonok veszélyes hulladéknak számítanak. Ezeket a vendéglátóiparban zárt tartályokban, hordókban külön kell gyűjteni és a veszélyes hulladékot begyűjtő és hasznosító céggel kell elszállíttatni. A gyűjtőedénynek jól kell zárnia. Az élelmiszer-hulladékot tartalmazó tartályra rá kell írni, hogy </a:t>
            </a:r>
            <a:r>
              <a:rPr lang="hu-HU" sz="1800" i="1" dirty="0">
                <a:effectLst/>
                <a:latin typeface="Times New Roman" panose="02020603050405020304" pitchFamily="18" charset="0"/>
                <a:ea typeface="Times New Roman" panose="02020603050405020304" pitchFamily="18" charset="0"/>
              </a:rPr>
              <a:t>"hulladék, emberi fogyasztásra nem alkalmas"</a:t>
            </a:r>
            <a:r>
              <a:rPr lang="hu-HU" sz="1800" dirty="0">
                <a:effectLst/>
                <a:latin typeface="Times New Roman" panose="02020603050405020304" pitchFamily="18" charset="0"/>
                <a:ea typeface="Times New Roman" panose="02020603050405020304" pitchFamily="18" charset="0"/>
              </a:rPr>
              <a:t>!</a:t>
            </a:r>
            <a:endParaRPr lang="hu-HU" dirty="0"/>
          </a:p>
        </p:txBody>
      </p:sp>
      <p:sp>
        <p:nvSpPr>
          <p:cNvPr id="4" name="Dia számának helye 3"/>
          <p:cNvSpPr>
            <a:spLocks noGrp="1"/>
          </p:cNvSpPr>
          <p:nvPr>
            <p:ph type="sldNum" sz="quarter" idx="10"/>
          </p:nvPr>
        </p:nvSpPr>
        <p:spPr/>
        <p:txBody>
          <a:bodyPr/>
          <a:lstStyle/>
          <a:p>
            <a:fld id="{A6E0679C-EC5D-42C6-ABB3-719536DC6759}" type="slidenum">
              <a:rPr lang="hu-HU" smtClean="0"/>
              <a:pPr/>
              <a:t>52</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 hús, hal és egyéb állati eredetű élelmiszerek feldolgozása során olyan hulladék keletkezik, </a:t>
            </a:r>
            <a:r>
              <a:rPr lang="hu-HU" sz="1800" b="1" dirty="0">
                <a:effectLst/>
                <a:latin typeface="Times New Roman" panose="02020603050405020304" pitchFamily="18" charset="0"/>
                <a:ea typeface="Times New Roman" panose="02020603050405020304" pitchFamily="18" charset="0"/>
              </a:rPr>
              <a:t>ami fogyasztásra vagy további feldolgozásra alkalmatlan</a:t>
            </a:r>
            <a:r>
              <a:rPr lang="hu-HU" sz="1800" dirty="0">
                <a:effectLst/>
                <a:latin typeface="Times New Roman" panose="02020603050405020304" pitchFamily="18" charset="0"/>
                <a:ea typeface="Times New Roman" panose="02020603050405020304" pitchFamily="18" charset="0"/>
              </a:rPr>
              <a:t>. Ilyen például a halpikkely vagy halfej, vagy a hal bele. Ide tartoznak még a megromlott, és lejárt szavatosságú húskészítmények is. Ezek fertőzésveszélyt jelentenek az emberre és az ételekre. Ezekben a hús és hal eredetű hulladékokban nagyon könnyen és gyorsan szaporodnak a mikrobák. Ezek a fertőző mikrobák könnyen megélnek és elszaporodnak, emberi vagy állati betegségeket okoznak (vírusok, baktériumok).</a:t>
            </a:r>
          </a:p>
          <a:p>
            <a:pPr algn="just">
              <a:lnSpc>
                <a:spcPct val="115000"/>
              </a:lnSpc>
              <a:spcBef>
                <a:spcPts val="500"/>
              </a:spcBef>
            </a:pPr>
            <a:r>
              <a:rPr lang="hu-HU" sz="1800" dirty="0">
                <a:effectLst/>
                <a:latin typeface="Times New Roman" panose="02020603050405020304" pitchFamily="18" charset="0"/>
                <a:ea typeface="Times New Roman" panose="02020603050405020304" pitchFamily="18" charset="0"/>
              </a:rPr>
              <a:t>Az állati eredetű hulladékok gyűjtése, szállítása és kezelése kizárólag engedéllyel rendelkező szakcégek által történhet. Ezért a fogyasztásra alkalmatlanná vált (pl. megromlott vagy véletlenül kiolvadt fagyasztott húsok) állati eredetű hulladék feldolgozását végző cégnek kell átadni.</a:t>
            </a:r>
          </a:p>
        </p:txBody>
      </p:sp>
      <p:sp>
        <p:nvSpPr>
          <p:cNvPr id="4" name="Dia számának helye 3"/>
          <p:cNvSpPr>
            <a:spLocks noGrp="1"/>
          </p:cNvSpPr>
          <p:nvPr>
            <p:ph type="sldNum" sz="quarter" idx="10"/>
          </p:nvPr>
        </p:nvSpPr>
        <p:spPr/>
        <p:txBody>
          <a:bodyPr/>
          <a:lstStyle/>
          <a:p>
            <a:fld id="{A6E0679C-EC5D-42C6-ABB3-719536DC6759}" type="slidenum">
              <a:rPr lang="hu-HU" smtClean="0"/>
              <a:pPr/>
              <a:t>53</a:t>
            </a:fld>
            <a:endParaRPr lang="hu-HU"/>
          </a:p>
        </p:txBody>
      </p:sp>
    </p:spTree>
    <p:extLst>
      <p:ext uri="{BB962C8B-B14F-4D97-AF65-F5344CB8AC3E}">
        <p14:creationId xmlns="" xmlns:p14="http://schemas.microsoft.com/office/powerpoint/2010/main" val="19290993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en-US"/>
          </a:p>
        </p:txBody>
      </p:sp>
      <p:sp>
        <p:nvSpPr>
          <p:cNvPr id="4" name="Dia számának helye 3"/>
          <p:cNvSpPr>
            <a:spLocks noGrp="1"/>
          </p:cNvSpPr>
          <p:nvPr>
            <p:ph type="sldNum" sz="quarter" idx="10"/>
          </p:nvPr>
        </p:nvSpPr>
        <p:spPr/>
        <p:txBody>
          <a:bodyPr/>
          <a:lstStyle/>
          <a:p>
            <a:fld id="{A6E0679C-EC5D-42C6-ABB3-719536DC6759}" type="slidenum">
              <a:rPr lang="hu-HU" smtClean="0"/>
              <a:pPr/>
              <a:t>54</a:t>
            </a:fld>
            <a:endParaRPr 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hu-HU"/>
              <a:t>Mintacím szerkesztése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9796027F-7875-4030-9381-8BD8C4F21935}"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pPr/>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a:t>Mintacím szerkesztése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pPr/>
              <a:t>3/21/2021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Üres">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hu-HU"/>
              <a:t>Mintacím szerkesztése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7" name="Date Placeholder 4"/>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hu-HU"/>
              <a:t>Mintacím szerkesztése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áma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hu-HU"/>
              <a:t>Mintacím szerkesztése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hu-HU"/>
              <a:t>Mintacím szerkesztése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hu-HU"/>
              <a:t>Mintacím szerkesztése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hu-HU"/>
              <a:t>Mintaszöveg szerkesztése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kép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nchor="t" anchorCtr="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hu-HU"/>
              <a:t>Mintacím szerkesztése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hu-HU"/>
              <a:t>Mintacím szerkesztése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pPr/>
              <a:t>3/21/2021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7.jpeg"/><Relationship Id="rId4" Type="http://schemas.openxmlformats.org/officeDocument/2006/relationships/diagramLayout" Target="../diagrams/layout1.xml"/><Relationship Id="rId9" Type="http://schemas.openxmlformats.org/officeDocument/2006/relationships/image" Target="../media/image27.jpeg"/></Relationships>
</file>

<file path=ppt/slides/_rels/slide1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7.jpeg"/><Relationship Id="rId4" Type="http://schemas.openxmlformats.org/officeDocument/2006/relationships/diagramLayout" Target="../diagrams/layout2.xml"/><Relationship Id="rId9" Type="http://schemas.openxmlformats.org/officeDocument/2006/relationships/image" Target="../media/image29.jpeg"/></Relationships>
</file>

<file path=ppt/slides/_rels/slide1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comments" Target="../comments/comment2.xml"/><Relationship Id="rId5" Type="http://schemas.openxmlformats.org/officeDocument/2006/relationships/diagramQuickStyle" Target="../diagrams/quickStyle3.xml"/><Relationship Id="rId10" Type="http://schemas.openxmlformats.org/officeDocument/2006/relationships/image" Target="../media/image7.jpeg"/><Relationship Id="rId4" Type="http://schemas.openxmlformats.org/officeDocument/2006/relationships/diagramLayout" Target="../diagrams/layout3.xml"/><Relationship Id="rId9" Type="http://schemas.openxmlformats.org/officeDocument/2006/relationships/image" Target="../media/image8.jpeg"/></Relationships>
</file>

<file path=ppt/slides/_rels/slide1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7.jpeg"/><Relationship Id="rId4" Type="http://schemas.openxmlformats.org/officeDocument/2006/relationships/diagramLayout" Target="../diagrams/layout4.xml"/><Relationship Id="rId9" Type="http://schemas.openxmlformats.org/officeDocument/2006/relationships/image" Target="../media/image31.jpeg"/></Relationships>
</file>

<file path=ppt/slides/_rels/slide17.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7.jpeg"/><Relationship Id="rId4" Type="http://schemas.openxmlformats.org/officeDocument/2006/relationships/diagramLayout" Target="../diagrams/layout5.xml"/><Relationship Id="rId9" Type="http://schemas.openxmlformats.org/officeDocument/2006/relationships/image" Target="../media/image32.jpeg"/></Relationships>
</file>

<file path=ppt/slides/_rels/slide1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image" Target="../media/image7.jpeg"/><Relationship Id="rId4" Type="http://schemas.openxmlformats.org/officeDocument/2006/relationships/diagramLayout" Target="../diagrams/layout6.xml"/><Relationship Id="rId9" Type="http://schemas.openxmlformats.org/officeDocument/2006/relationships/image" Target="../media/image34.jpeg"/></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23.jpeg"/><Relationship Id="rId7" Type="http://schemas.openxmlformats.org/officeDocument/2006/relationships/image" Target="../media/image4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25.jpeg"/><Relationship Id="rId10" Type="http://schemas.openxmlformats.org/officeDocument/2006/relationships/comments" Target="../comments/comment3.xml"/><Relationship Id="rId4" Type="http://schemas.openxmlformats.org/officeDocument/2006/relationships/image" Target="../media/image24.jpeg"/><Relationship Id="rId9"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44.jpeg"/><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7.jpeg"/><Relationship Id="rId4" Type="http://schemas.openxmlformats.org/officeDocument/2006/relationships/image" Target="../media/image46.jpeg"/></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7.jpeg"/><Relationship Id="rId4" Type="http://schemas.openxmlformats.org/officeDocument/2006/relationships/image" Target="../media/image53.jpeg"/></Relationships>
</file>

<file path=ppt/slides/_rels/slide28.xml.rels><?xml version="1.0" encoding="UTF-8" standalone="yes"?>
<Relationships xmlns="http://schemas.openxmlformats.org/package/2006/relationships"><Relationship Id="rId8" Type="http://schemas.microsoft.com/office/2007/relationships/diagramDrawing" Target="../diagrams/drawing7.xml"/><Relationship Id="rId13" Type="http://schemas.openxmlformats.org/officeDocument/2006/relationships/comments" Target="../comments/comment4.xml"/><Relationship Id="rId3" Type="http://schemas.openxmlformats.org/officeDocument/2006/relationships/image" Target="../media/image54.jpeg"/><Relationship Id="rId7" Type="http://schemas.openxmlformats.org/officeDocument/2006/relationships/diagramColors" Target="../diagrams/colors7.xml"/><Relationship Id="rId12" Type="http://schemas.openxmlformats.org/officeDocument/2006/relationships/image" Target="../media/image5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QuickStyle" Target="../diagrams/quickStyle7.xml"/><Relationship Id="rId11" Type="http://schemas.openxmlformats.org/officeDocument/2006/relationships/image" Target="../media/image7.jpeg"/><Relationship Id="rId5" Type="http://schemas.openxmlformats.org/officeDocument/2006/relationships/diagramLayout" Target="../diagrams/layout7.xml"/><Relationship Id="rId10" Type="http://schemas.openxmlformats.org/officeDocument/2006/relationships/image" Target="../media/image56.jpeg"/><Relationship Id="rId4" Type="http://schemas.openxmlformats.org/officeDocument/2006/relationships/diagramData" Target="../diagrams/data7.xml"/><Relationship Id="rId9" Type="http://schemas.openxmlformats.org/officeDocument/2006/relationships/image" Target="../media/image55.jpeg"/></Relationships>
</file>

<file path=ppt/slides/_rels/slide29.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8.xml"/><Relationship Id="rId11" Type="http://schemas.openxmlformats.org/officeDocument/2006/relationships/image" Target="../media/image7.jpeg"/><Relationship Id="rId5" Type="http://schemas.openxmlformats.org/officeDocument/2006/relationships/diagramQuickStyle" Target="../diagrams/quickStyle8.xml"/><Relationship Id="rId10" Type="http://schemas.openxmlformats.org/officeDocument/2006/relationships/image" Target="../media/image60.jpeg"/><Relationship Id="rId4" Type="http://schemas.openxmlformats.org/officeDocument/2006/relationships/diagramLayout" Target="../diagrams/layout8.xml"/><Relationship Id="rId9" Type="http://schemas.openxmlformats.org/officeDocument/2006/relationships/image" Target="../media/image59.jpeg"/></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64.jpeg"/><Relationship Id="rId7"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png"/></Relationships>
</file>

<file path=ppt/slides/_rels/slide36.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68.jpeg"/><Relationship Id="rId7"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38.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2.jpeg"/><Relationship Id="rId7" Type="http://schemas.openxmlformats.org/officeDocument/2006/relationships/image" Target="../media/image63.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74.jpeg"/><Relationship Id="rId4" Type="http://schemas.openxmlformats.org/officeDocument/2006/relationships/image" Target="../media/image73.jpeg"/></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76.jpeg"/><Relationship Id="rId7" Type="http://schemas.openxmlformats.org/officeDocument/2006/relationships/image" Target="../media/image80.jpeg"/><Relationship Id="rId12" Type="http://schemas.openxmlformats.org/officeDocument/2006/relationships/comments" Target="../comments/comment5.xml"/><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79.jpeg"/><Relationship Id="rId11" Type="http://schemas.openxmlformats.org/officeDocument/2006/relationships/image" Target="../media/image82.jpeg"/><Relationship Id="rId5" Type="http://schemas.openxmlformats.org/officeDocument/2006/relationships/image" Target="../media/image78.jpeg"/><Relationship Id="rId10" Type="http://schemas.openxmlformats.org/officeDocument/2006/relationships/image" Target="../media/image81.png"/><Relationship Id="rId4" Type="http://schemas.openxmlformats.org/officeDocument/2006/relationships/image" Target="../media/image77.jpeg"/><Relationship Id="rId9" Type="http://schemas.openxmlformats.org/officeDocument/2006/relationships/image" Target="../media/image63.jpeg"/></Relationships>
</file>

<file path=ppt/slides/_rels/slide4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3.jpeg"/></Relationships>
</file>

<file path=ppt/slides/_rels/slide4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94.jpeg"/><Relationship Id="rId3" Type="http://schemas.openxmlformats.org/officeDocument/2006/relationships/image" Target="../media/image86.jpeg"/><Relationship Id="rId7" Type="http://schemas.openxmlformats.org/officeDocument/2006/relationships/image" Target="../media/image90.jpeg"/><Relationship Id="rId12" Type="http://schemas.openxmlformats.org/officeDocument/2006/relationships/image" Target="../media/image93.jpe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89.jpeg"/><Relationship Id="rId11" Type="http://schemas.openxmlformats.org/officeDocument/2006/relationships/image" Target="../media/image92.jpeg"/><Relationship Id="rId5" Type="http://schemas.openxmlformats.org/officeDocument/2006/relationships/image" Target="../media/image88.jpeg"/><Relationship Id="rId10" Type="http://schemas.openxmlformats.org/officeDocument/2006/relationships/image" Target="../media/image91.png"/><Relationship Id="rId4" Type="http://schemas.openxmlformats.org/officeDocument/2006/relationships/image" Target="../media/image87.jpeg"/><Relationship Id="rId9" Type="http://schemas.openxmlformats.org/officeDocument/2006/relationships/image" Target="../media/image63.jpeg"/><Relationship Id="rId14" Type="http://schemas.openxmlformats.org/officeDocument/2006/relationships/image" Target="../media/image95.jpeg"/></Relationships>
</file>

<file path=ppt/slides/_rels/slide4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40.xml"/><Relationship Id="rId1" Type="http://schemas.openxmlformats.org/officeDocument/2006/relationships/slideLayout" Target="../slideLayouts/slideLayout7.xml"/><Relationship Id="rId5" Type="http://schemas.openxmlformats.org/officeDocument/2006/relationships/image" Target="../media/image97.jpeg"/><Relationship Id="rId4" Type="http://schemas.openxmlformats.org/officeDocument/2006/relationships/image" Target="../media/image7.jpeg"/></Relationships>
</file>

<file path=ppt/slides/_rels/slide4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9.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image" Target="../media/image101.png"/><Relationship Id="rId4" Type="http://schemas.openxmlformats.org/officeDocument/2006/relationships/image" Target="../media/image7.jpeg"/></Relationships>
</file>

<file path=ppt/slides/_rels/slide51.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image" Target="../media/image7.jpeg"/><Relationship Id="rId7" Type="http://schemas.openxmlformats.org/officeDocument/2006/relationships/image" Target="../media/image105.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png"/><Relationship Id="rId10" Type="http://schemas.openxmlformats.org/officeDocument/2006/relationships/image" Target="../media/image101.png"/><Relationship Id="rId4" Type="http://schemas.openxmlformats.org/officeDocument/2006/relationships/image" Target="../media/image102.png"/><Relationship Id="rId9" Type="http://schemas.openxmlformats.org/officeDocument/2006/relationships/image" Target="../media/image107.png"/></Relationships>
</file>

<file path=ppt/slides/_rels/slide52.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110.jpe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109.jpeg"/><Relationship Id="rId4" Type="http://schemas.openxmlformats.org/officeDocument/2006/relationships/image" Target="../media/image108.png"/></Relationships>
</file>

<file path=ppt/slides/_rels/slide5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0.jpe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 xmlns:a16="http://schemas.microsoft.com/office/drawing/2014/main" id="{E399C9F9-6EB5-455C-B585-1CE996FBCC48}"/>
              </a:ext>
            </a:extLst>
          </p:cNvPr>
          <p:cNvSpPr>
            <a:spLocks noGrp="1"/>
          </p:cNvSpPr>
          <p:nvPr>
            <p:ph type="ctrTitle"/>
          </p:nvPr>
        </p:nvSpPr>
        <p:spPr>
          <a:xfrm>
            <a:off x="2002555" y="1565753"/>
            <a:ext cx="8825658" cy="2206981"/>
          </a:xfrm>
        </p:spPr>
        <p:txBody>
          <a:bodyPr/>
          <a:lstStyle/>
          <a:p>
            <a:pPr algn="ctr">
              <a:spcBef>
                <a:spcPts val="0"/>
              </a:spcBef>
              <a:spcAft>
                <a:spcPts val="600"/>
              </a:spcAft>
            </a:pPr>
            <a:r>
              <a:rPr lang="hu-HU" sz="4400" dirty="0">
                <a:solidFill>
                  <a:schemeClr val="bg2"/>
                </a:solidFill>
                <a:latin typeface="Arial" panose="020B0604020202020204" pitchFamily="34" charset="0"/>
                <a:cs typeface="Arial" panose="020B0604020202020204" pitchFamily="34" charset="0"/>
              </a:rPr>
              <a:t>Kiegészítő tevékenységek a vendéglátásban</a:t>
            </a:r>
            <a:br>
              <a:rPr lang="hu-HU" sz="4400" dirty="0">
                <a:solidFill>
                  <a:schemeClr val="bg2"/>
                </a:solidFill>
                <a:latin typeface="Arial" panose="020B0604020202020204" pitchFamily="34" charset="0"/>
                <a:cs typeface="Arial" panose="020B0604020202020204" pitchFamily="34" charset="0"/>
              </a:rPr>
            </a:br>
            <a:r>
              <a:rPr lang="hu-HU" sz="800" dirty="0">
                <a:solidFill>
                  <a:schemeClr val="bg2"/>
                </a:solidFill>
                <a:latin typeface="Arial" panose="020B0604020202020204" pitchFamily="34" charset="0"/>
                <a:cs typeface="Arial" panose="020B0604020202020204" pitchFamily="34" charset="0"/>
              </a:rPr>
              <a:t>c</a:t>
            </a:r>
            <a:r>
              <a:rPr lang="hu-HU" sz="4400" dirty="0">
                <a:solidFill>
                  <a:schemeClr val="bg2"/>
                </a:solidFill>
                <a:latin typeface="Arial" panose="020B0604020202020204" pitchFamily="34" charset="0"/>
                <a:cs typeface="Arial" panose="020B0604020202020204" pitchFamily="34" charset="0"/>
              </a:rPr>
              <a:t/>
            </a:r>
            <a:br>
              <a:rPr lang="hu-HU" sz="4400" dirty="0">
                <a:solidFill>
                  <a:schemeClr val="bg2"/>
                </a:solidFill>
                <a:latin typeface="Arial" panose="020B0604020202020204" pitchFamily="34" charset="0"/>
                <a:cs typeface="Arial" panose="020B0604020202020204" pitchFamily="34" charset="0"/>
              </a:rPr>
            </a:br>
            <a:r>
              <a:rPr lang="hu-HU" sz="4400" b="1" dirty="0">
                <a:solidFill>
                  <a:schemeClr val="bg2"/>
                </a:solidFill>
                <a:latin typeface="Arial" panose="020B0604020202020204" pitchFamily="34" charset="0"/>
                <a:cs typeface="Arial" panose="020B0604020202020204" pitchFamily="34" charset="0"/>
              </a:rPr>
              <a:t>Hulladékkezelés</a:t>
            </a:r>
          </a:p>
        </p:txBody>
      </p:sp>
      <p:sp>
        <p:nvSpPr>
          <p:cNvPr id="3" name="Alcím 2">
            <a:extLst>
              <a:ext uri="{FF2B5EF4-FFF2-40B4-BE49-F238E27FC236}">
                <a16:creationId xmlns="" xmlns:a16="http://schemas.microsoft.com/office/drawing/2014/main" id="{3F25454F-4DBF-455F-9E04-8DB6DE76CF03}"/>
              </a:ext>
            </a:extLst>
          </p:cNvPr>
          <p:cNvSpPr>
            <a:spLocks noGrp="1"/>
          </p:cNvSpPr>
          <p:nvPr>
            <p:ph type="subTitle" idx="1"/>
          </p:nvPr>
        </p:nvSpPr>
        <p:spPr>
          <a:xfrm>
            <a:off x="1362462" y="4214600"/>
            <a:ext cx="10105845" cy="1364220"/>
          </a:xfrm>
        </p:spPr>
        <p:txBody>
          <a:bodyPr>
            <a:normAutofit fontScale="85000" lnSpcReduction="20000"/>
          </a:bodyPr>
          <a:lstStyle/>
          <a:p>
            <a:pPr algn="ctr"/>
            <a:r>
              <a:rPr lang="hu-HU" sz="3200" dirty="0">
                <a:solidFill>
                  <a:schemeClr val="bg1"/>
                </a:solidFill>
                <a:latin typeface="Arial" panose="020B0604020202020204" pitchFamily="34" charset="0"/>
                <a:cs typeface="Arial" panose="020B0604020202020204" pitchFamily="34" charset="0"/>
              </a:rPr>
              <a:t>Könnyen érthető HACCP</a:t>
            </a:r>
          </a:p>
          <a:p>
            <a:pPr algn="ctr"/>
            <a:r>
              <a:rPr lang="hu-HU" sz="3200" dirty="0">
                <a:solidFill>
                  <a:schemeClr val="bg1"/>
                </a:solidFill>
                <a:latin typeface="Arial" panose="020B0604020202020204" pitchFamily="34" charset="0"/>
                <a:cs typeface="Arial" panose="020B0604020202020204" pitchFamily="34" charset="0"/>
              </a:rPr>
              <a:t>7. fejezet</a:t>
            </a:r>
          </a:p>
          <a:p>
            <a:pPr algn="ctr"/>
            <a:r>
              <a:rPr lang="hu-HU" sz="3200" dirty="0">
                <a:solidFill>
                  <a:schemeClr val="bg1"/>
                </a:solidFill>
                <a:latin typeface="Arial" panose="020B0604020202020204" pitchFamily="34" charset="0"/>
                <a:cs typeface="Arial" panose="020B0604020202020204" pitchFamily="34" charset="0"/>
              </a:rPr>
              <a:t>2020</a:t>
            </a:r>
          </a:p>
        </p:txBody>
      </p:sp>
      <p:pic>
        <p:nvPicPr>
          <p:cNvPr id="5" name="Kép 4">
            <a:extLst>
              <a:ext uri="{FF2B5EF4-FFF2-40B4-BE49-F238E27FC236}">
                <a16:creationId xmlns="" xmlns:a16="http://schemas.microsoft.com/office/drawing/2014/main" id="{3A418357-7B96-40A6-B7BE-29A5B914359D}"/>
              </a:ext>
            </a:extLst>
          </p:cNvPr>
          <p:cNvPicPr>
            <a:picLocks noChangeAspect="1"/>
          </p:cNvPicPr>
          <p:nvPr/>
        </p:nvPicPr>
        <p:blipFill>
          <a:blip r:embed="rId3"/>
          <a:stretch>
            <a:fillRect/>
          </a:stretch>
        </p:blipFill>
        <p:spPr>
          <a:xfrm>
            <a:off x="0" y="6213231"/>
            <a:ext cx="12212117" cy="644769"/>
          </a:xfrm>
          <a:prstGeom prst="rect">
            <a:avLst/>
          </a:prstGeom>
        </p:spPr>
      </p:pic>
      <p:pic>
        <p:nvPicPr>
          <p:cNvPr id="7" name="Kép 6" descr="A képen rajz látható&#10;&#10;Automatikusan generált leírás">
            <a:extLst>
              <a:ext uri="{FF2B5EF4-FFF2-40B4-BE49-F238E27FC236}">
                <a16:creationId xmlns="" xmlns:a16="http://schemas.microsoft.com/office/drawing/2014/main" id="{B6350CB7-D4A0-487C-A63B-35B6032717AD}"/>
              </a:ext>
            </a:extLst>
          </p:cNvPr>
          <p:cNvPicPr>
            <a:picLocks noChangeAspect="1"/>
          </p:cNvPicPr>
          <p:nvPr/>
        </p:nvPicPr>
        <p:blipFill>
          <a:blip r:embed="rId4"/>
          <a:stretch>
            <a:fillRect/>
          </a:stretch>
        </p:blipFill>
        <p:spPr>
          <a:xfrm>
            <a:off x="10368694" y="0"/>
            <a:ext cx="1823306" cy="1710304"/>
          </a:xfrm>
          <a:prstGeom prst="rect">
            <a:avLst/>
          </a:prstGeom>
        </p:spPr>
      </p:pic>
    </p:spTree>
    <p:extLst>
      <p:ext uri="{BB962C8B-B14F-4D97-AF65-F5344CB8AC3E}">
        <p14:creationId xmlns="" xmlns:p14="http://schemas.microsoft.com/office/powerpoint/2010/main" val="8310366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églalap 3">
            <a:extLst>
              <a:ext uri="{FF2B5EF4-FFF2-40B4-BE49-F238E27FC236}">
                <a16:creationId xmlns="" xmlns:a16="http://schemas.microsoft.com/office/drawing/2014/main" id="{2E342C8B-B5A9-44FE-A096-C6BCF46034B6}"/>
              </a:ext>
            </a:extLst>
          </p:cNvPr>
          <p:cNvSpPr/>
          <p:nvPr/>
        </p:nvSpPr>
        <p:spPr>
          <a:xfrm>
            <a:off x="970671" y="2975029"/>
            <a:ext cx="10410092" cy="907941"/>
          </a:xfrm>
          <a:prstGeom prst="rect">
            <a:avLst/>
          </a:prstGeom>
        </p:spPr>
        <p:txBody>
          <a:bodyPr wrap="square">
            <a:spAutoFit/>
          </a:bodyPr>
          <a:lstStyle/>
          <a:p>
            <a:pPr marL="0" lvl="1" algn="ctr">
              <a:spcBef>
                <a:spcPts val="600"/>
              </a:spcBef>
            </a:pPr>
            <a:r>
              <a:rPr lang="hu-HU" sz="2400" b="1" dirty="0">
                <a:solidFill>
                  <a:schemeClr val="bg2"/>
                </a:solidFill>
                <a:latin typeface="Arial" panose="020B0604020202020204" pitchFamily="34" charset="0"/>
                <a:cs typeface="Arial" panose="020B0604020202020204" pitchFamily="34" charset="0"/>
              </a:rPr>
              <a:t>Ez a tananyag a vendéglátásban dolgozó munkatársaknak készült.</a:t>
            </a:r>
          </a:p>
          <a:p>
            <a:pPr marL="0" lvl="1" algn="ctr">
              <a:spcBef>
                <a:spcPts val="600"/>
              </a:spcBef>
            </a:pPr>
            <a:r>
              <a:rPr lang="hu-HU" sz="2400" b="1" dirty="0">
                <a:solidFill>
                  <a:schemeClr val="bg2"/>
                </a:solidFill>
                <a:latin typeface="Arial" panose="020B0604020202020204" pitchFamily="34" charset="0"/>
                <a:cs typeface="Arial" panose="020B0604020202020204" pitchFamily="34" charset="0"/>
              </a:rPr>
              <a:t>Témája a hulladékkezelés a vendéglátó helyeken.</a:t>
            </a:r>
          </a:p>
        </p:txBody>
      </p:sp>
      <p:pic>
        <p:nvPicPr>
          <p:cNvPr id="3" name="Kép 2"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047629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10245683" cy="1915647"/>
          </a:xfrm>
        </p:spPr>
        <p:txBody>
          <a:bodyPr/>
          <a:lstStyle/>
          <a:p>
            <a:r>
              <a:rPr lang="hu-HU" b="1" dirty="0">
                <a:solidFill>
                  <a:schemeClr val="bg1"/>
                </a:solidFill>
                <a:latin typeface="Arial" panose="020B0604020202020204" pitchFamily="34" charset="0"/>
                <a:cs typeface="Arial" panose="020B0604020202020204" pitchFamily="34" charset="0"/>
              </a:rPr>
              <a:t>1</a:t>
            </a:r>
            <a:r>
              <a:rPr lang="hu-HU" b="1" dirty="0" smtClean="0">
                <a:solidFill>
                  <a:schemeClr val="bg1"/>
                </a:solidFill>
                <a:latin typeface="Arial" panose="020B0604020202020204" pitchFamily="34" charset="0"/>
                <a:cs typeface="Arial" panose="020B0604020202020204" pitchFamily="34" charset="0"/>
              </a:rPr>
              <a:t>. </a:t>
            </a:r>
            <a:r>
              <a:rPr lang="hu-HU" b="1" dirty="0">
                <a:solidFill>
                  <a:schemeClr val="bg1"/>
                </a:solidFill>
                <a:latin typeface="Arial" panose="020B0604020202020204" pitchFamily="34" charset="0"/>
                <a:cs typeface="Arial" panose="020B0604020202020204" pitchFamily="34" charset="0"/>
              </a:rPr>
              <a:t>Kiegészítő tevékenységek</a:t>
            </a:r>
          </a:p>
        </p:txBody>
      </p:sp>
      <p:sp>
        <p:nvSpPr>
          <p:cNvPr id="3" name="Szöveg helye 2"/>
          <p:cNvSpPr>
            <a:spLocks noGrp="1"/>
          </p:cNvSpPr>
          <p:nvPr>
            <p:ph type="body" idx="1"/>
          </p:nvPr>
        </p:nvSpPr>
        <p:spPr>
          <a:xfrm>
            <a:off x="1154954" y="4777381"/>
            <a:ext cx="9536491" cy="1182548"/>
          </a:xfrm>
        </p:spPr>
        <p:txBody>
          <a:bodyPr>
            <a:normAutofit/>
          </a:bodyPr>
          <a:lstStyle/>
          <a:p>
            <a:r>
              <a:rPr lang="hu-HU" sz="2400" b="1" cap="none" dirty="0">
                <a:solidFill>
                  <a:schemeClr val="bg2"/>
                </a:solidFill>
                <a:latin typeface="Arial" panose="020B0604020202020204" pitchFamily="34" charset="0"/>
                <a:cs typeface="Arial" panose="020B0604020202020204" pitchFamily="34" charset="0"/>
              </a:rPr>
              <a:t>Mit nevezünk a vendéglátásban a kiegészítő tevékenységnek?</a:t>
            </a: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74828" y="0"/>
            <a:ext cx="1317171" cy="1235537"/>
          </a:xfrm>
          <a:prstGeom prst="rect">
            <a:avLst/>
          </a:prstGeom>
        </p:spPr>
      </p:pic>
    </p:spTree>
    <p:extLst>
      <p:ext uri="{BB962C8B-B14F-4D97-AF65-F5344CB8AC3E}">
        <p14:creationId xmlns="" xmlns:p14="http://schemas.microsoft.com/office/powerpoint/2010/main" val="23179961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Kép 12"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6" name="Tartalom helye 5"/>
          <p:cNvSpPr>
            <a:spLocks noGrp="1"/>
          </p:cNvSpPr>
          <p:nvPr>
            <p:ph idx="1"/>
          </p:nvPr>
        </p:nvSpPr>
        <p:spPr>
          <a:xfrm>
            <a:off x="462924" y="1275713"/>
            <a:ext cx="6613738" cy="4038873"/>
          </a:xfrm>
        </p:spPr>
        <p:txBody>
          <a:bodyPr>
            <a:noAutofit/>
          </a:bodyPr>
          <a:lstStyle/>
          <a:p>
            <a:pPr marL="0" lvl="2" indent="0">
              <a:spcAft>
                <a:spcPts val="1200"/>
              </a:spcAft>
              <a:buNone/>
            </a:pPr>
            <a:r>
              <a:rPr lang="hu-HU" sz="2400" smtClean="0">
                <a:solidFill>
                  <a:schemeClr val="bg1"/>
                </a:solidFill>
                <a:latin typeface="Arial" panose="020B0604020202020204" pitchFamily="34" charset="0"/>
                <a:cs typeface="Arial" panose="020B0604020202020204" pitchFamily="34" charset="0"/>
              </a:rPr>
              <a:t>A jó hulladékkezelés előfeltétel a vendéglátásban.</a:t>
            </a:r>
          </a:p>
          <a:p>
            <a:pPr marL="0" lvl="2" indent="0">
              <a:spcAft>
                <a:spcPts val="1200"/>
              </a:spcAft>
              <a:buNone/>
            </a:pPr>
            <a:r>
              <a:rPr lang="hu-HU" sz="2400" smtClean="0">
                <a:solidFill>
                  <a:schemeClr val="bg1"/>
                </a:solidFill>
                <a:latin typeface="Arial" panose="020B0604020202020204" pitchFamily="34" charset="0"/>
                <a:cs typeface="Arial" panose="020B0604020202020204" pitchFamily="34" charset="0"/>
              </a:rPr>
              <a:t>A </a:t>
            </a:r>
            <a:r>
              <a:rPr lang="hu-HU" sz="2400" dirty="0">
                <a:solidFill>
                  <a:schemeClr val="bg1"/>
                </a:solidFill>
                <a:latin typeface="Arial" panose="020B0604020202020204" pitchFamily="34" charset="0"/>
                <a:cs typeface="Arial" panose="020B0604020202020204" pitchFamily="34" charset="0"/>
              </a:rPr>
              <a:t>hulladékkezelés célja, hogy </a:t>
            </a:r>
            <a:r>
              <a:rPr lang="hu-HU" sz="2400" b="1" dirty="0">
                <a:solidFill>
                  <a:schemeClr val="bg1"/>
                </a:solidFill>
                <a:latin typeface="Arial" panose="020B0604020202020204" pitchFamily="34" charset="0"/>
                <a:cs typeface="Arial" panose="020B0604020202020204" pitchFamily="34" charset="0"/>
              </a:rPr>
              <a:t>a hulladék minél kisebb </a:t>
            </a:r>
            <a:r>
              <a:rPr lang="hu-HU" sz="2400" b="1" dirty="0" smtClean="0">
                <a:solidFill>
                  <a:schemeClr val="bg1"/>
                </a:solidFill>
                <a:latin typeface="Arial" panose="020B0604020202020204" pitchFamily="34" charset="0"/>
                <a:cs typeface="Arial" panose="020B0604020202020204" pitchFamily="34" charset="0"/>
              </a:rPr>
              <a:t>kockázatot </a:t>
            </a:r>
            <a:r>
              <a:rPr lang="hu-HU" sz="2400" b="1" dirty="0">
                <a:solidFill>
                  <a:schemeClr val="bg1"/>
                </a:solidFill>
                <a:latin typeface="Arial" panose="020B0604020202020204" pitchFamily="34" charset="0"/>
                <a:cs typeface="Arial" panose="020B0604020202020204" pitchFamily="34" charset="0"/>
              </a:rPr>
              <a:t>jelentsen az ételre. </a:t>
            </a:r>
            <a:r>
              <a:rPr lang="hu-HU" sz="2400" b="1">
                <a:solidFill>
                  <a:schemeClr val="bg1"/>
                </a:solidFill>
                <a:latin typeface="Arial" panose="020B0604020202020204" pitchFamily="34" charset="0"/>
                <a:cs typeface="Arial" panose="020B0604020202020204" pitchFamily="34" charset="0"/>
              </a:rPr>
              <a:t/>
            </a:r>
            <a:br>
              <a:rPr lang="hu-HU" sz="2400" b="1">
                <a:solidFill>
                  <a:schemeClr val="bg1"/>
                </a:solidFill>
                <a:latin typeface="Arial" panose="020B0604020202020204" pitchFamily="34" charset="0"/>
                <a:cs typeface="Arial" panose="020B0604020202020204" pitchFamily="34" charset="0"/>
              </a:rPr>
            </a:br>
            <a:r>
              <a:rPr lang="hu-HU" sz="2400" smtClean="0">
                <a:solidFill>
                  <a:schemeClr val="bg1"/>
                </a:solidFill>
                <a:latin typeface="Arial" panose="020B0604020202020204" pitchFamily="34" charset="0"/>
                <a:cs typeface="Arial" panose="020B0604020202020204" pitchFamily="34" charset="0"/>
              </a:rPr>
              <a:t>Vagyis</a:t>
            </a:r>
            <a:r>
              <a:rPr lang="hu-HU" sz="2400" dirty="0">
                <a:solidFill>
                  <a:schemeClr val="bg1"/>
                </a:solidFill>
                <a:latin typeface="Arial" panose="020B0604020202020204" pitchFamily="34" charset="0"/>
                <a:cs typeface="Arial" panose="020B0604020202020204" pitchFamily="34" charset="0"/>
              </a:rPr>
              <a:t>, hogy a hulladékban </a:t>
            </a:r>
            <a:r>
              <a:rPr lang="hu-HU" sz="2400">
                <a:solidFill>
                  <a:schemeClr val="bg1"/>
                </a:solidFill>
                <a:latin typeface="Arial" panose="020B0604020202020204" pitchFamily="34" charset="0"/>
                <a:cs typeface="Arial" panose="020B0604020202020204" pitchFamily="34" charset="0"/>
              </a:rPr>
              <a:t>lévő </a:t>
            </a:r>
            <a:r>
              <a:rPr lang="hu-HU" sz="2400" smtClean="0">
                <a:solidFill>
                  <a:schemeClr val="bg1"/>
                </a:solidFill>
                <a:latin typeface="Arial" panose="020B0604020202020204" pitchFamily="34" charset="0"/>
                <a:cs typeface="Arial" panose="020B0604020202020204" pitchFamily="34" charset="0"/>
              </a:rPr>
              <a:t>szennyezőanyagok és mikrobák </a:t>
            </a:r>
            <a:r>
              <a:rPr lang="hu-HU" sz="2400" dirty="0" smtClean="0">
                <a:solidFill>
                  <a:schemeClr val="bg1"/>
                </a:solidFill>
                <a:latin typeface="Arial" panose="020B0604020202020204" pitchFamily="34" charset="0"/>
                <a:cs typeface="Arial" panose="020B0604020202020204" pitchFamily="34" charset="0"/>
              </a:rPr>
              <a:t>ne </a:t>
            </a:r>
            <a:r>
              <a:rPr lang="hu-HU" sz="2400" dirty="0">
                <a:solidFill>
                  <a:schemeClr val="bg1"/>
                </a:solidFill>
                <a:latin typeface="Arial" panose="020B0604020202020204" pitchFamily="34" charset="0"/>
                <a:cs typeface="Arial" panose="020B0604020202020204" pitchFamily="34" charset="0"/>
              </a:rPr>
              <a:t>kerülhessenek az ételbe. </a:t>
            </a:r>
          </a:p>
          <a:p>
            <a:pPr marL="0" lvl="2" indent="0">
              <a:spcAft>
                <a:spcPts val="1200"/>
              </a:spcAft>
              <a:buNone/>
            </a:pPr>
            <a:r>
              <a:rPr lang="hu-HU" sz="2400" smtClean="0">
                <a:solidFill>
                  <a:schemeClr val="bg1"/>
                </a:solidFill>
                <a:latin typeface="Arial" panose="020B0604020202020204" pitchFamily="34" charset="0"/>
                <a:cs typeface="Arial" panose="020B0604020202020204" pitchFamily="34" charset="0"/>
              </a:rPr>
              <a:t>Az </a:t>
            </a:r>
            <a:r>
              <a:rPr lang="hu-HU" sz="2400" dirty="0">
                <a:solidFill>
                  <a:schemeClr val="bg1"/>
                </a:solidFill>
                <a:latin typeface="Arial" panose="020B0604020202020204" pitchFamily="34" charset="0"/>
                <a:cs typeface="Arial" panose="020B0604020202020204" pitchFamily="34" charset="0"/>
              </a:rPr>
              <a:t>étel egészséges maradjon, ne legyen fertőzött. </a:t>
            </a:r>
          </a:p>
          <a:p>
            <a:pPr marL="0" lvl="2" indent="0">
              <a:spcAft>
                <a:spcPts val="1200"/>
              </a:spcAft>
              <a:buNone/>
            </a:pPr>
            <a:r>
              <a:rPr lang="hu-HU" sz="2400" smtClean="0">
                <a:solidFill>
                  <a:schemeClr val="bg1"/>
                </a:solidFill>
                <a:latin typeface="Arial" panose="020B0604020202020204" pitchFamily="34" charset="0"/>
                <a:cs typeface="Arial" panose="020B0604020202020204" pitchFamily="34" charset="0"/>
              </a:rPr>
              <a:t>A </a:t>
            </a:r>
            <a:r>
              <a:rPr lang="hu-HU" sz="2400" dirty="0">
                <a:solidFill>
                  <a:schemeClr val="bg1"/>
                </a:solidFill>
                <a:latin typeface="Arial" panose="020B0604020202020204" pitchFamily="34" charset="0"/>
                <a:cs typeface="Arial" panose="020B0604020202020204" pitchFamily="34" charset="0"/>
              </a:rPr>
              <a:t>hulladék legyen </a:t>
            </a:r>
            <a:r>
              <a:rPr lang="hu-HU" sz="2400" dirty="0" err="1">
                <a:solidFill>
                  <a:schemeClr val="bg1"/>
                </a:solidFill>
                <a:latin typeface="Arial" panose="020B0604020202020204" pitchFamily="34" charset="0"/>
                <a:cs typeface="Arial" panose="020B0604020202020204" pitchFamily="34" charset="0"/>
              </a:rPr>
              <a:t>újrahasznosítva</a:t>
            </a:r>
            <a:r>
              <a:rPr lang="hu-HU" sz="2400" dirty="0">
                <a:solidFill>
                  <a:schemeClr val="bg1"/>
                </a:solidFill>
                <a:latin typeface="Arial" panose="020B0604020202020204" pitchFamily="34" charset="0"/>
                <a:cs typeface="Arial" panose="020B0604020202020204" pitchFamily="34" charset="0"/>
              </a:rPr>
              <a:t>!</a:t>
            </a:r>
          </a:p>
          <a:p>
            <a:pPr marL="457200" lvl="1" indent="0">
              <a:lnSpc>
                <a:spcPct val="200000"/>
              </a:lnSpc>
              <a:spcBef>
                <a:spcPts val="600"/>
              </a:spcBef>
              <a:buNone/>
            </a:pPr>
            <a:endParaRPr lang="hu-HU" sz="2400" dirty="0">
              <a:solidFill>
                <a:schemeClr val="bg1"/>
              </a:solidFill>
              <a:latin typeface="Arial" panose="020B0604020202020204" pitchFamily="34" charset="0"/>
              <a:cs typeface="Arial" panose="020B0604020202020204" pitchFamily="34" charset="0"/>
            </a:endParaRPr>
          </a:p>
        </p:txBody>
      </p:sp>
      <p:sp>
        <p:nvSpPr>
          <p:cNvPr id="7" name="Szöveg helye 2">
            <a:extLst>
              <a:ext uri="{FF2B5EF4-FFF2-40B4-BE49-F238E27FC236}">
                <a16:creationId xmlns="" xmlns:a16="http://schemas.microsoft.com/office/drawing/2014/main" id="{F85F35D9-7BC3-4D49-8BE8-56798DCB3409}"/>
              </a:ext>
            </a:extLst>
          </p:cNvPr>
          <p:cNvSpPr txBox="1">
            <a:spLocks/>
          </p:cNvSpPr>
          <p:nvPr/>
        </p:nvSpPr>
        <p:spPr>
          <a:xfrm>
            <a:off x="381867" y="464977"/>
            <a:ext cx="9272495"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2800" b="1" dirty="0" smtClean="0">
                <a:solidFill>
                  <a:schemeClr val="bg2"/>
                </a:solidFill>
                <a:latin typeface="Arial" panose="020B0604020202020204" pitchFamily="34" charset="0"/>
                <a:cs typeface="Arial" panose="020B0604020202020204" pitchFamily="34" charset="0"/>
              </a:rPr>
              <a:t>A hulladékkezelés kiegészítő tevékenység.</a:t>
            </a:r>
            <a:endParaRPr lang="hu-HU" sz="2800" b="1" dirty="0">
              <a:solidFill>
                <a:schemeClr val="bg2"/>
              </a:solidFill>
              <a:latin typeface="Arial" panose="020B0604020202020204" pitchFamily="34" charset="0"/>
              <a:cs typeface="Arial" panose="020B0604020202020204" pitchFamily="34" charset="0"/>
            </a:endParaRPr>
          </a:p>
        </p:txBody>
      </p:sp>
      <p:grpSp>
        <p:nvGrpSpPr>
          <p:cNvPr id="12" name="Csoportba foglalás 11"/>
          <p:cNvGrpSpPr/>
          <p:nvPr/>
        </p:nvGrpSpPr>
        <p:grpSpPr>
          <a:xfrm>
            <a:off x="7439021" y="1158414"/>
            <a:ext cx="4654714" cy="5659393"/>
            <a:chOff x="7439021" y="1078902"/>
            <a:chExt cx="4654714" cy="5659393"/>
          </a:xfrm>
        </p:grpSpPr>
        <p:sp>
          <p:nvSpPr>
            <p:cNvPr id="10" name="Szövegdoboz 9"/>
            <p:cNvSpPr txBox="1"/>
            <p:nvPr/>
          </p:nvSpPr>
          <p:spPr>
            <a:xfrm>
              <a:off x="7439021" y="6338185"/>
              <a:ext cx="4654714" cy="400110"/>
            </a:xfrm>
            <a:prstGeom prst="rect">
              <a:avLst/>
            </a:prstGeom>
            <a:noFill/>
          </p:spPr>
          <p:txBody>
            <a:bodyPr wrap="square" rtlCol="0">
              <a:spAutoFit/>
            </a:bodyPr>
            <a:lstStyle/>
            <a:p>
              <a:pPr algn="ctr"/>
              <a:r>
                <a:rPr lang="hu-HU" sz="2000" b="1" dirty="0" smtClean="0">
                  <a:solidFill>
                    <a:schemeClr val="bg2"/>
                  </a:solidFill>
                  <a:latin typeface="Arial" panose="020B0604020202020204" pitchFamily="34" charset="0"/>
                  <a:cs typeface="Arial" panose="020B0604020202020204" pitchFamily="34" charset="0"/>
                </a:rPr>
                <a:t>Éttermi hulladékkezelés</a:t>
              </a:r>
              <a:endParaRPr lang="en-US" sz="2000" b="1" dirty="0" err="1">
                <a:solidFill>
                  <a:schemeClr val="bg2"/>
                </a:solidFill>
                <a:latin typeface="Arial" panose="020B0604020202020204" pitchFamily="34" charset="0"/>
                <a:cs typeface="Arial" panose="020B0604020202020204" pitchFamily="34" charset="0"/>
              </a:endParaRPr>
            </a:p>
          </p:txBody>
        </p:sp>
        <p:grpSp>
          <p:nvGrpSpPr>
            <p:cNvPr id="9" name="Csoportba foglalás 8"/>
            <p:cNvGrpSpPr/>
            <p:nvPr/>
          </p:nvGrpSpPr>
          <p:grpSpPr>
            <a:xfrm>
              <a:off x="7439021" y="1078902"/>
              <a:ext cx="4654714" cy="5261949"/>
              <a:chOff x="7498655" y="1190860"/>
              <a:chExt cx="4654714" cy="5261949"/>
            </a:xfrm>
          </p:grpSpPr>
          <p:pic>
            <p:nvPicPr>
              <p:cNvPr id="3" name="Kép 2"/>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7498655" y="1190860"/>
                <a:ext cx="2923203" cy="2923203"/>
              </a:xfrm>
              <a:prstGeom prst="rect">
                <a:avLst/>
              </a:prstGeom>
            </p:spPr>
          </p:pic>
          <p:pic>
            <p:nvPicPr>
              <p:cNvPr id="5" name="Kép 4"/>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7498655" y="4176363"/>
                <a:ext cx="4654714" cy="2276446"/>
              </a:xfrm>
              <a:prstGeom prst="rect">
                <a:avLst/>
              </a:prstGeom>
            </p:spPr>
          </p:pic>
        </p:grpSp>
      </p:grpSp>
    </p:spTree>
    <p:extLst>
      <p:ext uri="{BB962C8B-B14F-4D97-AF65-F5344CB8AC3E}">
        <p14:creationId xmlns="" xmlns:p14="http://schemas.microsoft.com/office/powerpoint/2010/main" val="10137402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artalom helye 5"/>
          <p:cNvSpPr>
            <a:spLocks noGrp="1"/>
          </p:cNvSpPr>
          <p:nvPr>
            <p:ph idx="1"/>
          </p:nvPr>
        </p:nvSpPr>
        <p:spPr>
          <a:xfrm>
            <a:off x="0" y="217169"/>
            <a:ext cx="12057321" cy="6640831"/>
          </a:xfrm>
        </p:spPr>
        <p:txBody>
          <a:bodyPr>
            <a:normAutofit fontScale="32500" lnSpcReduction="20000"/>
          </a:bodyPr>
          <a:lstStyle/>
          <a:p>
            <a:pPr lvl="1">
              <a:lnSpc>
                <a:spcPct val="150000"/>
              </a:lnSpc>
              <a:spcBef>
                <a:spcPts val="600"/>
              </a:spcBef>
            </a:pPr>
            <a:endParaRPr lang="hu-HU" sz="2400" dirty="0">
              <a:solidFill>
                <a:schemeClr val="bg1"/>
              </a:solidFill>
              <a:latin typeface="Arial" panose="020B0604020202020204" pitchFamily="34" charset="0"/>
              <a:cs typeface="Arial" panose="020B0604020202020204" pitchFamily="34" charset="0"/>
            </a:endParaRPr>
          </a:p>
          <a:p>
            <a:pPr lvl="1">
              <a:spcBef>
                <a:spcPts val="1200"/>
              </a:spcBef>
              <a:spcAft>
                <a:spcPts val="1200"/>
              </a:spcAft>
            </a:pPr>
            <a:r>
              <a:rPr lang="hu-HU" sz="7400" dirty="0">
                <a:solidFill>
                  <a:schemeClr val="bg1"/>
                </a:solidFill>
                <a:latin typeface="Arial" panose="020B0604020202020204" pitchFamily="34" charset="0"/>
                <a:cs typeface="Arial" panose="020B0604020202020204" pitchFamily="34" charset="0"/>
              </a:rPr>
              <a:t>A vendéglátásban a </a:t>
            </a:r>
            <a:r>
              <a:rPr lang="hu-HU" sz="7400" b="1" dirty="0">
                <a:solidFill>
                  <a:schemeClr val="bg1"/>
                </a:solidFill>
                <a:latin typeface="Arial" panose="020B0604020202020204" pitchFamily="34" charset="0"/>
                <a:cs typeface="Arial" panose="020B0604020202020204" pitchFamily="34" charset="0"/>
              </a:rPr>
              <a:t>fő tevékenységek </a:t>
            </a:r>
            <a:r>
              <a:rPr lang="hu-HU" sz="7400" dirty="0">
                <a:solidFill>
                  <a:schemeClr val="bg1"/>
                </a:solidFill>
                <a:latin typeface="Arial" panose="020B0604020202020204" pitchFamily="34" charset="0"/>
                <a:cs typeface="Arial" panose="020B0604020202020204" pitchFamily="34" charset="0"/>
              </a:rPr>
              <a:t>az ételkészítés és a felszolgálás</a:t>
            </a:r>
            <a:r>
              <a:rPr lang="hu-HU" sz="7400" dirty="0" smtClean="0">
                <a:solidFill>
                  <a:schemeClr val="bg1"/>
                </a:solidFill>
                <a:latin typeface="Arial" panose="020B0604020202020204" pitchFamily="34" charset="0"/>
                <a:cs typeface="Arial" panose="020B0604020202020204" pitchFamily="34" charset="0"/>
              </a:rPr>
              <a:t>.</a:t>
            </a:r>
          </a:p>
          <a:p>
            <a:pPr lvl="1">
              <a:lnSpc>
                <a:spcPct val="150000"/>
              </a:lnSpc>
              <a:spcBef>
                <a:spcPts val="1200"/>
              </a:spcBef>
              <a:spcAft>
                <a:spcPts val="600"/>
              </a:spcAft>
            </a:pPr>
            <a:r>
              <a:rPr lang="hu-HU" sz="7400" smtClean="0">
                <a:solidFill>
                  <a:schemeClr val="bg1"/>
                </a:solidFill>
                <a:latin typeface="Arial" panose="020B0604020202020204" pitchFamily="34" charset="0"/>
                <a:cs typeface="Arial" panose="020B0604020202020204" pitchFamily="34" charset="0"/>
              </a:rPr>
              <a:t>Az </a:t>
            </a:r>
            <a:r>
              <a:rPr lang="hu-HU" sz="7400" b="1" dirty="0">
                <a:solidFill>
                  <a:schemeClr val="bg1"/>
                </a:solidFill>
                <a:latin typeface="Arial" panose="020B0604020202020204" pitchFamily="34" charset="0"/>
                <a:cs typeface="Arial" panose="020B0604020202020204" pitchFamily="34" charset="0"/>
              </a:rPr>
              <a:t>ételkészítés műveletei</a:t>
            </a:r>
          </a:p>
          <a:p>
            <a:pPr marL="1168400" lvl="2" indent="-311150">
              <a:lnSpc>
                <a:spcPct val="110000"/>
              </a:lnSpc>
              <a:spcBef>
                <a:spcPts val="1200"/>
              </a:spcBef>
              <a:spcAft>
                <a:spcPts val="600"/>
              </a:spcAft>
              <a:buFont typeface="Wingdings" pitchFamily="2" charset="2"/>
              <a:buChar char="v"/>
            </a:pPr>
            <a:r>
              <a:rPr lang="hu-HU" sz="7400" smtClean="0">
                <a:solidFill>
                  <a:schemeClr val="bg1"/>
                </a:solidFill>
                <a:latin typeface="Arial" panose="020B0604020202020204" pitchFamily="34" charset="0"/>
                <a:cs typeface="Arial" panose="020B0604020202020204" pitchFamily="34" charset="0"/>
              </a:rPr>
              <a:t>előkészítés </a:t>
            </a:r>
            <a:endParaRPr lang="hu-HU" sz="7400" dirty="0">
              <a:solidFill>
                <a:schemeClr val="bg1"/>
              </a:solidFill>
              <a:latin typeface="Arial" panose="020B0604020202020204" pitchFamily="34" charset="0"/>
              <a:cs typeface="Arial" panose="020B0604020202020204" pitchFamily="34" charset="0"/>
            </a:endParaRPr>
          </a:p>
          <a:p>
            <a:pPr marL="1168400" lvl="2" indent="-311150">
              <a:lnSpc>
                <a:spcPct val="110000"/>
              </a:lnSpc>
              <a:spcBef>
                <a:spcPts val="1200"/>
              </a:spcBef>
              <a:spcAft>
                <a:spcPts val="600"/>
              </a:spcAft>
              <a:buFont typeface="Wingdings" pitchFamily="2" charset="2"/>
              <a:buChar char="v"/>
            </a:pPr>
            <a:r>
              <a:rPr lang="hu-HU" sz="7400" smtClean="0">
                <a:solidFill>
                  <a:schemeClr val="bg1"/>
                </a:solidFill>
                <a:latin typeface="Arial" panose="020B0604020202020204" pitchFamily="34" charset="0"/>
                <a:cs typeface="Arial" panose="020B0604020202020204" pitchFamily="34" charset="0"/>
              </a:rPr>
              <a:t>főzés </a:t>
            </a:r>
            <a:endParaRPr lang="hu-HU" sz="7400" dirty="0">
              <a:solidFill>
                <a:schemeClr val="bg1"/>
              </a:solidFill>
              <a:latin typeface="Arial" panose="020B0604020202020204" pitchFamily="34" charset="0"/>
              <a:cs typeface="Arial" panose="020B0604020202020204" pitchFamily="34" charset="0"/>
            </a:endParaRPr>
          </a:p>
          <a:p>
            <a:pPr marL="1168400" lvl="2" indent="-311150">
              <a:lnSpc>
                <a:spcPct val="110000"/>
              </a:lnSpc>
              <a:spcBef>
                <a:spcPts val="1200"/>
              </a:spcBef>
              <a:spcAft>
                <a:spcPts val="1200"/>
              </a:spcAft>
              <a:buFont typeface="Wingdings" pitchFamily="2" charset="2"/>
              <a:buChar char="v"/>
            </a:pPr>
            <a:r>
              <a:rPr lang="hu-HU" sz="7400" smtClean="0">
                <a:solidFill>
                  <a:schemeClr val="bg1"/>
                </a:solidFill>
                <a:latin typeface="Arial" panose="020B0604020202020204" pitchFamily="34" charset="0"/>
                <a:cs typeface="Arial" panose="020B0604020202020204" pitchFamily="34" charset="0"/>
              </a:rPr>
              <a:t>sütés</a:t>
            </a:r>
            <a:r>
              <a:rPr lang="hu-HU" sz="7400" dirty="0">
                <a:solidFill>
                  <a:schemeClr val="bg1"/>
                </a:solidFill>
                <a:latin typeface="Arial" panose="020B0604020202020204" pitchFamily="34" charset="0"/>
                <a:cs typeface="Arial" panose="020B0604020202020204" pitchFamily="34" charset="0"/>
              </a:rPr>
              <a:t>. </a:t>
            </a:r>
            <a:endParaRPr lang="hu-HU" sz="7400" dirty="0" smtClean="0">
              <a:solidFill>
                <a:schemeClr val="bg1"/>
              </a:solidFill>
              <a:latin typeface="Arial" panose="020B0604020202020204" pitchFamily="34" charset="0"/>
              <a:cs typeface="Arial" panose="020B0604020202020204" pitchFamily="34" charset="0"/>
            </a:endParaRPr>
          </a:p>
          <a:p>
            <a:pPr marL="457200" lvl="1" indent="0">
              <a:spcBef>
                <a:spcPts val="1200"/>
              </a:spcBef>
              <a:spcAft>
                <a:spcPts val="1200"/>
              </a:spcAft>
              <a:buNone/>
            </a:pPr>
            <a:r>
              <a:rPr lang="hu-HU" sz="7400" smtClean="0">
                <a:solidFill>
                  <a:schemeClr val="bg1"/>
                </a:solidFill>
                <a:latin typeface="Arial" panose="020B0604020202020204" pitchFamily="34" charset="0"/>
                <a:cs typeface="Arial" panose="020B0604020202020204" pitchFamily="34" charset="0"/>
              </a:rPr>
              <a:t>Az </a:t>
            </a:r>
            <a:r>
              <a:rPr lang="hu-HU" sz="7400" dirty="0">
                <a:solidFill>
                  <a:schemeClr val="bg1"/>
                </a:solidFill>
                <a:latin typeface="Arial" panose="020B0604020202020204" pitchFamily="34" charset="0"/>
                <a:cs typeface="Arial" panose="020B0604020202020204" pitchFamily="34" charset="0"/>
              </a:rPr>
              <a:t>ételkészítés a szakácsok feladata.</a:t>
            </a:r>
          </a:p>
          <a:p>
            <a:pPr marL="457200" lvl="1" indent="0">
              <a:spcBef>
                <a:spcPts val="1200"/>
              </a:spcBef>
              <a:spcAft>
                <a:spcPts val="1200"/>
              </a:spcAft>
              <a:buNone/>
            </a:pPr>
            <a:r>
              <a:rPr lang="hu-HU" sz="7400" smtClean="0">
                <a:solidFill>
                  <a:schemeClr val="bg1"/>
                </a:solidFill>
                <a:latin typeface="Arial" panose="020B0604020202020204" pitchFamily="34" charset="0"/>
                <a:cs typeface="Arial" panose="020B0604020202020204" pitchFamily="34" charset="0"/>
              </a:rPr>
              <a:t>A </a:t>
            </a:r>
            <a:r>
              <a:rPr lang="hu-HU" sz="7400" dirty="0">
                <a:solidFill>
                  <a:schemeClr val="bg1"/>
                </a:solidFill>
                <a:latin typeface="Arial" panose="020B0604020202020204" pitchFamily="34" charset="0"/>
                <a:cs typeface="Arial" panose="020B0604020202020204" pitchFamily="34" charset="0"/>
              </a:rPr>
              <a:t>szakácsok  munkáját konyhai kisegítő munkatársak segítik. </a:t>
            </a:r>
          </a:p>
          <a:p>
            <a:pPr marL="457200" lvl="1" indent="0">
              <a:spcBef>
                <a:spcPts val="1200"/>
              </a:spcBef>
              <a:spcAft>
                <a:spcPts val="1200"/>
              </a:spcAft>
              <a:buNone/>
            </a:pPr>
            <a:r>
              <a:rPr lang="hu-HU" sz="7400" dirty="0">
                <a:solidFill>
                  <a:schemeClr val="bg1"/>
                </a:solidFill>
                <a:latin typeface="Arial" panose="020B0604020202020204" pitchFamily="34" charset="0"/>
                <a:cs typeface="Arial" panose="020B0604020202020204" pitchFamily="34" charset="0"/>
              </a:rPr>
              <a:t>A </a:t>
            </a:r>
            <a:r>
              <a:rPr lang="hu-HU" sz="7400" b="1" dirty="0">
                <a:solidFill>
                  <a:schemeClr val="bg1"/>
                </a:solidFill>
                <a:latin typeface="Arial" panose="020B0604020202020204" pitchFamily="34" charset="0"/>
                <a:cs typeface="Arial" panose="020B0604020202020204" pitchFamily="34" charset="0"/>
              </a:rPr>
              <a:t>kiegészítő tevékenységeket </a:t>
            </a:r>
            <a:r>
              <a:rPr lang="hu-HU" sz="7400" dirty="0">
                <a:solidFill>
                  <a:schemeClr val="bg1"/>
                </a:solidFill>
                <a:latin typeface="Arial" panose="020B0604020202020204" pitchFamily="34" charset="0"/>
                <a:cs typeface="Arial" panose="020B0604020202020204" pitchFamily="34" charset="0"/>
              </a:rPr>
              <a:t>a konyhai kisegítők végzik</a:t>
            </a:r>
            <a:r>
              <a:rPr lang="hu-HU" sz="7400" dirty="0" smtClean="0">
                <a:solidFill>
                  <a:schemeClr val="bg1"/>
                </a:solidFill>
                <a:latin typeface="Arial" panose="020B0604020202020204" pitchFamily="34" charset="0"/>
                <a:cs typeface="Arial" panose="020B0604020202020204" pitchFamily="34" charset="0"/>
              </a:rPr>
              <a:t>.</a:t>
            </a:r>
          </a:p>
          <a:p>
            <a:pPr marL="457200" lvl="1" indent="0">
              <a:lnSpc>
                <a:spcPct val="170000"/>
              </a:lnSpc>
              <a:spcBef>
                <a:spcPts val="1200"/>
              </a:spcBef>
              <a:spcAft>
                <a:spcPts val="1200"/>
              </a:spcAft>
              <a:buNone/>
            </a:pPr>
            <a:r>
              <a:rPr lang="hu-HU" sz="7400" dirty="0" smtClean="0">
                <a:solidFill>
                  <a:schemeClr val="bg1"/>
                </a:solidFill>
                <a:latin typeface="Arial" panose="020B0604020202020204" pitchFamily="34" charset="0"/>
                <a:cs typeface="Arial" panose="020B0604020202020204" pitchFamily="34" charset="0"/>
              </a:rPr>
              <a:t>A kiegészítő </a:t>
            </a:r>
            <a:r>
              <a:rPr lang="hu-HU" sz="7400" smtClean="0">
                <a:solidFill>
                  <a:schemeClr val="bg1"/>
                </a:solidFill>
                <a:latin typeface="Arial" panose="020B0604020202020204" pitchFamily="34" charset="0"/>
                <a:cs typeface="Arial" panose="020B0604020202020204" pitchFamily="34" charset="0"/>
              </a:rPr>
              <a:t>tevékenységeket  vagy a fő </a:t>
            </a:r>
            <a:r>
              <a:rPr lang="hu-HU" sz="7400" dirty="0" smtClean="0">
                <a:solidFill>
                  <a:schemeClr val="bg1"/>
                </a:solidFill>
                <a:latin typeface="Arial" panose="020B0604020202020204" pitchFamily="34" charset="0"/>
                <a:cs typeface="Arial" panose="020B0604020202020204" pitchFamily="34" charset="0"/>
              </a:rPr>
              <a:t>tevékenységgel egy </a:t>
            </a:r>
            <a:r>
              <a:rPr lang="hu-HU" sz="7400" smtClean="0">
                <a:solidFill>
                  <a:schemeClr val="bg1"/>
                </a:solidFill>
                <a:latin typeface="Arial" panose="020B0604020202020204" pitchFamily="34" charset="0"/>
                <a:cs typeface="Arial" panose="020B0604020202020204" pitchFamily="34" charset="0"/>
              </a:rPr>
              <a:t>időben végezzük, </a:t>
            </a:r>
            <a:br>
              <a:rPr lang="hu-HU" sz="7400" smtClean="0">
                <a:solidFill>
                  <a:schemeClr val="bg1"/>
                </a:solidFill>
                <a:latin typeface="Arial" panose="020B0604020202020204" pitchFamily="34" charset="0"/>
                <a:cs typeface="Arial" panose="020B0604020202020204" pitchFamily="34" charset="0"/>
              </a:rPr>
            </a:br>
            <a:r>
              <a:rPr lang="hu-HU" sz="7400" smtClean="0">
                <a:solidFill>
                  <a:schemeClr val="bg1"/>
                </a:solidFill>
                <a:latin typeface="Arial" panose="020B0604020202020204" pitchFamily="34" charset="0"/>
                <a:cs typeface="Arial" panose="020B0604020202020204" pitchFamily="34" charset="0"/>
              </a:rPr>
              <a:t>vagy </a:t>
            </a:r>
            <a:r>
              <a:rPr lang="hu-HU" sz="7400" dirty="0" smtClean="0">
                <a:solidFill>
                  <a:schemeClr val="bg1"/>
                </a:solidFill>
                <a:latin typeface="Arial" panose="020B0604020202020204" pitchFamily="34" charset="0"/>
                <a:cs typeface="Arial" panose="020B0604020202020204" pitchFamily="34" charset="0"/>
              </a:rPr>
              <a:t>miután befejeztük a fő </a:t>
            </a:r>
            <a:r>
              <a:rPr lang="hu-HU" sz="7400" smtClean="0">
                <a:solidFill>
                  <a:schemeClr val="bg1"/>
                </a:solidFill>
                <a:latin typeface="Arial" panose="020B0604020202020204" pitchFamily="34" charset="0"/>
                <a:cs typeface="Arial" panose="020B0604020202020204" pitchFamily="34" charset="0"/>
              </a:rPr>
              <a:t>tevékenységet. </a:t>
            </a:r>
            <a:endParaRPr lang="hu-HU" sz="7400" dirty="0">
              <a:solidFill>
                <a:schemeClr val="bg1"/>
              </a:solidFill>
              <a:latin typeface="Arial" panose="020B0604020202020204" pitchFamily="34" charset="0"/>
              <a:cs typeface="Arial" panose="020B0604020202020204" pitchFamily="34" charset="0"/>
            </a:endParaRPr>
          </a:p>
          <a:p>
            <a:pPr marL="457200" lvl="1" indent="0">
              <a:spcBef>
                <a:spcPts val="600"/>
              </a:spcBef>
              <a:buNone/>
            </a:pPr>
            <a:endParaRPr lang="hu-HU" sz="2400" dirty="0">
              <a:solidFill>
                <a:schemeClr val="bg1"/>
              </a:solidFill>
              <a:latin typeface="Arial" panose="020B0604020202020204" pitchFamily="34" charset="0"/>
              <a:cs typeface="Arial" panose="020B0604020202020204" pitchFamily="34" charset="0"/>
            </a:endParaRPr>
          </a:p>
          <a:p>
            <a:pPr marL="457200" lvl="1" indent="0">
              <a:lnSpc>
                <a:spcPct val="200000"/>
              </a:lnSpc>
              <a:spcBef>
                <a:spcPts val="600"/>
              </a:spcBef>
              <a:buNone/>
            </a:pPr>
            <a:endParaRPr lang="hu-HU" sz="2400" dirty="0">
              <a:solidFill>
                <a:schemeClr val="bg1"/>
              </a:solidFill>
              <a:latin typeface="Arial" panose="020B0604020202020204" pitchFamily="34" charset="0"/>
              <a:cs typeface="Arial" panose="020B0604020202020204" pitchFamily="34" charset="0"/>
            </a:endParaRPr>
          </a:p>
        </p:txBody>
      </p:sp>
      <p:pic>
        <p:nvPicPr>
          <p:cNvPr id="2" name="Kép 1"/>
          <p:cNvPicPr>
            <a:picLocks noChangeAspect="1"/>
          </p:cNvPicPr>
          <p:nvPr/>
        </p:nvPicPr>
        <p:blipFill rotWithShape="1">
          <a:blip r:embed="rId3">
            <a:extLst>
              <a:ext uri="{28A0092B-C50C-407E-A947-70E740481C1C}">
                <a14:useLocalDpi xmlns="" xmlns:a14="http://schemas.microsoft.com/office/drawing/2010/main" val="0"/>
              </a:ext>
            </a:extLst>
          </a:blip>
          <a:srcRect l="18103" t="2500" r="12051"/>
          <a:stretch/>
        </p:blipFill>
        <p:spPr>
          <a:xfrm>
            <a:off x="7364856" y="1385899"/>
            <a:ext cx="3413533" cy="2052631"/>
          </a:xfrm>
          <a:prstGeom prst="rect">
            <a:avLst/>
          </a:prstGeom>
        </p:spPr>
      </p:pic>
      <p:sp>
        <p:nvSpPr>
          <p:cNvPr id="3" name="Szövegdoboz 2"/>
          <p:cNvSpPr txBox="1"/>
          <p:nvPr/>
        </p:nvSpPr>
        <p:spPr>
          <a:xfrm>
            <a:off x="7364856" y="3440657"/>
            <a:ext cx="3427176" cy="707886"/>
          </a:xfrm>
          <a:prstGeom prst="rect">
            <a:avLst/>
          </a:prstGeom>
          <a:noFill/>
        </p:spPr>
        <p:txBody>
          <a:bodyPr wrap="square" rtlCol="0">
            <a:spAutoFit/>
          </a:bodyPr>
          <a:lstStyle/>
          <a:p>
            <a:pPr algn="ctr"/>
            <a:r>
              <a:rPr lang="hu-HU" sz="2000" b="1" dirty="0">
                <a:solidFill>
                  <a:schemeClr val="bg2"/>
                </a:solidFill>
                <a:latin typeface="Arial" panose="020B0604020202020204" pitchFamily="34" charset="0"/>
                <a:cs typeface="Arial" panose="020B0604020202020204" pitchFamily="34" charset="0"/>
              </a:rPr>
              <a:t>A szakács készíti el az ételt</a:t>
            </a:r>
          </a:p>
        </p:txBody>
      </p:sp>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74828" y="0"/>
            <a:ext cx="1317171" cy="1235537"/>
          </a:xfrm>
          <a:prstGeom prst="rect">
            <a:avLst/>
          </a:prstGeom>
        </p:spPr>
      </p:pic>
    </p:spTree>
    <p:extLst>
      <p:ext uri="{BB962C8B-B14F-4D97-AF65-F5344CB8AC3E}">
        <p14:creationId xmlns="" xmlns:p14="http://schemas.microsoft.com/office/powerpoint/2010/main" val="845841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artalom helye 5"/>
          <p:cNvSpPr>
            <a:spLocks noGrp="1"/>
          </p:cNvSpPr>
          <p:nvPr>
            <p:ph idx="1"/>
          </p:nvPr>
        </p:nvSpPr>
        <p:spPr>
          <a:xfrm>
            <a:off x="318769" y="1352062"/>
            <a:ext cx="11094831" cy="5384800"/>
          </a:xfrm>
        </p:spPr>
        <p:txBody>
          <a:bodyPr>
            <a:normAutofit/>
          </a:bodyPr>
          <a:lstStyle/>
          <a:p>
            <a:pPr lvl="4">
              <a:lnSpc>
                <a:spcPct val="140000"/>
              </a:lnSpc>
              <a:spcBef>
                <a:spcPts val="1200"/>
              </a:spcBef>
              <a:spcAft>
                <a:spcPts val="600"/>
              </a:spcAft>
            </a:pPr>
            <a:r>
              <a:rPr lang="hu-HU" sz="2400" dirty="0">
                <a:solidFill>
                  <a:schemeClr val="bg1"/>
                </a:solidFill>
                <a:latin typeface="Arial" panose="020B0604020202020204" pitchFamily="34" charset="0"/>
                <a:cs typeface="Arial" panose="020B0604020202020204" pitchFamily="34" charset="0"/>
              </a:rPr>
              <a:t> A </a:t>
            </a:r>
            <a:r>
              <a:rPr lang="hu-HU" sz="2400" b="1" dirty="0">
                <a:solidFill>
                  <a:schemeClr val="bg2"/>
                </a:solidFill>
                <a:latin typeface="Arial" panose="020B0604020202020204" pitchFamily="34" charset="0"/>
                <a:cs typeface="Arial" panose="020B0604020202020204" pitchFamily="34" charset="0"/>
              </a:rPr>
              <a:t>takarítás, tisztítás, fertőtlenítés</a:t>
            </a:r>
          </a:p>
          <a:p>
            <a:pPr marL="1828800" lvl="4" indent="0">
              <a:lnSpc>
                <a:spcPct val="140000"/>
              </a:lnSpc>
              <a:spcBef>
                <a:spcPts val="0"/>
              </a:spcBef>
              <a:spcAft>
                <a:spcPts val="1200"/>
              </a:spcAft>
              <a:buNone/>
            </a:pPr>
            <a:r>
              <a:rPr lang="hu-HU" sz="2400" dirty="0">
                <a:solidFill>
                  <a:schemeClr val="bg1"/>
                </a:solidFill>
                <a:latin typeface="Arial" panose="020B0604020202020204" pitchFamily="34" charset="0"/>
                <a:cs typeface="Arial" panose="020B0604020202020204" pitchFamily="34" charset="0"/>
              </a:rPr>
              <a:t>	Ezt a 6. fejezetben mutatjuk be részletesen.</a:t>
            </a:r>
          </a:p>
          <a:p>
            <a:pPr lvl="4">
              <a:lnSpc>
                <a:spcPct val="140000"/>
              </a:lnSpc>
              <a:spcBef>
                <a:spcPts val="0"/>
              </a:spcBef>
              <a:spcAft>
                <a:spcPts val="600"/>
              </a:spcAft>
            </a:pPr>
            <a:r>
              <a:rPr lang="hu-HU" sz="2400" smtClean="0">
                <a:solidFill>
                  <a:schemeClr val="bg1"/>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 </a:t>
            </a:r>
            <a:r>
              <a:rPr lang="hu-HU" sz="2400" b="1" dirty="0">
                <a:solidFill>
                  <a:schemeClr val="bg2"/>
                </a:solidFill>
                <a:latin typeface="Arial" panose="020B0604020202020204" pitchFamily="34" charset="0"/>
                <a:cs typeface="Arial" panose="020B0604020202020204" pitchFamily="34" charset="0"/>
              </a:rPr>
              <a:t>mosogatás</a:t>
            </a:r>
            <a:r>
              <a:rPr lang="hu-HU" sz="2400" dirty="0">
                <a:solidFill>
                  <a:schemeClr val="bg1"/>
                </a:solidFill>
                <a:latin typeface="Arial" panose="020B0604020202020204" pitchFamily="34" charset="0"/>
                <a:cs typeface="Arial" panose="020B0604020202020204" pitchFamily="34" charset="0"/>
              </a:rPr>
              <a:t> </a:t>
            </a:r>
          </a:p>
          <a:p>
            <a:pPr marL="1828800" lvl="4" indent="0">
              <a:lnSpc>
                <a:spcPct val="140000"/>
              </a:lnSpc>
              <a:spcBef>
                <a:spcPts val="0"/>
              </a:spcBef>
              <a:spcAft>
                <a:spcPts val="1200"/>
              </a:spcAft>
              <a:buNone/>
            </a:pPr>
            <a:r>
              <a:rPr lang="hu-HU" sz="2400" dirty="0">
                <a:solidFill>
                  <a:schemeClr val="bg1"/>
                </a:solidFill>
                <a:latin typeface="Arial" panose="020B0604020202020204" pitchFamily="34" charset="0"/>
                <a:cs typeface="Arial" panose="020B0604020202020204" pitchFamily="34" charset="0"/>
              </a:rPr>
              <a:t>	</a:t>
            </a:r>
            <a:r>
              <a:rPr lang="hu-HU" sz="2400" dirty="0" smtClean="0">
                <a:solidFill>
                  <a:schemeClr val="bg1"/>
                </a:solidFill>
                <a:latin typeface="Arial" panose="020B0604020202020204" pitchFamily="34" charset="0"/>
                <a:cs typeface="Arial" panose="020B0604020202020204" pitchFamily="34" charset="0"/>
              </a:rPr>
              <a:t>Ezt </a:t>
            </a:r>
            <a:r>
              <a:rPr lang="hu-HU" sz="2400" dirty="0">
                <a:solidFill>
                  <a:schemeClr val="bg1"/>
                </a:solidFill>
                <a:latin typeface="Arial" panose="020B0604020202020204" pitchFamily="34" charset="0"/>
                <a:cs typeface="Arial" panose="020B0604020202020204" pitchFamily="34" charset="0"/>
              </a:rPr>
              <a:t>az 5. a fejezetben mutatjuk be részletesen.</a:t>
            </a:r>
          </a:p>
          <a:p>
            <a:pPr lvl="4">
              <a:lnSpc>
                <a:spcPct val="140000"/>
              </a:lnSpc>
              <a:spcBef>
                <a:spcPts val="0"/>
              </a:spcBef>
              <a:spcAft>
                <a:spcPts val="600"/>
              </a:spcAft>
            </a:pPr>
            <a:r>
              <a:rPr lang="hu-HU" sz="2400" smtClean="0">
                <a:solidFill>
                  <a:schemeClr val="bg1"/>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 </a:t>
            </a:r>
            <a:r>
              <a:rPr lang="hu-HU" sz="2400" b="1" dirty="0">
                <a:solidFill>
                  <a:schemeClr val="bg2"/>
                </a:solidFill>
                <a:latin typeface="Arial" panose="020B0604020202020204" pitchFamily="34" charset="0"/>
                <a:cs typeface="Arial" panose="020B0604020202020204" pitchFamily="34" charset="0"/>
              </a:rPr>
              <a:t>hulladék gyűjtése, csoportosítása és elszállítása</a:t>
            </a:r>
            <a:r>
              <a:rPr lang="hu-HU" sz="2400" dirty="0">
                <a:solidFill>
                  <a:schemeClr val="bg1"/>
                </a:solidFill>
                <a:latin typeface="Arial" panose="020B0604020202020204" pitchFamily="34" charset="0"/>
                <a:cs typeface="Arial" panose="020B0604020202020204" pitchFamily="34" charset="0"/>
              </a:rPr>
              <a:t>,</a:t>
            </a:r>
          </a:p>
          <a:p>
            <a:pPr marL="1828800" lvl="4" indent="0">
              <a:lnSpc>
                <a:spcPct val="140000"/>
              </a:lnSpc>
              <a:spcBef>
                <a:spcPts val="0"/>
              </a:spcBef>
              <a:spcAft>
                <a:spcPts val="1200"/>
              </a:spcAft>
              <a:buNone/>
            </a:pPr>
            <a:r>
              <a:rPr lang="hu-HU" sz="2400" dirty="0">
                <a:solidFill>
                  <a:schemeClr val="bg1"/>
                </a:solidFill>
                <a:latin typeface="Arial" panose="020B0604020202020204" pitchFamily="34" charset="0"/>
                <a:cs typeface="Arial" panose="020B0604020202020204" pitchFamily="34" charset="0"/>
              </a:rPr>
              <a:t>	Ebben a 7. fejezetben ezt mutatjuk be részletesen.</a:t>
            </a:r>
          </a:p>
          <a:p>
            <a:pPr lvl="4">
              <a:lnSpc>
                <a:spcPct val="140000"/>
              </a:lnSpc>
              <a:spcBef>
                <a:spcPts val="0"/>
              </a:spcBef>
              <a:spcAft>
                <a:spcPts val="1200"/>
              </a:spcAft>
            </a:pPr>
            <a:r>
              <a:rPr lang="hu-HU" sz="2400" smtClean="0">
                <a:solidFill>
                  <a:schemeClr val="bg1"/>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Az </a:t>
            </a:r>
            <a:r>
              <a:rPr lang="hu-HU" sz="2400" b="1" dirty="0">
                <a:solidFill>
                  <a:schemeClr val="bg2"/>
                </a:solidFill>
                <a:latin typeface="Arial" panose="020B0604020202020204" pitchFamily="34" charset="0"/>
                <a:cs typeface="Arial" panose="020B0604020202020204" pitchFamily="34" charset="0"/>
              </a:rPr>
              <a:t>élelmiszer hulladék és </a:t>
            </a:r>
            <a:r>
              <a:rPr lang="hu-HU" sz="2400" dirty="0">
                <a:solidFill>
                  <a:schemeClr val="bg1"/>
                </a:solidFill>
                <a:latin typeface="Arial" panose="020B0604020202020204" pitchFamily="34" charset="0"/>
                <a:cs typeface="Arial" panose="020B0604020202020204" pitchFamily="34" charset="0"/>
              </a:rPr>
              <a:t>az ételmaradék, vagyis </a:t>
            </a:r>
            <a:r>
              <a:rPr lang="hu-HU" sz="2400" b="1" dirty="0">
                <a:solidFill>
                  <a:schemeClr val="bg2"/>
                </a:solidFill>
                <a:latin typeface="Arial" panose="020B0604020202020204" pitchFamily="34" charset="0"/>
                <a:cs typeface="Arial" panose="020B0604020202020204" pitchFamily="34" charset="0"/>
              </a:rPr>
              <a:t>moslék kezelése</a:t>
            </a:r>
            <a:r>
              <a:rPr lang="hu-HU" sz="2400" dirty="0">
                <a:solidFill>
                  <a:schemeClr val="bg1"/>
                </a:solidFill>
                <a:latin typeface="Arial" panose="020B0604020202020204" pitchFamily="34" charset="0"/>
                <a:cs typeface="Arial" panose="020B0604020202020204" pitchFamily="34" charset="0"/>
              </a:rPr>
              <a:t>, </a:t>
            </a:r>
            <a:r>
              <a:rPr lang="hu-HU" sz="2400">
                <a:solidFill>
                  <a:schemeClr val="bg1"/>
                </a:solidFill>
                <a:latin typeface="Arial" panose="020B0604020202020204" pitchFamily="34" charset="0"/>
                <a:cs typeface="Arial" panose="020B0604020202020204" pitchFamily="34" charset="0"/>
              </a:rPr>
              <a:t>hasznosítása</a:t>
            </a:r>
            <a:r>
              <a:rPr lang="hu-HU" sz="2400" smtClean="0">
                <a:solidFill>
                  <a:schemeClr val="bg1"/>
                </a:solidFill>
                <a:latin typeface="Arial" panose="020B0604020202020204" pitchFamily="34" charset="0"/>
                <a:cs typeface="Arial" panose="020B0604020202020204" pitchFamily="34" charset="0"/>
              </a:rPr>
              <a:t>. </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
            </a:r>
            <a:br>
              <a:rPr lang="hu-HU" sz="2400" smtClean="0">
                <a:solidFill>
                  <a:schemeClr val="bg1"/>
                </a:solidFill>
                <a:latin typeface="Arial" panose="020B0604020202020204" pitchFamily="34" charset="0"/>
                <a:cs typeface="Arial" panose="020B0604020202020204" pitchFamily="34" charset="0"/>
              </a:rPr>
            </a:br>
            <a:r>
              <a:rPr lang="hu-HU" sz="2400" smtClean="0">
                <a:solidFill>
                  <a:schemeClr val="bg1"/>
                </a:solidFill>
                <a:latin typeface="Arial" panose="020B0604020202020204" pitchFamily="34" charset="0"/>
                <a:cs typeface="Arial" panose="020B0604020202020204" pitchFamily="34" charset="0"/>
              </a:rPr>
              <a:t>	Ezt </a:t>
            </a:r>
            <a:r>
              <a:rPr lang="hu-HU" sz="2400" dirty="0">
                <a:solidFill>
                  <a:schemeClr val="bg1"/>
                </a:solidFill>
                <a:latin typeface="Arial" panose="020B0604020202020204" pitchFamily="34" charset="0"/>
                <a:cs typeface="Arial" panose="020B0604020202020204" pitchFamily="34" charset="0"/>
              </a:rPr>
              <a:t>is a 7. fejezetben mutatjuk be.</a:t>
            </a:r>
          </a:p>
        </p:txBody>
      </p:sp>
      <p:grpSp>
        <p:nvGrpSpPr>
          <p:cNvPr id="18" name="Csoportba foglalás 17"/>
          <p:cNvGrpSpPr/>
          <p:nvPr/>
        </p:nvGrpSpPr>
        <p:grpSpPr>
          <a:xfrm>
            <a:off x="360151" y="1453376"/>
            <a:ext cx="1857263" cy="5197517"/>
            <a:chOff x="36812" y="177243"/>
            <a:chExt cx="2007808" cy="6196205"/>
          </a:xfrm>
        </p:grpSpPr>
        <p:pic>
          <p:nvPicPr>
            <p:cNvPr id="12" name="Kép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 xmlns:a14="http://schemas.microsoft.com/office/drawing/2010/main" val="0"/>
                </a:ext>
              </a:extLst>
            </a:blip>
            <a:srcRect b="12503"/>
            <a:stretch/>
          </p:blipFill>
          <p:spPr>
            <a:xfrm>
              <a:off x="36812" y="1601045"/>
              <a:ext cx="2007808" cy="1878389"/>
            </a:xfrm>
            <a:prstGeom prst="rect">
              <a:avLst/>
            </a:prstGeom>
          </p:spPr>
        </p:pic>
        <p:pic>
          <p:nvPicPr>
            <p:cNvPr id="14" name="Kép 13"/>
            <p:cNvPicPr>
              <a:picLocks noChangeAspect="1"/>
            </p:cNvPicPr>
            <p:nvPr/>
          </p:nvPicPr>
          <p:blipFill>
            <a:blip r:embed="rId4">
              <a:clrChange>
                <a:clrFrom>
                  <a:srgbClr val="EFEFEF"/>
                </a:clrFrom>
                <a:clrTo>
                  <a:srgbClr val="EFEFEF">
                    <a:alpha val="0"/>
                  </a:srgbClr>
                </a:clrTo>
              </a:clrChange>
              <a:extLst>
                <a:ext uri="{28A0092B-C50C-407E-A947-70E740481C1C}">
                  <a14:useLocalDpi xmlns="" xmlns:a14="http://schemas.microsoft.com/office/drawing/2010/main" val="0"/>
                </a:ext>
              </a:extLst>
            </a:blip>
            <a:stretch>
              <a:fillRect/>
            </a:stretch>
          </p:blipFill>
          <p:spPr>
            <a:xfrm>
              <a:off x="640522" y="177243"/>
              <a:ext cx="1043576" cy="1303020"/>
            </a:xfrm>
            <a:prstGeom prst="rect">
              <a:avLst/>
            </a:prstGeom>
          </p:spPr>
        </p:pic>
        <p:pic>
          <p:nvPicPr>
            <p:cNvPr id="15" name="Kép 14"/>
            <p:cNvPicPr>
              <a:picLocks noChangeAspect="1"/>
            </p:cNvPicPr>
            <p:nvPr/>
          </p:nvPicPr>
          <p:blipFill>
            <a:blip r:embed="rId5">
              <a:clrChange>
                <a:clrFrom>
                  <a:srgbClr val="FFFFFF"/>
                </a:clrFrom>
                <a:clrTo>
                  <a:srgbClr val="FFFFFF">
                    <a:alpha val="0"/>
                  </a:srgbClr>
                </a:clrTo>
              </a:clrChange>
              <a:extLst>
                <a:ext uri="{28A0092B-C50C-407E-A947-70E740481C1C}">
                  <a14:useLocalDpi xmlns="" xmlns:a14="http://schemas.microsoft.com/office/drawing/2010/main" val="0"/>
                </a:ext>
              </a:extLst>
            </a:blip>
            <a:stretch>
              <a:fillRect/>
            </a:stretch>
          </p:blipFill>
          <p:spPr>
            <a:xfrm>
              <a:off x="420533" y="3600215"/>
              <a:ext cx="1058893" cy="1058893"/>
            </a:xfrm>
            <a:prstGeom prst="rect">
              <a:avLst/>
            </a:prstGeom>
          </p:spPr>
        </p:pic>
        <p:pic>
          <p:nvPicPr>
            <p:cNvPr id="17" name="Kép 16"/>
            <p:cNvPicPr>
              <a:picLocks noChangeAspect="1"/>
            </p:cNvPicPr>
            <p:nvPr/>
          </p:nvPicPr>
          <p:blipFill>
            <a:blip r:embed="rId6">
              <a:clrChange>
                <a:clrFrom>
                  <a:srgbClr val="010101">
                    <a:alpha val="784"/>
                  </a:srgbClr>
                </a:clrFrom>
                <a:clrTo>
                  <a:srgbClr val="010101">
                    <a:alpha val="0"/>
                  </a:srgbClr>
                </a:clrTo>
              </a:clrChange>
              <a:extLst>
                <a:ext uri="{28A0092B-C50C-407E-A947-70E740481C1C}">
                  <a14:useLocalDpi xmlns="" xmlns:a14="http://schemas.microsoft.com/office/drawing/2010/main" val="0"/>
                </a:ext>
              </a:extLst>
            </a:blip>
            <a:stretch>
              <a:fillRect/>
            </a:stretch>
          </p:blipFill>
          <p:spPr>
            <a:xfrm>
              <a:off x="420533" y="5228390"/>
              <a:ext cx="1145058" cy="1145058"/>
            </a:xfrm>
            <a:prstGeom prst="rect">
              <a:avLst/>
            </a:prstGeom>
          </p:spPr>
        </p:pic>
      </p:grpSp>
      <p:sp>
        <p:nvSpPr>
          <p:cNvPr id="9" name="Szöveg helye 2">
            <a:extLst>
              <a:ext uri="{FF2B5EF4-FFF2-40B4-BE49-F238E27FC236}">
                <a16:creationId xmlns="" xmlns:a16="http://schemas.microsoft.com/office/drawing/2014/main" id="{5B57C040-15D2-43C5-AB8D-A0D8BE682179}"/>
              </a:ext>
            </a:extLst>
          </p:cNvPr>
          <p:cNvSpPr txBox="1">
            <a:spLocks/>
          </p:cNvSpPr>
          <p:nvPr/>
        </p:nvSpPr>
        <p:spPr>
          <a:xfrm>
            <a:off x="518310" y="359749"/>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Mik a kiegészítő tevékenységek?</a:t>
            </a:r>
          </a:p>
        </p:txBody>
      </p:sp>
      <p:pic>
        <p:nvPicPr>
          <p:cNvPr id="10" name="Kép 9"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7"/>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710644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732784" cy="1915647"/>
          </a:xfrm>
        </p:spPr>
        <p:txBody>
          <a:bodyPr/>
          <a:lstStyle/>
          <a:p>
            <a:r>
              <a:rPr lang="hu-HU" b="1" dirty="0" smtClean="0">
                <a:solidFill>
                  <a:schemeClr val="bg1"/>
                </a:solidFill>
                <a:latin typeface="Arial" panose="020B0604020202020204" pitchFamily="34" charset="0"/>
                <a:cs typeface="Arial" panose="020B0604020202020204" pitchFamily="34" charset="0"/>
              </a:rPr>
              <a:t>2</a:t>
            </a:r>
            <a:r>
              <a:rPr lang="hu-HU" b="1" smtClean="0">
                <a:solidFill>
                  <a:schemeClr val="bg1"/>
                </a:solidFill>
                <a:latin typeface="Arial" panose="020B0604020202020204" pitchFamily="34" charset="0"/>
                <a:cs typeface="Arial" panose="020B0604020202020204" pitchFamily="34" charset="0"/>
              </a:rPr>
              <a:t>. Étel szennyeződése</a:t>
            </a:r>
            <a:endParaRPr lang="hu-HU" b="1" dirty="0">
              <a:solidFill>
                <a:schemeClr val="bg1"/>
              </a:solidFill>
              <a:latin typeface="Arial" panose="020B0604020202020204" pitchFamily="34" charset="0"/>
              <a:cs typeface="Arial" panose="020B0604020202020204" pitchFamily="34" charset="0"/>
            </a:endParaRPr>
          </a:p>
        </p:txBody>
      </p:sp>
      <p:sp>
        <p:nvSpPr>
          <p:cNvPr id="3" name="Szöveg helye 2"/>
          <p:cNvSpPr>
            <a:spLocks noGrp="1"/>
          </p:cNvSpPr>
          <p:nvPr>
            <p:ph type="body" idx="1"/>
          </p:nvPr>
        </p:nvSpPr>
        <p:spPr>
          <a:xfrm>
            <a:off x="729843" y="4777379"/>
            <a:ext cx="9250770" cy="1130125"/>
          </a:xfrm>
        </p:spPr>
        <p:txBody>
          <a:bodyPr>
            <a:normAutofit fontScale="92500" lnSpcReduction="20000"/>
          </a:bodyPr>
          <a:lstStyle/>
          <a:p>
            <a:pPr lvl="1">
              <a:spcBef>
                <a:spcPts val="600"/>
              </a:spcBef>
            </a:pPr>
            <a:r>
              <a:rPr lang="hu-HU" sz="2400" b="1" dirty="0">
                <a:solidFill>
                  <a:schemeClr val="bg2"/>
                </a:solidFill>
                <a:latin typeface="Arial" panose="020B0604020202020204" pitchFamily="34" charset="0"/>
                <a:cs typeface="Arial" panose="020B0604020202020204" pitchFamily="34" charset="0"/>
              </a:rPr>
              <a:t>Mitől szennyeződhet az étel?</a:t>
            </a:r>
          </a:p>
          <a:p>
            <a:pPr lvl="1">
              <a:spcBef>
                <a:spcPts val="600"/>
              </a:spcBef>
            </a:pPr>
            <a:r>
              <a:rPr lang="hu-HU" sz="2400" b="1" dirty="0">
                <a:solidFill>
                  <a:schemeClr val="bg2"/>
                </a:solidFill>
                <a:latin typeface="Arial" panose="020B0604020202020204" pitchFamily="34" charset="0"/>
                <a:cs typeface="Arial" panose="020B0604020202020204" pitchFamily="34" charset="0"/>
              </a:rPr>
              <a:t>Hogyan lehet elkerülni az ételek </a:t>
            </a:r>
            <a:r>
              <a:rPr lang="hu-HU" sz="2400" b="1">
                <a:solidFill>
                  <a:schemeClr val="bg2"/>
                </a:solidFill>
                <a:latin typeface="Arial" panose="020B0604020202020204" pitchFamily="34" charset="0"/>
                <a:cs typeface="Arial" panose="020B0604020202020204" pitchFamily="34" charset="0"/>
              </a:rPr>
              <a:t>szennyeződését</a:t>
            </a:r>
            <a:r>
              <a:rPr lang="hu-HU" sz="2400" b="1" smtClean="0">
                <a:solidFill>
                  <a:schemeClr val="bg2"/>
                </a:solidFill>
                <a:latin typeface="Arial" panose="020B0604020202020204" pitchFamily="34" charset="0"/>
                <a:cs typeface="Arial" panose="020B0604020202020204" pitchFamily="34" charset="0"/>
              </a:rPr>
              <a:t>?</a:t>
            </a:r>
          </a:p>
          <a:p>
            <a:pPr lvl="1">
              <a:spcBef>
                <a:spcPts val="600"/>
              </a:spcBef>
            </a:pPr>
            <a:r>
              <a:rPr lang="hu-HU" sz="2400" b="1" smtClean="0">
                <a:solidFill>
                  <a:schemeClr val="bg2"/>
                </a:solidFill>
                <a:latin typeface="Arial" panose="020B0604020202020204" pitchFamily="34" charset="0"/>
                <a:cs typeface="Arial" panose="020B0604020202020204" pitchFamily="34" charset="0"/>
              </a:rPr>
              <a:t>Megelőzési  módszerek</a:t>
            </a:r>
            <a:endParaRPr lang="hu-HU" sz="2400" b="1" dirty="0">
              <a:solidFill>
                <a:schemeClr val="bg2"/>
              </a:solidFill>
              <a:latin typeface="Arial" panose="020B0604020202020204" pitchFamily="34" charset="0"/>
              <a:cs typeface="Arial" panose="020B0604020202020204" pitchFamily="34" charset="0"/>
            </a:endParaRP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4058484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églalap 12">
            <a:extLst>
              <a:ext uri="{FF2B5EF4-FFF2-40B4-BE49-F238E27FC236}">
                <a16:creationId xmlns="" xmlns:a16="http://schemas.microsoft.com/office/drawing/2014/main" id="{DD320960-B32E-4315-A8FD-6BFC9E1A4C43}"/>
              </a:ext>
            </a:extLst>
          </p:cNvPr>
          <p:cNvSpPr/>
          <p:nvPr/>
        </p:nvSpPr>
        <p:spPr>
          <a:xfrm>
            <a:off x="479319" y="282708"/>
            <a:ext cx="11299597" cy="4312206"/>
          </a:xfrm>
          <a:prstGeom prst="rect">
            <a:avLst/>
          </a:prstGeom>
        </p:spPr>
        <p:txBody>
          <a:bodyPr wrap="square">
            <a:spAutoFit/>
          </a:bodyPr>
          <a:lstStyle/>
          <a:p>
            <a:pPr>
              <a:lnSpc>
                <a:spcPct val="150000"/>
              </a:lnSpc>
              <a:spcBef>
                <a:spcPts val="600"/>
              </a:spcBef>
            </a:pPr>
            <a:r>
              <a:rPr lang="hu-HU" sz="2400" dirty="0">
                <a:solidFill>
                  <a:schemeClr val="bg1"/>
                </a:solidFill>
                <a:latin typeface="Arial" panose="020B0604020202020204" pitchFamily="34" charset="0"/>
                <a:cs typeface="Arial" panose="020B0604020202020204" pitchFamily="34" charset="0"/>
              </a:rPr>
              <a:t>A vendégeknek </a:t>
            </a:r>
            <a:r>
              <a:rPr lang="hu-HU" sz="2400">
                <a:solidFill>
                  <a:schemeClr val="bg1"/>
                </a:solidFill>
                <a:latin typeface="Arial" panose="020B0604020202020204" pitchFamily="34" charset="0"/>
                <a:cs typeface="Arial" panose="020B0604020202020204" pitchFamily="34" charset="0"/>
              </a:rPr>
              <a:t>készült </a:t>
            </a:r>
            <a:r>
              <a:rPr lang="hu-HU" sz="2400" smtClean="0">
                <a:solidFill>
                  <a:schemeClr val="bg1"/>
                </a:solidFill>
                <a:latin typeface="Arial" panose="020B0604020202020204" pitchFamily="34" charset="0"/>
                <a:cs typeface="Arial" panose="020B0604020202020204" pitchFamily="34" charset="0"/>
              </a:rPr>
              <a:t>étel </a:t>
            </a:r>
            <a:r>
              <a:rPr lang="hu-HU" sz="2400">
                <a:solidFill>
                  <a:schemeClr val="bg1"/>
                </a:solidFill>
                <a:latin typeface="Arial" panose="020B0604020202020204" pitchFamily="34" charset="0"/>
                <a:cs typeface="Arial" panose="020B0604020202020204" pitchFamily="34" charset="0"/>
              </a:rPr>
              <a:t>nem </a:t>
            </a:r>
            <a:r>
              <a:rPr lang="hu-HU" sz="2400" smtClean="0">
                <a:solidFill>
                  <a:schemeClr val="bg1"/>
                </a:solidFill>
                <a:latin typeface="Arial" panose="020B0604020202020204" pitchFamily="34" charset="0"/>
                <a:cs typeface="Arial" panose="020B0604020202020204" pitchFamily="34" charset="0"/>
              </a:rPr>
              <a:t>lehet szennyezett </a:t>
            </a:r>
            <a:r>
              <a:rPr lang="hu-HU" sz="2400">
                <a:solidFill>
                  <a:schemeClr val="bg1"/>
                </a:solidFill>
                <a:latin typeface="Arial" panose="020B0604020202020204" pitchFamily="34" charset="0"/>
                <a:cs typeface="Arial" panose="020B0604020202020204" pitchFamily="34" charset="0"/>
              </a:rPr>
              <a:t>vagy </a:t>
            </a:r>
            <a:r>
              <a:rPr lang="hu-HU" sz="2400" smtClean="0">
                <a:solidFill>
                  <a:schemeClr val="bg1"/>
                </a:solidFill>
                <a:latin typeface="Arial" panose="020B0604020202020204" pitchFamily="34" charset="0"/>
                <a:cs typeface="Arial" panose="020B0604020202020204" pitchFamily="34" charset="0"/>
              </a:rPr>
              <a:t>fertőzött. </a:t>
            </a:r>
            <a:endParaRPr lang="hu-HU" sz="2400" dirty="0">
              <a:solidFill>
                <a:schemeClr val="bg1"/>
              </a:solidFill>
              <a:latin typeface="Arial" panose="020B0604020202020204" pitchFamily="34" charset="0"/>
              <a:cs typeface="Arial" panose="020B0604020202020204" pitchFamily="34" charset="0"/>
            </a:endParaRPr>
          </a:p>
          <a:p>
            <a:pPr>
              <a:lnSpc>
                <a:spcPct val="150000"/>
              </a:lnSpc>
              <a:spcBef>
                <a:spcPts val="600"/>
              </a:spcBef>
            </a:pPr>
            <a:r>
              <a:rPr lang="hu-HU" sz="2400" dirty="0">
                <a:solidFill>
                  <a:schemeClr val="bg1"/>
                </a:solidFill>
                <a:latin typeface="Arial" panose="020B0604020202020204" pitchFamily="34" charset="0"/>
                <a:cs typeface="Arial" panose="020B0604020202020204" pitchFamily="34" charset="0"/>
              </a:rPr>
              <a:t>A szennyezett vagy fertőzött étel a vendégek megbetegedését okozhatja</a:t>
            </a:r>
            <a:r>
              <a:rPr lang="hu-HU" sz="2400" dirty="0" smtClean="0">
                <a:solidFill>
                  <a:schemeClr val="bg1"/>
                </a:solidFill>
                <a:latin typeface="Arial" panose="020B0604020202020204" pitchFamily="34" charset="0"/>
                <a:cs typeface="Arial" panose="020B0604020202020204" pitchFamily="34" charset="0"/>
              </a:rPr>
              <a:t>.</a:t>
            </a:r>
            <a:endParaRPr lang="hu-HU" sz="2400" dirty="0">
              <a:solidFill>
                <a:schemeClr val="bg1"/>
              </a:solidFill>
              <a:latin typeface="Arial" panose="020B0604020202020204" pitchFamily="34" charset="0"/>
              <a:cs typeface="Arial" panose="020B0604020202020204" pitchFamily="34" charset="0"/>
            </a:endParaRPr>
          </a:p>
          <a:p>
            <a:pPr>
              <a:lnSpc>
                <a:spcPct val="150000"/>
              </a:lnSpc>
              <a:spcBef>
                <a:spcPts val="600"/>
              </a:spcBef>
            </a:pPr>
            <a:r>
              <a:rPr lang="hu-HU" sz="2400" dirty="0">
                <a:solidFill>
                  <a:schemeClr val="bg1"/>
                </a:solidFill>
                <a:latin typeface="Arial" panose="020B0604020202020204" pitchFamily="34" charset="0"/>
                <a:cs typeface="Arial" panose="020B0604020202020204" pitchFamily="34" charset="0"/>
              </a:rPr>
              <a:t>Az étel szennyeződését szennyezőanyag okozza</a:t>
            </a:r>
            <a:r>
              <a:rPr lang="hu-HU" sz="2400" dirty="0" smtClean="0">
                <a:solidFill>
                  <a:schemeClr val="bg1"/>
                </a:solidFill>
                <a:latin typeface="Arial" panose="020B0604020202020204" pitchFamily="34" charset="0"/>
                <a:cs typeface="Arial" panose="020B0604020202020204" pitchFamily="34" charset="0"/>
              </a:rPr>
              <a:t>.</a:t>
            </a:r>
            <a:endParaRPr lang="hu-HU" sz="2400" dirty="0">
              <a:solidFill>
                <a:schemeClr val="bg1"/>
              </a:solidFill>
              <a:latin typeface="Arial" panose="020B0604020202020204" pitchFamily="34" charset="0"/>
              <a:cs typeface="Arial" panose="020B0604020202020204" pitchFamily="34" charset="0"/>
            </a:endParaRPr>
          </a:p>
          <a:p>
            <a:pPr algn="just">
              <a:lnSpc>
                <a:spcPct val="150000"/>
              </a:lnSpc>
              <a:spcBef>
                <a:spcPts val="500"/>
              </a:spcBef>
            </a:pPr>
            <a:r>
              <a:rPr lang="hu-HU" sz="2400" b="1" dirty="0" smtClean="0">
                <a:solidFill>
                  <a:schemeClr val="bg1"/>
                </a:solidFill>
                <a:latin typeface="Arial" panose="020B0604020202020204" pitchFamily="34" charset="0"/>
                <a:cs typeface="Arial" panose="020B0604020202020204" pitchFamily="34" charset="0"/>
              </a:rPr>
              <a:t>A szennyeződés lehet: </a:t>
            </a:r>
            <a:r>
              <a:rPr lang="hu-HU" sz="2400" dirty="0" smtClean="0">
                <a:solidFill>
                  <a:schemeClr val="bg1"/>
                </a:solidFill>
                <a:latin typeface="Arial" panose="020B0604020202020204" pitchFamily="34" charset="0"/>
                <a:cs typeface="Arial" panose="020B0604020202020204" pitchFamily="34" charset="0"/>
              </a:rPr>
              <a:t>fizikai, kémiai és biológiai.</a:t>
            </a:r>
            <a:endParaRPr lang="hu-HU" sz="2400" dirty="0">
              <a:solidFill>
                <a:schemeClr val="bg1"/>
              </a:solidFill>
              <a:latin typeface="Arial" panose="020B0604020202020204" pitchFamily="34" charset="0"/>
              <a:cs typeface="Arial" panose="020B0604020202020204" pitchFamily="34" charset="0"/>
            </a:endParaRPr>
          </a:p>
          <a:p>
            <a:pPr algn="just">
              <a:lnSpc>
                <a:spcPct val="150000"/>
              </a:lnSpc>
              <a:spcBef>
                <a:spcPts val="500"/>
              </a:spcBef>
            </a:pPr>
            <a:r>
              <a:rPr lang="hu-HU" sz="2400" dirty="0" smtClean="0">
                <a:solidFill>
                  <a:schemeClr val="bg1"/>
                </a:solidFill>
                <a:latin typeface="Arial" panose="020B0604020202020204" pitchFamily="34" charset="0"/>
                <a:cs typeface="Arial" panose="020B0604020202020204" pitchFamily="34" charset="0"/>
              </a:rPr>
              <a:t>A legkockázatosabb szennyezőanyagok a mikrobák.</a:t>
            </a:r>
            <a:endParaRPr lang="hu-HU" sz="2400" dirty="0">
              <a:solidFill>
                <a:schemeClr val="bg1"/>
              </a:solidFill>
              <a:latin typeface="Arial" panose="020B0604020202020204" pitchFamily="34" charset="0"/>
              <a:cs typeface="Arial" panose="020B0604020202020204" pitchFamily="34" charset="0"/>
            </a:endParaRPr>
          </a:p>
          <a:p>
            <a:pPr algn="just">
              <a:lnSpc>
                <a:spcPct val="150000"/>
              </a:lnSpc>
              <a:spcBef>
                <a:spcPts val="500"/>
              </a:spcBef>
            </a:pPr>
            <a:r>
              <a:rPr lang="hu-HU" sz="2400" dirty="0" smtClean="0">
                <a:solidFill>
                  <a:schemeClr val="bg1"/>
                </a:solidFill>
                <a:latin typeface="Arial" panose="020B0604020202020204" pitchFamily="34" charset="0"/>
                <a:cs typeface="Arial" panose="020B0604020202020204" pitchFamily="34" charset="0"/>
              </a:rPr>
              <a:t>A fertőző mikrobák megfertőzik </a:t>
            </a:r>
            <a:r>
              <a:rPr lang="hu-HU" sz="2400" smtClean="0">
                <a:solidFill>
                  <a:schemeClr val="bg1"/>
                </a:solidFill>
                <a:latin typeface="Arial" panose="020B0604020202020204" pitchFamily="34" charset="0"/>
                <a:cs typeface="Arial" panose="020B0604020202020204" pitchFamily="34" charset="0"/>
              </a:rPr>
              <a:t>az ételt, és megbetegítik az ételt fogyasztót.</a:t>
            </a:r>
          </a:p>
          <a:p>
            <a:pPr algn="just">
              <a:lnSpc>
                <a:spcPct val="150000"/>
              </a:lnSpc>
              <a:spcBef>
                <a:spcPts val="500"/>
              </a:spcBef>
            </a:pPr>
            <a:r>
              <a:rPr lang="hu-HU" sz="2400" smtClean="0">
                <a:solidFill>
                  <a:schemeClr val="bg1"/>
                </a:solidFill>
                <a:latin typeface="Arial" panose="020B0604020202020204" pitchFamily="34" charset="0"/>
                <a:cs typeface="Arial" panose="020B0604020202020204" pitchFamily="34" charset="0"/>
              </a:rPr>
              <a:t>Az étel szennyeződése megelőzhető! </a:t>
            </a:r>
            <a:endParaRPr lang="hu-HU" sz="2400" dirty="0">
              <a:solidFill>
                <a:schemeClr val="bg1"/>
              </a:solidFill>
              <a:latin typeface="Arial" panose="020B0604020202020204" pitchFamily="34" charset="0"/>
              <a:cs typeface="Arial" panose="020B0604020202020204" pitchFamily="34" charset="0"/>
            </a:endParaRPr>
          </a:p>
        </p:txBody>
      </p:sp>
      <p:pic>
        <p:nvPicPr>
          <p:cNvPr id="5" name="Kép 4" descr="moldy-food.jpg"/>
          <p:cNvPicPr>
            <a:picLocks noChangeAspect="1"/>
          </p:cNvPicPr>
          <p:nvPr/>
        </p:nvPicPr>
        <p:blipFill>
          <a:blip r:embed="rId3"/>
          <a:stretch>
            <a:fillRect/>
          </a:stretch>
        </p:blipFill>
        <p:spPr>
          <a:xfrm>
            <a:off x="1489628" y="4548277"/>
            <a:ext cx="2118871" cy="2118871"/>
          </a:xfrm>
          <a:prstGeom prst="rect">
            <a:avLst/>
          </a:prstGeom>
          <a:ln>
            <a:noFill/>
          </a:ln>
          <a:effectLst>
            <a:outerShdw blurRad="292100" dist="139700" dir="2700000" algn="tl" rotWithShape="0">
              <a:srgbClr val="333333">
                <a:alpha val="65000"/>
              </a:srgbClr>
            </a:outerShdw>
          </a:effectLst>
        </p:spPr>
      </p:pic>
      <p:pic>
        <p:nvPicPr>
          <p:cNvPr id="7" name="Kép 6" descr="kenyér.jpg"/>
          <p:cNvPicPr>
            <a:picLocks noChangeAspect="1"/>
          </p:cNvPicPr>
          <p:nvPr/>
        </p:nvPicPr>
        <p:blipFill>
          <a:blip r:embed="rId4"/>
          <a:stretch>
            <a:fillRect/>
          </a:stretch>
        </p:blipFill>
        <p:spPr>
          <a:xfrm>
            <a:off x="6144967" y="4585922"/>
            <a:ext cx="3107112" cy="2067642"/>
          </a:xfrm>
          <a:prstGeom prst="rect">
            <a:avLst/>
          </a:prstGeom>
          <a:ln>
            <a:noFill/>
          </a:ln>
          <a:effectLst>
            <a:outerShdw blurRad="292100" dist="139700" dir="2700000" algn="tl" rotWithShape="0">
              <a:srgbClr val="333333">
                <a:alpha val="65000"/>
              </a:srgbClr>
            </a:outerShdw>
          </a:effectLst>
        </p:spPr>
      </p:pic>
      <p:sp>
        <p:nvSpPr>
          <p:cNvPr id="8" name="Téglalap 7"/>
          <p:cNvSpPr/>
          <p:nvPr/>
        </p:nvSpPr>
        <p:spPr>
          <a:xfrm>
            <a:off x="3496001" y="5850978"/>
            <a:ext cx="2178816" cy="707886"/>
          </a:xfrm>
          <a:prstGeom prst="rect">
            <a:avLst/>
          </a:prstGeom>
        </p:spPr>
        <p:txBody>
          <a:bodyPr wrap="square">
            <a:spAutoFit/>
          </a:bodyPr>
          <a:lstStyle/>
          <a:p>
            <a:pPr algn="ctr"/>
            <a:r>
              <a:rPr lang="hu-HU" sz="2000" b="1" dirty="0" smtClean="0">
                <a:solidFill>
                  <a:schemeClr val="bg2"/>
                </a:solidFill>
                <a:latin typeface="Arial" panose="020B0604020202020204" pitchFamily="34" charset="0"/>
                <a:cs typeface="Arial" panose="020B0604020202020204" pitchFamily="34" charset="0"/>
              </a:rPr>
              <a:t>Penészes paradicsom</a:t>
            </a:r>
            <a:endParaRPr lang="hu-HU" sz="2000" b="1" dirty="0">
              <a:solidFill>
                <a:schemeClr val="bg2"/>
              </a:solidFill>
              <a:latin typeface="Arial" panose="020B0604020202020204" pitchFamily="34" charset="0"/>
              <a:cs typeface="Arial" panose="020B0604020202020204" pitchFamily="34" charset="0"/>
            </a:endParaRPr>
          </a:p>
        </p:txBody>
      </p:sp>
      <p:sp>
        <p:nvSpPr>
          <p:cNvPr id="9" name="Téglalap 8"/>
          <p:cNvSpPr/>
          <p:nvPr/>
        </p:nvSpPr>
        <p:spPr>
          <a:xfrm>
            <a:off x="9264111" y="5844942"/>
            <a:ext cx="2178816" cy="707886"/>
          </a:xfrm>
          <a:prstGeom prst="rect">
            <a:avLst/>
          </a:prstGeom>
        </p:spPr>
        <p:txBody>
          <a:bodyPr wrap="square">
            <a:spAutoFit/>
          </a:bodyPr>
          <a:lstStyle/>
          <a:p>
            <a:pPr algn="ctr"/>
            <a:r>
              <a:rPr lang="hu-HU" sz="2000" b="1" dirty="0" smtClean="0">
                <a:solidFill>
                  <a:schemeClr val="bg2"/>
                </a:solidFill>
                <a:latin typeface="Arial" panose="020B0604020202020204" pitchFamily="34" charset="0"/>
                <a:cs typeface="Arial" panose="020B0604020202020204" pitchFamily="34" charset="0"/>
              </a:rPr>
              <a:t>Penésztelepek a kenyéren</a:t>
            </a:r>
            <a:endParaRPr lang="hu-HU" sz="2000" b="1" dirty="0">
              <a:solidFill>
                <a:schemeClr val="bg2"/>
              </a:solidFill>
              <a:latin typeface="Arial" panose="020B0604020202020204" pitchFamily="34" charset="0"/>
              <a:cs typeface="Arial" panose="020B0604020202020204" pitchFamily="34" charset="0"/>
            </a:endParaRPr>
          </a:p>
        </p:txBody>
      </p:sp>
      <p:pic>
        <p:nvPicPr>
          <p:cNvPr id="11" name="Kép 10"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6010921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 xmlns:a16="http://schemas.microsoft.com/office/drawing/2014/main" id="{DABB13D0-3716-47D8-90BF-AAAB68EBCC72}"/>
              </a:ext>
            </a:extLst>
          </p:cNvPr>
          <p:cNvSpPr>
            <a:spLocks noGrp="1"/>
          </p:cNvSpPr>
          <p:nvPr>
            <p:ph idx="1"/>
          </p:nvPr>
        </p:nvSpPr>
        <p:spPr>
          <a:xfrm>
            <a:off x="531066" y="408294"/>
            <a:ext cx="11038082" cy="2894677"/>
          </a:xfrm>
        </p:spPr>
        <p:txBody>
          <a:bodyPr>
            <a:normAutofit fontScale="92500"/>
          </a:bodyPr>
          <a:lstStyle/>
          <a:p>
            <a:pPr marL="0" lvl="0" indent="0">
              <a:buNone/>
            </a:pPr>
            <a:r>
              <a:rPr lang="hu-HU" sz="2800" b="1" dirty="0" smtClean="0">
                <a:solidFill>
                  <a:schemeClr val="bg2"/>
                </a:solidFill>
                <a:latin typeface="Arial" panose="020B0604020202020204" pitchFamily="34" charset="0"/>
                <a:cs typeface="Arial" panose="020B0604020202020204" pitchFamily="34" charset="0"/>
              </a:rPr>
              <a:t>Jellemző szennyezőanyagok:</a:t>
            </a:r>
            <a:endParaRPr lang="hu-HU" sz="2800" b="1" dirty="0">
              <a:solidFill>
                <a:schemeClr val="bg2"/>
              </a:solidFill>
              <a:latin typeface="Arial" panose="020B0604020202020204" pitchFamily="34" charset="0"/>
              <a:cs typeface="Arial" panose="020B0604020202020204" pitchFamily="34" charset="0"/>
            </a:endParaRPr>
          </a:p>
          <a:p>
            <a:pPr marL="355600" lvl="0" indent="-355600">
              <a:lnSpc>
                <a:spcPct val="150000"/>
              </a:lnSpc>
            </a:pPr>
            <a:r>
              <a:rPr lang="hu-HU" sz="2400" b="1" dirty="0">
                <a:solidFill>
                  <a:schemeClr val="bg1"/>
                </a:solidFill>
                <a:latin typeface="Arial" panose="020B0604020202020204" pitchFamily="34" charset="0"/>
                <a:cs typeface="Arial" panose="020B0604020202020204" pitchFamily="34" charset="0"/>
              </a:rPr>
              <a:t>Környezetből származó </a:t>
            </a:r>
            <a:r>
              <a:rPr lang="hu-HU" sz="2400" b="1" dirty="0" smtClean="0">
                <a:solidFill>
                  <a:schemeClr val="bg1"/>
                </a:solidFill>
                <a:latin typeface="Arial" panose="020B0604020202020204" pitchFamily="34" charset="0"/>
                <a:cs typeface="Arial" panose="020B0604020202020204" pitchFamily="34" charset="0"/>
              </a:rPr>
              <a:t>anyagok: </a:t>
            </a:r>
            <a:r>
              <a:rPr lang="hu-HU" sz="2400" dirty="0" smtClean="0">
                <a:solidFill>
                  <a:schemeClr val="bg1"/>
                </a:solidFill>
                <a:latin typeface="Arial" panose="020B0604020202020204" pitchFamily="34" charset="0"/>
                <a:cs typeface="Arial" panose="020B0604020202020204" pitchFamily="34" charset="0"/>
              </a:rPr>
              <a:t>Ilyen </a:t>
            </a:r>
            <a:r>
              <a:rPr lang="hu-HU" sz="2400" dirty="0">
                <a:solidFill>
                  <a:schemeClr val="bg1"/>
                </a:solidFill>
                <a:latin typeface="Arial" panose="020B0604020202020204" pitchFamily="34" charset="0"/>
                <a:cs typeface="Arial" panose="020B0604020202020204" pitchFamily="34" charset="0"/>
              </a:rPr>
              <a:t>a por, hajszál, falfesték</a:t>
            </a:r>
            <a:r>
              <a:rPr lang="hu-HU" sz="2400" dirty="0" smtClean="0">
                <a:solidFill>
                  <a:schemeClr val="bg1"/>
                </a:solidFill>
                <a:latin typeface="Arial" panose="020B0604020202020204" pitchFamily="34" charset="0"/>
                <a:cs typeface="Arial" panose="020B0604020202020204" pitchFamily="34" charset="0"/>
              </a:rPr>
              <a:t>.</a:t>
            </a:r>
            <a:endParaRPr lang="hu-HU" sz="2400" dirty="0">
              <a:solidFill>
                <a:schemeClr val="bg1"/>
              </a:solidFill>
              <a:latin typeface="Arial" panose="020B0604020202020204" pitchFamily="34" charset="0"/>
              <a:cs typeface="Arial" panose="020B0604020202020204" pitchFamily="34" charset="0"/>
            </a:endParaRPr>
          </a:p>
          <a:p>
            <a:pPr marL="355600" lvl="0" indent="-355600">
              <a:lnSpc>
                <a:spcPct val="150000"/>
              </a:lnSpc>
            </a:pPr>
            <a:r>
              <a:rPr lang="hu-HU" sz="2400" b="1" dirty="0">
                <a:solidFill>
                  <a:schemeClr val="bg1"/>
                </a:solidFill>
                <a:latin typeface="Arial" panose="020B0604020202020204" pitchFamily="34" charset="0"/>
                <a:cs typeface="Arial" panose="020B0604020202020204" pitchFamily="34" charset="0"/>
              </a:rPr>
              <a:t>Vegyi </a:t>
            </a:r>
            <a:r>
              <a:rPr lang="hu-HU" sz="2400" b="1" dirty="0" smtClean="0">
                <a:solidFill>
                  <a:schemeClr val="bg1"/>
                </a:solidFill>
                <a:latin typeface="Arial" panose="020B0604020202020204" pitchFamily="34" charset="0"/>
                <a:cs typeface="Arial" panose="020B0604020202020204" pitchFamily="34" charset="0"/>
              </a:rPr>
              <a:t>anyagok: </a:t>
            </a:r>
            <a:r>
              <a:rPr lang="hu-HU" sz="2400" dirty="0">
                <a:solidFill>
                  <a:schemeClr val="bg1"/>
                </a:solidFill>
                <a:latin typeface="Arial" panose="020B0604020202020204" pitchFamily="34" charset="0"/>
                <a:cs typeface="Arial" panose="020B0604020202020204" pitchFamily="34" charset="0"/>
              </a:rPr>
              <a:t>Ilyen a mosogatószer, tisztítószer, tartósítószer, adalékanyag</a:t>
            </a:r>
            <a:r>
              <a:rPr lang="hu-HU" sz="2400" dirty="0" smtClean="0">
                <a:solidFill>
                  <a:schemeClr val="bg1"/>
                </a:solidFill>
                <a:latin typeface="Arial" panose="020B0604020202020204" pitchFamily="34" charset="0"/>
                <a:cs typeface="Arial" panose="020B0604020202020204" pitchFamily="34" charset="0"/>
              </a:rPr>
              <a:t>.</a:t>
            </a:r>
            <a:endParaRPr lang="hu-HU" sz="2400" dirty="0">
              <a:solidFill>
                <a:schemeClr val="bg1"/>
              </a:solidFill>
              <a:latin typeface="Arial" panose="020B0604020202020204" pitchFamily="34" charset="0"/>
              <a:cs typeface="Arial" panose="020B0604020202020204" pitchFamily="34" charset="0"/>
            </a:endParaRPr>
          </a:p>
          <a:p>
            <a:pPr marL="355600" indent="-355600">
              <a:lnSpc>
                <a:spcPct val="150000"/>
              </a:lnSpc>
            </a:pPr>
            <a:r>
              <a:rPr lang="hu-HU" sz="2400" b="1" dirty="0" smtClean="0">
                <a:solidFill>
                  <a:schemeClr val="bg1"/>
                </a:solidFill>
                <a:latin typeface="Arial" panose="020B0604020202020204" pitchFamily="34" charset="0"/>
                <a:cs typeface="Arial" panose="020B0604020202020204" pitchFamily="34" charset="0"/>
              </a:rPr>
              <a:t>Mikrobák: </a:t>
            </a:r>
            <a:r>
              <a:rPr lang="hu-HU" sz="2400" dirty="0">
                <a:solidFill>
                  <a:schemeClr val="bg1"/>
                </a:solidFill>
                <a:latin typeface="Arial" panose="020B0604020202020204" pitchFamily="34" charset="0"/>
                <a:cs typeface="Arial" panose="020B0604020202020204" pitchFamily="34" charset="0"/>
              </a:rPr>
              <a:t>Ilyenek a baktériumok és a penészgombák.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A mikrobák szabad szemmel nem látható apró élőlények. </a:t>
            </a:r>
          </a:p>
        </p:txBody>
      </p:sp>
      <p:grpSp>
        <p:nvGrpSpPr>
          <p:cNvPr id="10" name="Csoportba foglalás 9"/>
          <p:cNvGrpSpPr/>
          <p:nvPr/>
        </p:nvGrpSpPr>
        <p:grpSpPr>
          <a:xfrm>
            <a:off x="2072484" y="3469171"/>
            <a:ext cx="9646274" cy="3388829"/>
            <a:chOff x="3382535" y="5010714"/>
            <a:chExt cx="9646274" cy="3388829"/>
          </a:xfrm>
        </p:grpSpPr>
        <p:grpSp>
          <p:nvGrpSpPr>
            <p:cNvPr id="6" name="Csoportba foglalás 5"/>
            <p:cNvGrpSpPr/>
            <p:nvPr/>
          </p:nvGrpSpPr>
          <p:grpSpPr>
            <a:xfrm>
              <a:off x="3382535" y="5011673"/>
              <a:ext cx="9646274" cy="3387870"/>
              <a:chOff x="3323149" y="4942459"/>
              <a:chExt cx="9588918" cy="3387870"/>
            </a:xfrm>
          </p:grpSpPr>
          <p:pic>
            <p:nvPicPr>
              <p:cNvPr id="5" name="Kép 4" descr="BAKT3.jpg"/>
              <p:cNvPicPr/>
              <p:nvPr/>
            </p:nvPicPr>
            <p:blipFill>
              <a:blip r:embed="rId3" cstate="print"/>
              <a:stretch>
                <a:fillRect/>
              </a:stretch>
            </p:blipFill>
            <p:spPr>
              <a:xfrm>
                <a:off x="3323149" y="4942459"/>
                <a:ext cx="3223648" cy="2313734"/>
              </a:xfrm>
              <a:prstGeom prst="rect">
                <a:avLst/>
              </a:prstGeom>
              <a:ln>
                <a:noFill/>
              </a:ln>
              <a:effectLst>
                <a:outerShdw blurRad="292100" dist="139700" dir="2700000" algn="tl" rotWithShape="0">
                  <a:srgbClr val="333333">
                    <a:alpha val="65000"/>
                  </a:srgbClr>
                </a:outerShdw>
              </a:effectLst>
            </p:spPr>
          </p:pic>
          <p:sp>
            <p:nvSpPr>
              <p:cNvPr id="7" name="Téglalap 6"/>
              <p:cNvSpPr/>
              <p:nvPr/>
            </p:nvSpPr>
            <p:spPr>
              <a:xfrm>
                <a:off x="3350811" y="7297591"/>
                <a:ext cx="3172064"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Baktériumok mikroszkóppal nézve</a:t>
                </a:r>
              </a:p>
            </p:txBody>
          </p:sp>
          <p:sp>
            <p:nvSpPr>
              <p:cNvPr id="9" name="Szövegdoboz 8"/>
              <p:cNvSpPr txBox="1"/>
              <p:nvPr/>
            </p:nvSpPr>
            <p:spPr>
              <a:xfrm>
                <a:off x="7410449" y="7314666"/>
                <a:ext cx="5501618" cy="1015663"/>
              </a:xfrm>
              <a:prstGeom prst="rect">
                <a:avLst/>
              </a:prstGeom>
            </p:spPr>
            <p:txBody>
              <a:bodyPr wrap="square">
                <a:spAutoFit/>
              </a:bodyPr>
              <a:lstStyle>
                <a:defPPr>
                  <a:defRPr lang="en-US"/>
                </a:defPPr>
                <a:lvl1pPr>
                  <a:defRPr sz="2400">
                    <a:solidFill>
                      <a:schemeClr val="bg2"/>
                    </a:solidFill>
                  </a:defRPr>
                </a:lvl1pPr>
              </a:lstStyle>
              <a:p>
                <a:pPr algn="ctr"/>
                <a:r>
                  <a:rPr lang="hu-HU" sz="2000" b="1" dirty="0">
                    <a:latin typeface="Arial" panose="020B0604020202020204" pitchFamily="34" charset="0"/>
                    <a:cs typeface="Arial" panose="020B0604020202020204" pitchFamily="34" charset="0"/>
                  </a:rPr>
                  <a:t>A fertőző </a:t>
                </a:r>
                <a:r>
                  <a:rPr lang="hu-HU" sz="2000" b="1">
                    <a:latin typeface="Arial" panose="020B0604020202020204" pitchFamily="34" charset="0"/>
                    <a:cs typeface="Arial" panose="020B0604020202020204" pitchFamily="34" charset="0"/>
                  </a:rPr>
                  <a:t>mikróbák </a:t>
                </a:r>
                <a:r>
                  <a:rPr lang="hu-HU" sz="2000" b="1" smtClean="0">
                    <a:latin typeface="Arial" panose="020B0604020202020204" pitchFamily="34" charset="0"/>
                    <a:cs typeface="Arial" panose="020B0604020202020204" pitchFamily="34" charset="0"/>
                  </a:rPr>
                  <a:t>szabadszemmel nem </a:t>
                </a:r>
                <a:r>
                  <a:rPr lang="hu-HU" sz="2000" b="1" dirty="0">
                    <a:latin typeface="Arial" panose="020B0604020202020204" pitchFamily="34" charset="0"/>
                    <a:cs typeface="Arial" panose="020B0604020202020204" pitchFamily="34" charset="0"/>
                  </a:rPr>
                  <a:t>látszanak, de mindenütt ott vannak, </a:t>
                </a:r>
                <a:r>
                  <a:rPr lang="hu-HU" sz="2000" b="1">
                    <a:latin typeface="Arial" panose="020B0604020202020204" pitchFamily="34" charset="0"/>
                    <a:cs typeface="Arial" panose="020B0604020202020204" pitchFamily="34" charset="0"/>
                  </a:rPr>
                  <a:t>például </a:t>
                </a:r>
                <a:r>
                  <a:rPr lang="hu-HU" sz="2000" b="1" smtClean="0">
                    <a:latin typeface="Arial" panose="020B0604020202020204" pitchFamily="34" charset="0"/>
                    <a:cs typeface="Arial" panose="020B0604020202020204" pitchFamily="34" charset="0"/>
                  </a:rPr>
                  <a:t>a végódeszkán vagy a mosogatóban</a:t>
                </a:r>
                <a:endParaRPr lang="hu-HU" sz="2000" b="1" dirty="0">
                  <a:latin typeface="Arial" panose="020B0604020202020204" pitchFamily="34" charset="0"/>
                  <a:cs typeface="Arial" panose="020B0604020202020204" pitchFamily="34" charset="0"/>
                </a:endParaRPr>
              </a:p>
            </p:txBody>
          </p:sp>
        </p:grpSp>
        <p:pic>
          <p:nvPicPr>
            <p:cNvPr id="2" name="Kép 1"/>
            <p:cNvPicPr>
              <a:picLocks noChangeAspect="1"/>
            </p:cNvPicPr>
            <p:nvPr/>
          </p:nvPicPr>
          <p:blipFill rotWithShape="1">
            <a:blip r:embed="rId4">
              <a:extLst>
                <a:ext uri="{28A0092B-C50C-407E-A947-70E740481C1C}">
                  <a14:useLocalDpi xmlns="" xmlns:a14="http://schemas.microsoft.com/office/drawing/2010/main" val="0"/>
                </a:ext>
              </a:extLst>
            </a:blip>
            <a:srcRect t="1863" r="22322" b="1"/>
            <a:stretch/>
          </p:blipFill>
          <p:spPr>
            <a:xfrm>
              <a:off x="8265142" y="5010714"/>
              <a:ext cx="3436607" cy="2338755"/>
            </a:xfrm>
            <a:prstGeom prst="rect">
              <a:avLst/>
            </a:prstGeom>
            <a:ln>
              <a:noFill/>
            </a:ln>
            <a:effectLst>
              <a:outerShdw blurRad="292100" dist="139700" dir="2700000" algn="tl" rotWithShape="0">
                <a:srgbClr val="333333">
                  <a:alpha val="65000"/>
                </a:srgbClr>
              </a:outerShdw>
            </a:effectLst>
          </p:spPr>
        </p:pic>
      </p:grpSp>
      <p:pic>
        <p:nvPicPr>
          <p:cNvPr id="11" name="Kép 10"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2876501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 xmlns:a16="http://schemas.microsoft.com/office/drawing/2014/main" id="{DABB13D0-3716-47D8-90BF-AAAB68EBCC72}"/>
              </a:ext>
            </a:extLst>
          </p:cNvPr>
          <p:cNvSpPr>
            <a:spLocks noGrp="1"/>
          </p:cNvSpPr>
          <p:nvPr>
            <p:ph idx="1"/>
          </p:nvPr>
        </p:nvSpPr>
        <p:spPr>
          <a:xfrm>
            <a:off x="531411" y="459865"/>
            <a:ext cx="11478904" cy="3544155"/>
          </a:xfrm>
        </p:spPr>
        <p:txBody>
          <a:bodyPr>
            <a:noAutofit/>
          </a:bodyPr>
          <a:lstStyle/>
          <a:p>
            <a:pPr marL="0" lvl="0" indent="0">
              <a:lnSpc>
                <a:spcPct val="150000"/>
              </a:lnSpc>
              <a:buNone/>
            </a:pPr>
            <a:r>
              <a:rPr lang="hu-HU" sz="2800" b="1" dirty="0">
                <a:solidFill>
                  <a:schemeClr val="bg2"/>
                </a:solidFill>
                <a:latin typeface="Arial" panose="020B0604020202020204" pitchFamily="34" charset="0"/>
                <a:cs typeface="Arial" panose="020B0604020202020204" pitchFamily="34" charset="0"/>
              </a:rPr>
              <a:t>Hogyan kerülnek</a:t>
            </a:r>
            <a:r>
              <a:rPr lang="hu-HU" sz="2800" b="1" dirty="0">
                <a:solidFill>
                  <a:srgbClr val="FF0000"/>
                </a:solidFill>
                <a:latin typeface="Arial" panose="020B0604020202020204" pitchFamily="34" charset="0"/>
                <a:cs typeface="Arial" panose="020B0604020202020204" pitchFamily="34" charset="0"/>
              </a:rPr>
              <a:t> </a:t>
            </a:r>
            <a:r>
              <a:rPr lang="hu-HU" sz="2800" b="1" dirty="0">
                <a:solidFill>
                  <a:schemeClr val="bg2"/>
                </a:solidFill>
                <a:latin typeface="Arial" panose="020B0604020202020204" pitchFamily="34" charset="0"/>
                <a:cs typeface="Arial" panose="020B0604020202020204" pitchFamily="34" charset="0"/>
              </a:rPr>
              <a:t>a káros, fertőző mikrobák az ételbe?</a:t>
            </a:r>
          </a:p>
          <a:p>
            <a:pPr>
              <a:lnSpc>
                <a:spcPct val="150000"/>
              </a:lnSpc>
            </a:pPr>
            <a:r>
              <a:rPr lang="hu-HU" sz="2400" dirty="0">
                <a:solidFill>
                  <a:schemeClr val="bg1"/>
                </a:solidFill>
                <a:latin typeface="Arial" panose="020B0604020202020204" pitchFamily="34" charset="0"/>
                <a:cs typeface="Arial" panose="020B0604020202020204" pitchFamily="34" charset="0"/>
              </a:rPr>
              <a:t>A rendetlen konyhai környezettől, piszkos edényekről;</a:t>
            </a:r>
          </a:p>
          <a:p>
            <a:pPr>
              <a:lnSpc>
                <a:spcPct val="150000"/>
              </a:lnSpc>
            </a:pPr>
            <a:r>
              <a:rPr lang="hu-HU" sz="2400" dirty="0">
                <a:solidFill>
                  <a:schemeClr val="bg1"/>
                </a:solidFill>
                <a:latin typeface="Arial" panose="020B0604020202020204" pitchFamily="34" charset="0"/>
                <a:cs typeface="Arial" panose="020B0604020202020204" pitchFamily="34" charset="0"/>
              </a:rPr>
              <a:t>A piszkos ruházatról;</a:t>
            </a:r>
          </a:p>
          <a:p>
            <a:pPr>
              <a:lnSpc>
                <a:spcPct val="150000"/>
              </a:lnSpc>
            </a:pPr>
            <a:r>
              <a:rPr lang="hu-HU" sz="2400" smtClean="0">
                <a:solidFill>
                  <a:schemeClr val="bg1"/>
                </a:solidFill>
                <a:latin typeface="Arial" panose="020B0604020202020204" pitchFamily="34" charset="0"/>
                <a:cs typeface="Arial" panose="020B0604020202020204" pitchFamily="34" charset="0"/>
              </a:rPr>
              <a:t>Szennyezett </a:t>
            </a:r>
            <a:r>
              <a:rPr lang="hu-HU" sz="2400" dirty="0">
                <a:solidFill>
                  <a:schemeClr val="bg1"/>
                </a:solidFill>
                <a:latin typeface="Arial" panose="020B0604020202020204" pitchFamily="34" charset="0"/>
                <a:cs typeface="Arial" panose="020B0604020202020204" pitchFamily="34" charset="0"/>
              </a:rPr>
              <a:t>(poros, földes), romlott vagy rosszul tárolt alapanyagtól;</a:t>
            </a:r>
          </a:p>
          <a:p>
            <a:pPr>
              <a:lnSpc>
                <a:spcPct val="150000"/>
              </a:lnSpc>
            </a:pPr>
            <a:r>
              <a:rPr lang="hu-HU" sz="2400" dirty="0">
                <a:solidFill>
                  <a:schemeClr val="bg1"/>
                </a:solidFill>
                <a:latin typeface="Arial" panose="020B0604020202020204" pitchFamily="34" charset="0"/>
                <a:cs typeface="Arial" panose="020B0604020202020204" pitchFamily="34" charset="0"/>
              </a:rPr>
              <a:t>Rovaroktól, rágcsálóktól.</a:t>
            </a: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b="1" dirty="0">
              <a:solidFill>
                <a:schemeClr val="bg2"/>
              </a:solidFill>
              <a:latin typeface="Arial" panose="020B0604020202020204" pitchFamily="34" charset="0"/>
              <a:cs typeface="Arial" panose="020B0604020202020204" pitchFamily="34" charset="0"/>
            </a:endParaRPr>
          </a:p>
        </p:txBody>
      </p:sp>
      <p:grpSp>
        <p:nvGrpSpPr>
          <p:cNvPr id="20" name="Csoportba foglalás 19"/>
          <p:cNvGrpSpPr/>
          <p:nvPr/>
        </p:nvGrpSpPr>
        <p:grpSpPr>
          <a:xfrm>
            <a:off x="0" y="4343734"/>
            <a:ext cx="12270746" cy="2166839"/>
            <a:chOff x="-78747" y="2998628"/>
            <a:chExt cx="12270746" cy="2166839"/>
          </a:xfrm>
        </p:grpSpPr>
        <p:grpSp>
          <p:nvGrpSpPr>
            <p:cNvPr id="16" name="Csoportba foglalás 15">
              <a:extLst>
                <a:ext uri="{FF2B5EF4-FFF2-40B4-BE49-F238E27FC236}">
                  <a16:creationId xmlns="" xmlns:a16="http://schemas.microsoft.com/office/drawing/2014/main" id="{776D5179-BD67-41C8-B51D-84A48E1741B1}"/>
                </a:ext>
              </a:extLst>
            </p:cNvPr>
            <p:cNvGrpSpPr/>
            <p:nvPr/>
          </p:nvGrpSpPr>
          <p:grpSpPr>
            <a:xfrm>
              <a:off x="-78747" y="2998628"/>
              <a:ext cx="12270746" cy="2166839"/>
              <a:chOff x="0" y="3322185"/>
              <a:chExt cx="12270746" cy="2166839"/>
            </a:xfrm>
          </p:grpSpPr>
          <p:grpSp>
            <p:nvGrpSpPr>
              <p:cNvPr id="17" name="Csoportba foglalás 16"/>
              <p:cNvGrpSpPr/>
              <p:nvPr/>
            </p:nvGrpSpPr>
            <p:grpSpPr>
              <a:xfrm>
                <a:off x="0" y="3323444"/>
                <a:ext cx="12270746" cy="2165580"/>
                <a:chOff x="0" y="2313082"/>
                <a:chExt cx="12270746" cy="2165580"/>
              </a:xfrm>
            </p:grpSpPr>
            <p:pic>
              <p:nvPicPr>
                <p:cNvPr id="5" name="Kép 4"/>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334817" y="2313082"/>
                  <a:ext cx="2481701" cy="1620000"/>
                </a:xfrm>
                <a:prstGeom prst="rect">
                  <a:avLst/>
                </a:prstGeom>
                <a:ln>
                  <a:noFill/>
                </a:ln>
                <a:effectLst>
                  <a:outerShdw blurRad="292100" dist="139700" dir="2700000" algn="tl" rotWithShape="0">
                    <a:srgbClr val="333333">
                      <a:alpha val="65000"/>
                    </a:srgbClr>
                  </a:outerShdw>
                </a:effectLst>
              </p:spPr>
            </p:pic>
            <p:sp>
              <p:nvSpPr>
                <p:cNvPr id="6" name="Téglalap 5"/>
                <p:cNvSpPr/>
                <p:nvPr/>
              </p:nvSpPr>
              <p:spPr>
                <a:xfrm>
                  <a:off x="0" y="4077082"/>
                  <a:ext cx="3084068"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Piszkos edény</a:t>
                  </a:r>
                </a:p>
              </p:txBody>
            </p:sp>
            <p:sp>
              <p:nvSpPr>
                <p:cNvPr id="8" name="Téglalap 7"/>
                <p:cNvSpPr/>
                <p:nvPr/>
              </p:nvSpPr>
              <p:spPr>
                <a:xfrm>
                  <a:off x="3300636" y="4078552"/>
                  <a:ext cx="2122697" cy="400110"/>
                </a:xfrm>
                <a:prstGeom prst="rect">
                  <a:avLst/>
                </a:prstGeom>
              </p:spPr>
              <p:txBody>
                <a:bodyPr wrap="none">
                  <a:spAutoFit/>
                </a:bodyPr>
                <a:lstStyle/>
                <a:p>
                  <a:pPr lvl="0"/>
                  <a:r>
                    <a:rPr lang="hu-HU" sz="2000" b="1" dirty="0">
                      <a:solidFill>
                        <a:schemeClr val="bg2"/>
                      </a:solidFill>
                      <a:latin typeface="Arial" panose="020B0604020202020204" pitchFamily="34" charset="0"/>
                      <a:cs typeface="Arial" panose="020B0604020202020204" pitchFamily="34" charset="0"/>
                    </a:rPr>
                    <a:t>Piszkos ruházat</a:t>
                  </a:r>
                </a:p>
              </p:txBody>
            </p:sp>
            <p:sp>
              <p:nvSpPr>
                <p:cNvPr id="7" name="Téglalap 6"/>
                <p:cNvSpPr/>
                <p:nvPr/>
              </p:nvSpPr>
              <p:spPr>
                <a:xfrm>
                  <a:off x="8799959" y="4065494"/>
                  <a:ext cx="3470787"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Rágcsáló</a:t>
                  </a:r>
                  <a:endParaRPr lang="hu-HU" sz="2000" dirty="0">
                    <a:solidFill>
                      <a:schemeClr val="bg2"/>
                    </a:solidFill>
                    <a:latin typeface="Arial" panose="020B0604020202020204" pitchFamily="34" charset="0"/>
                    <a:cs typeface="Arial" panose="020B0604020202020204" pitchFamily="34" charset="0"/>
                  </a:endParaRPr>
                </a:p>
              </p:txBody>
            </p:sp>
            <p:grpSp>
              <p:nvGrpSpPr>
                <p:cNvPr id="14" name="Csoportba foglalás 13"/>
                <p:cNvGrpSpPr/>
                <p:nvPr/>
              </p:nvGrpSpPr>
              <p:grpSpPr>
                <a:xfrm>
                  <a:off x="6169688" y="2313082"/>
                  <a:ext cx="2815484" cy="2152522"/>
                  <a:chOff x="6160394" y="2127755"/>
                  <a:chExt cx="2815484" cy="2152522"/>
                </a:xfrm>
              </p:grpSpPr>
              <p:sp>
                <p:nvSpPr>
                  <p:cNvPr id="11" name="Téglalap 10"/>
                  <p:cNvSpPr/>
                  <p:nvPr/>
                </p:nvSpPr>
                <p:spPr>
                  <a:xfrm>
                    <a:off x="6160394" y="3880167"/>
                    <a:ext cx="2585218"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Romlott alapanyag</a:t>
                    </a:r>
                    <a:endParaRPr lang="hu-HU" sz="2000" dirty="0">
                      <a:solidFill>
                        <a:schemeClr val="bg2"/>
                      </a:solidFill>
                      <a:latin typeface="Arial" panose="020B0604020202020204" pitchFamily="34" charset="0"/>
                      <a:cs typeface="Arial" panose="020B0604020202020204" pitchFamily="34" charset="0"/>
                    </a:endParaRPr>
                  </a:p>
                </p:txBody>
              </p:sp>
              <p:pic>
                <p:nvPicPr>
                  <p:cNvPr id="12" name="Kép 11"/>
                  <p:cNvPicPr>
                    <a:picLocks noChangeAspect="1"/>
                  </p:cNvPicPr>
                  <p:nvPr/>
                </p:nvPicPr>
                <p:blipFill rotWithShape="1">
                  <a:blip r:embed="rId4">
                    <a:extLst>
                      <a:ext uri="{28A0092B-C50C-407E-A947-70E740481C1C}">
                        <a14:useLocalDpi xmlns="" xmlns:a14="http://schemas.microsoft.com/office/drawing/2010/main" val="0"/>
                      </a:ext>
                    </a:extLst>
                  </a:blip>
                  <a:srcRect t="2168" r="6092"/>
                  <a:stretch/>
                </p:blipFill>
                <p:spPr>
                  <a:xfrm>
                    <a:off x="6217544" y="2127755"/>
                    <a:ext cx="2758334" cy="1620000"/>
                  </a:xfrm>
                  <a:prstGeom prst="rect">
                    <a:avLst/>
                  </a:prstGeom>
                  <a:ln>
                    <a:noFill/>
                  </a:ln>
                  <a:effectLst>
                    <a:outerShdw blurRad="292100" dist="139700" dir="2700000" algn="tl" rotWithShape="0">
                      <a:srgbClr val="333333">
                        <a:alpha val="65000"/>
                      </a:srgbClr>
                    </a:outerShdw>
                  </a:effectLst>
                </p:spPr>
              </p:pic>
            </p:grpSp>
          </p:grpSp>
          <p:pic>
            <p:nvPicPr>
              <p:cNvPr id="15" name="Kép 14" descr="A képen személy, beltéri, férfi, konyha látható&#10;&#10;Automatikusan generált leírás">
                <a:extLst>
                  <a:ext uri="{FF2B5EF4-FFF2-40B4-BE49-F238E27FC236}">
                    <a16:creationId xmlns="" xmlns:a16="http://schemas.microsoft.com/office/drawing/2014/main" id="{3CCED701-C35C-49C8-94BE-539293A4BB6B}"/>
                  </a:ext>
                </a:extLst>
              </p:cNvPr>
              <p:cNvPicPr>
                <a:picLocks noChangeAspect="1"/>
              </p:cNvPicPr>
              <p:nvPr/>
            </p:nvPicPr>
            <p:blipFill rotWithShape="1">
              <a:blip r:embed="rId5"/>
              <a:srcRect l="-3961" t="62204" r="-608" b="1"/>
              <a:stretch/>
            </p:blipFill>
            <p:spPr>
              <a:xfrm>
                <a:off x="3004058" y="3322185"/>
                <a:ext cx="2978090" cy="1620000"/>
              </a:xfrm>
              <a:prstGeom prst="rect">
                <a:avLst/>
              </a:prstGeom>
              <a:ln>
                <a:noFill/>
              </a:ln>
              <a:effectLst>
                <a:outerShdw blurRad="292100" dist="139700" dir="2700000" algn="tl" rotWithShape="0">
                  <a:srgbClr val="333333">
                    <a:alpha val="65000"/>
                  </a:srgbClr>
                </a:outerShdw>
              </a:effectLst>
            </p:spPr>
          </p:pic>
        </p:grpSp>
        <p:pic>
          <p:nvPicPr>
            <p:cNvPr id="19" name="Kép 18"/>
            <p:cNvPicPr>
              <a:picLocks noChangeAspect="1"/>
            </p:cNvPicPr>
            <p:nvPr/>
          </p:nvPicPr>
          <p:blipFill rotWithShape="1">
            <a:blip r:embed="rId6">
              <a:extLst>
                <a:ext uri="{28A0092B-C50C-407E-A947-70E740481C1C}">
                  <a14:useLocalDpi xmlns="" xmlns:a14="http://schemas.microsoft.com/office/drawing/2010/main" val="0"/>
                </a:ext>
              </a:extLst>
            </a:blip>
            <a:srcRect l="15759" t="859"/>
            <a:stretch/>
          </p:blipFill>
          <p:spPr>
            <a:xfrm>
              <a:off x="9170679" y="2998628"/>
              <a:ext cx="2753064" cy="1620000"/>
            </a:xfrm>
            <a:prstGeom prst="rect">
              <a:avLst/>
            </a:prstGeom>
            <a:ln>
              <a:noFill/>
            </a:ln>
            <a:effectLst>
              <a:outerShdw blurRad="292100" dist="139700" dir="2700000" algn="tl" rotWithShape="0">
                <a:srgbClr val="333333">
                  <a:alpha val="65000"/>
                </a:srgbClr>
              </a:outerShdw>
            </a:effectLst>
          </p:spPr>
        </p:pic>
      </p:grpSp>
      <p:pic>
        <p:nvPicPr>
          <p:cNvPr id="18" name="Kép 1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7"/>
          <a:stretch>
            <a:fillRect/>
          </a:stretch>
        </p:blipFill>
        <p:spPr>
          <a:xfrm>
            <a:off x="10860973" y="24488"/>
            <a:ext cx="1317171" cy="1235537"/>
          </a:xfrm>
          <a:prstGeom prst="rect">
            <a:avLst/>
          </a:prstGeom>
        </p:spPr>
      </p:pic>
    </p:spTree>
    <p:extLst>
      <p:ext uri="{BB962C8B-B14F-4D97-AF65-F5344CB8AC3E}">
        <p14:creationId xmlns="" xmlns:p14="http://schemas.microsoft.com/office/powerpoint/2010/main" val="2798593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pPr lvl="0"/>
            <a:r>
              <a:rPr lang="hu-HU" b="1" dirty="0">
                <a:solidFill>
                  <a:schemeClr val="bg1"/>
                </a:solidFill>
                <a:latin typeface="Arial" panose="020B0604020202020204" pitchFamily="34" charset="0"/>
                <a:cs typeface="Arial" panose="020B0604020202020204" pitchFamily="34" charset="0"/>
              </a:rPr>
              <a:t>3</a:t>
            </a:r>
            <a:r>
              <a:rPr lang="hu-HU" b="1" dirty="0" smtClean="0">
                <a:solidFill>
                  <a:schemeClr val="bg1"/>
                </a:solidFill>
                <a:latin typeface="Arial" panose="020B0604020202020204" pitchFamily="34" charset="0"/>
                <a:cs typeface="Arial" panose="020B0604020202020204" pitchFamily="34" charset="0"/>
              </a:rPr>
              <a:t>. </a:t>
            </a:r>
            <a:r>
              <a:rPr lang="hu-HU" b="1" dirty="0">
                <a:solidFill>
                  <a:schemeClr val="bg1"/>
                </a:solidFill>
                <a:latin typeface="Arial" panose="020B0604020202020204" pitchFamily="34" charset="0"/>
                <a:cs typeface="Arial" panose="020B0604020202020204" pitchFamily="34" charset="0"/>
              </a:rPr>
              <a:t>A hulladékkezelés szabályai</a:t>
            </a:r>
          </a:p>
        </p:txBody>
      </p:sp>
      <p:sp>
        <p:nvSpPr>
          <p:cNvPr id="3" name="Szövegdoboz 2">
            <a:extLst>
              <a:ext uri="{FF2B5EF4-FFF2-40B4-BE49-F238E27FC236}">
                <a16:creationId xmlns="" xmlns:a16="http://schemas.microsoft.com/office/drawing/2014/main" id="{2FA643D7-0A13-417D-9D9F-5089AB3A67A3}"/>
              </a:ext>
            </a:extLst>
          </p:cNvPr>
          <p:cNvSpPr txBox="1"/>
          <p:nvPr/>
        </p:nvSpPr>
        <p:spPr>
          <a:xfrm>
            <a:off x="1154955" y="4859023"/>
            <a:ext cx="9171073" cy="830997"/>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Hogyan előzzük meg a mikrobák ételbe </a:t>
            </a:r>
            <a:r>
              <a:rPr lang="hu-HU" sz="2400" b="1">
                <a:solidFill>
                  <a:schemeClr val="bg2"/>
                </a:solidFill>
                <a:latin typeface="Arial" panose="020B0604020202020204" pitchFamily="34" charset="0"/>
                <a:cs typeface="Arial" panose="020B0604020202020204" pitchFamily="34" charset="0"/>
              </a:rPr>
              <a:t>kerülését </a:t>
            </a:r>
            <a:r>
              <a:rPr lang="hu-HU" sz="2400" b="1" smtClean="0">
                <a:solidFill>
                  <a:schemeClr val="bg2"/>
                </a:solidFill>
                <a:latin typeface="Arial" panose="020B0604020202020204" pitchFamily="34" charset="0"/>
                <a:cs typeface="Arial" panose="020B0604020202020204" pitchFamily="34" charset="0"/>
              </a:rPr>
              <a:t>hulladékkezeléssel</a:t>
            </a:r>
            <a:r>
              <a:rPr lang="hu-HU" sz="2400" b="1" dirty="0">
                <a:solidFill>
                  <a:schemeClr val="bg2"/>
                </a:solidFill>
                <a:latin typeface="Arial" panose="020B0604020202020204" pitchFamily="34" charset="0"/>
                <a:cs typeface="Arial" panose="020B0604020202020204" pitchFamily="34" charset="0"/>
              </a:rPr>
              <a:t>?</a:t>
            </a: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2567332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369710" y="512068"/>
            <a:ext cx="10481481" cy="147464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400" dirty="0">
                <a:solidFill>
                  <a:schemeClr val="bg1"/>
                </a:solidFill>
                <a:latin typeface="Arial" panose="020B0604020202020204" pitchFamily="34" charset="0"/>
                <a:cs typeface="Arial" panose="020B0604020202020204" pitchFamily="34" charset="0"/>
              </a:rPr>
              <a:t>A konyhai, éttermi hulladék, az ételmaradék </a:t>
            </a:r>
            <a:r>
              <a:rPr lang="hu-HU" sz="2400">
                <a:solidFill>
                  <a:schemeClr val="bg1"/>
                </a:solidFill>
                <a:latin typeface="Arial" panose="020B0604020202020204" pitchFamily="34" charset="0"/>
                <a:cs typeface="Arial" panose="020B0604020202020204" pitchFamily="34" charset="0"/>
              </a:rPr>
              <a:t>sokféle </a:t>
            </a:r>
            <a:r>
              <a:rPr lang="hu-HU" sz="2400" smtClean="0">
                <a:solidFill>
                  <a:schemeClr val="bg1"/>
                </a:solidFill>
                <a:latin typeface="Arial" panose="020B0604020202020204" pitchFamily="34" charset="0"/>
                <a:cs typeface="Arial" panose="020B0604020202020204" pitchFamily="34" charset="0"/>
              </a:rPr>
              <a:t>mikrobát </a:t>
            </a:r>
            <a:r>
              <a:rPr lang="hu-HU" sz="2400" dirty="0">
                <a:solidFill>
                  <a:schemeClr val="bg1"/>
                </a:solidFill>
                <a:latin typeface="Arial" panose="020B0604020202020204" pitchFamily="34" charset="0"/>
                <a:cs typeface="Arial" panose="020B0604020202020204" pitchFamily="34" charset="0"/>
              </a:rPr>
              <a:t>tartalmaz. </a:t>
            </a:r>
            <a:endParaRPr lang="hu-HU" sz="2400" dirty="0" smtClean="0">
              <a:solidFill>
                <a:schemeClr val="bg1"/>
              </a:solidFill>
              <a:latin typeface="Arial" panose="020B0604020202020204" pitchFamily="34" charset="0"/>
              <a:cs typeface="Arial" panose="020B0604020202020204" pitchFamily="34" charset="0"/>
            </a:endParaRPr>
          </a:p>
          <a:p>
            <a:pPr marL="0" indent="0">
              <a:lnSpc>
                <a:spcPct val="150000"/>
              </a:lnSpc>
              <a:buNone/>
            </a:pPr>
            <a:r>
              <a:rPr lang="hu-HU" sz="2400" smtClean="0">
                <a:solidFill>
                  <a:schemeClr val="bg1"/>
                </a:solidFill>
                <a:latin typeface="Arial" panose="020B0604020202020204" pitchFamily="34" charset="0"/>
                <a:cs typeface="Arial" panose="020B0604020202020204" pitchFamily="34" charset="0"/>
              </a:rPr>
              <a:t>A mikróbák között vannak kórokozók is. Ezért </a:t>
            </a:r>
            <a:r>
              <a:rPr lang="hu-HU" sz="2400" dirty="0">
                <a:solidFill>
                  <a:schemeClr val="bg1"/>
                </a:solidFill>
                <a:latin typeface="Arial" panose="020B0604020202020204" pitchFamily="34" charset="0"/>
                <a:cs typeface="Arial" panose="020B0604020202020204" pitchFamily="34" charset="0"/>
              </a:rPr>
              <a:t>a hulladék veszélyes anyag. </a:t>
            </a:r>
          </a:p>
          <a:p>
            <a:pPr marL="0" indent="0">
              <a:lnSpc>
                <a:spcPct val="150000"/>
              </a:lnSpc>
              <a:buNone/>
            </a:pPr>
            <a:r>
              <a:rPr lang="hu-HU" sz="2400">
                <a:solidFill>
                  <a:schemeClr val="bg1"/>
                </a:solidFill>
                <a:latin typeface="Arial" panose="020B0604020202020204" pitchFamily="34" charset="0"/>
                <a:cs typeface="Arial" panose="020B0604020202020204" pitchFamily="34" charset="0"/>
              </a:rPr>
              <a:t>Példák </a:t>
            </a:r>
            <a:r>
              <a:rPr lang="hu-HU" sz="2400" smtClean="0">
                <a:solidFill>
                  <a:schemeClr val="bg1"/>
                </a:solidFill>
                <a:latin typeface="Arial" panose="020B0604020202020204" pitchFamily="34" charset="0"/>
                <a:cs typeface="Arial" panose="020B0604020202020204" pitchFamily="34" charset="0"/>
              </a:rPr>
              <a:t>éttermi </a:t>
            </a:r>
            <a:r>
              <a:rPr lang="hu-HU" sz="2400" dirty="0">
                <a:solidFill>
                  <a:schemeClr val="bg1"/>
                </a:solidFill>
                <a:latin typeface="Arial" panose="020B0604020202020204" pitchFamily="34" charset="0"/>
                <a:cs typeface="Arial" panose="020B0604020202020204" pitchFamily="34" charset="0"/>
              </a:rPr>
              <a:t>hulladékra:</a:t>
            </a:r>
          </a:p>
        </p:txBody>
      </p:sp>
      <p:grpSp>
        <p:nvGrpSpPr>
          <p:cNvPr id="16" name="Csoportba foglalás 15"/>
          <p:cNvGrpSpPr/>
          <p:nvPr/>
        </p:nvGrpSpPr>
        <p:grpSpPr>
          <a:xfrm>
            <a:off x="369710" y="2606724"/>
            <a:ext cx="11409494" cy="3450807"/>
            <a:chOff x="1224" y="3575714"/>
            <a:chExt cx="11409494" cy="3450807"/>
          </a:xfrm>
        </p:grpSpPr>
        <p:pic>
          <p:nvPicPr>
            <p:cNvPr id="7" name="Kép 6" descr="images.jpg"/>
            <p:cNvPicPr>
              <a:picLocks noChangeAspect="1"/>
            </p:cNvPicPr>
            <p:nvPr/>
          </p:nvPicPr>
          <p:blipFill>
            <a:blip r:embed="rId3"/>
            <a:stretch>
              <a:fillRect/>
            </a:stretch>
          </p:blipFill>
          <p:spPr>
            <a:xfrm>
              <a:off x="4205557" y="3589361"/>
              <a:ext cx="4130477" cy="2688609"/>
            </a:xfrm>
            <a:prstGeom prst="rect">
              <a:avLst/>
            </a:prstGeom>
            <a:ln>
              <a:noFill/>
            </a:ln>
            <a:effectLst>
              <a:outerShdw blurRad="292100" dist="139700" dir="2700000" algn="tl" rotWithShape="0">
                <a:srgbClr val="333333">
                  <a:alpha val="65000"/>
                </a:srgbClr>
              </a:outerShdw>
            </a:effectLst>
          </p:spPr>
        </p:pic>
        <p:pic>
          <p:nvPicPr>
            <p:cNvPr id="8" name="Kép 7" descr="letöltés.jpg"/>
            <p:cNvPicPr>
              <a:picLocks noChangeAspect="1"/>
            </p:cNvPicPr>
            <p:nvPr/>
          </p:nvPicPr>
          <p:blipFill>
            <a:blip r:embed="rId4"/>
            <a:stretch>
              <a:fillRect/>
            </a:stretch>
          </p:blipFill>
          <p:spPr>
            <a:xfrm>
              <a:off x="1224" y="3643952"/>
              <a:ext cx="3937714" cy="2620370"/>
            </a:xfrm>
            <a:prstGeom prst="rect">
              <a:avLst/>
            </a:prstGeom>
            <a:ln>
              <a:noFill/>
            </a:ln>
            <a:effectLst>
              <a:outerShdw blurRad="292100" dist="139700" dir="2700000" algn="tl" rotWithShape="0">
                <a:srgbClr val="333333">
                  <a:alpha val="65000"/>
                </a:srgbClr>
              </a:outerShdw>
            </a:effectLst>
          </p:spPr>
        </p:pic>
        <p:pic>
          <p:nvPicPr>
            <p:cNvPr id="9" name="Kép 8" descr="preconsumerwaste.jpg"/>
            <p:cNvPicPr>
              <a:picLocks noChangeAspect="1"/>
            </p:cNvPicPr>
            <p:nvPr/>
          </p:nvPicPr>
          <p:blipFill>
            <a:blip r:embed="rId5"/>
            <a:stretch>
              <a:fillRect/>
            </a:stretch>
          </p:blipFill>
          <p:spPr>
            <a:xfrm>
              <a:off x="8590134" y="3575714"/>
              <a:ext cx="2766295" cy="2729551"/>
            </a:xfrm>
            <a:prstGeom prst="rect">
              <a:avLst/>
            </a:prstGeom>
            <a:ln>
              <a:noFill/>
            </a:ln>
            <a:effectLst>
              <a:outerShdw blurRad="292100" dist="139700" dir="2700000" algn="tl" rotWithShape="0">
                <a:srgbClr val="333333">
                  <a:alpha val="65000"/>
                </a:srgbClr>
              </a:outerShdw>
            </a:effectLst>
          </p:spPr>
        </p:pic>
        <p:sp>
          <p:nvSpPr>
            <p:cNvPr id="12" name="Téglalap 11"/>
            <p:cNvSpPr/>
            <p:nvPr/>
          </p:nvSpPr>
          <p:spPr>
            <a:xfrm>
              <a:off x="1224" y="6278985"/>
              <a:ext cx="3937714"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Ételmaradék</a:t>
              </a:r>
            </a:p>
          </p:txBody>
        </p:sp>
        <p:sp>
          <p:nvSpPr>
            <p:cNvPr id="14" name="Téglalap 13"/>
            <p:cNvSpPr/>
            <p:nvPr/>
          </p:nvSpPr>
          <p:spPr>
            <a:xfrm>
              <a:off x="4205557" y="6308802"/>
              <a:ext cx="4130477"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Papír- és műanyaghulladék</a:t>
              </a:r>
            </a:p>
          </p:txBody>
        </p:sp>
        <p:sp>
          <p:nvSpPr>
            <p:cNvPr id="15" name="Téglalap 14"/>
            <p:cNvSpPr/>
            <p:nvPr/>
          </p:nvSpPr>
          <p:spPr>
            <a:xfrm>
              <a:off x="8590899" y="6318635"/>
              <a:ext cx="2819819" cy="707886"/>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Ételkészítés során képződő hulladék</a:t>
              </a:r>
            </a:p>
          </p:txBody>
        </p:sp>
      </p:grpSp>
      <p:pic>
        <p:nvPicPr>
          <p:cNvPr id="11" name="Kép 10"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6"/>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1768933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2560178519"/>
              </p:ext>
            </p:extLst>
          </p:nvPr>
        </p:nvGraphicFramePr>
        <p:xfrm>
          <a:off x="3579087" y="798141"/>
          <a:ext cx="7850913" cy="5705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 name="Kép 21" descr="Sammlung.jpg"/>
          <p:cNvPicPr>
            <a:picLocks noChangeAspect="1"/>
          </p:cNvPicPr>
          <p:nvPr/>
        </p:nvPicPr>
        <p:blipFill>
          <a:blip r:embed="rId8"/>
          <a:srcRect l="35056" t="5288" r="14225" b="21204"/>
          <a:stretch>
            <a:fillRect/>
          </a:stretch>
        </p:blipFill>
        <p:spPr>
          <a:xfrm>
            <a:off x="869863" y="3715687"/>
            <a:ext cx="2432893" cy="21340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31" name="Csoportba foglalás 30"/>
          <p:cNvGrpSpPr/>
          <p:nvPr/>
        </p:nvGrpSpPr>
        <p:grpSpPr>
          <a:xfrm>
            <a:off x="3045726" y="3848669"/>
            <a:ext cx="652817" cy="1596787"/>
            <a:chOff x="3045726" y="3848669"/>
            <a:chExt cx="652817" cy="1596787"/>
          </a:xfrm>
        </p:grpSpPr>
        <p:cxnSp>
          <p:nvCxnSpPr>
            <p:cNvPr id="23" name="Egyenes összekötő nyíllal 22"/>
            <p:cNvCxnSpPr/>
            <p:nvPr/>
          </p:nvCxnSpPr>
          <p:spPr>
            <a:xfrm flipH="1" flipV="1">
              <a:off x="3234520" y="3848669"/>
              <a:ext cx="450376" cy="805218"/>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cxnSp>
          <p:nvCxnSpPr>
            <p:cNvPr id="25" name="Egyenes összekötő nyíllal 24"/>
            <p:cNvCxnSpPr/>
            <p:nvPr/>
          </p:nvCxnSpPr>
          <p:spPr>
            <a:xfrm flipH="1" flipV="1">
              <a:off x="3045726" y="4546979"/>
              <a:ext cx="614149" cy="136478"/>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cxnSp>
          <p:nvCxnSpPr>
            <p:cNvPr id="28" name="Egyenes összekötő nyíllal 27"/>
            <p:cNvCxnSpPr/>
            <p:nvPr/>
          </p:nvCxnSpPr>
          <p:spPr>
            <a:xfrm flipH="1">
              <a:off x="3193576" y="4722125"/>
              <a:ext cx="504967" cy="723331"/>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grpSp>
      <p:pic>
        <p:nvPicPr>
          <p:cNvPr id="11" name="Kép 10" descr="Restaurant-Waste-Management.jpg"/>
          <p:cNvPicPr>
            <a:picLocks noChangeAspect="1"/>
          </p:cNvPicPr>
          <p:nvPr/>
        </p:nvPicPr>
        <p:blipFill>
          <a:blip r:embed="rId9">
            <a:lum bright="10000"/>
          </a:blip>
          <a:srcRect l="29847" t="3279" r="4511" b="5371"/>
          <a:stretch>
            <a:fillRect/>
          </a:stretch>
        </p:blipFill>
        <p:spPr>
          <a:xfrm>
            <a:off x="869864" y="1401417"/>
            <a:ext cx="2559136" cy="19393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Kép 9"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12"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4066890538"/>
              </p:ext>
            </p:extLst>
          </p:nvPr>
        </p:nvGraphicFramePr>
        <p:xfrm>
          <a:off x="3579087" y="798141"/>
          <a:ext cx="8294465" cy="5705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ím 1"/>
          <p:cNvSpPr txBox="1">
            <a:spLocks/>
          </p:cNvSpPr>
          <p:nvPr/>
        </p:nvSpPr>
        <p:spPr>
          <a:xfrm>
            <a:off x="601506" y="245474"/>
            <a:ext cx="9404723"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pic>
        <p:nvPicPr>
          <p:cNvPr id="10" name="Kép 9" descr="images (1).jpg"/>
          <p:cNvPicPr>
            <a:picLocks noChangeAspect="1"/>
          </p:cNvPicPr>
          <p:nvPr/>
        </p:nvPicPr>
        <p:blipFill>
          <a:blip r:embed="rId8"/>
          <a:srcRect l="6928" t="-1872"/>
          <a:stretch>
            <a:fillRect/>
          </a:stretch>
        </p:blipFill>
        <p:spPr>
          <a:xfrm>
            <a:off x="968991" y="1323832"/>
            <a:ext cx="2506142" cy="1939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Kép 10" descr="RS11412_78432724-scr.jpg"/>
          <p:cNvPicPr>
            <a:picLocks noChangeAspect="1"/>
          </p:cNvPicPr>
          <p:nvPr/>
        </p:nvPicPr>
        <p:blipFill>
          <a:blip r:embed="rId9"/>
          <a:srcRect r="21063"/>
          <a:stretch>
            <a:fillRect/>
          </a:stretch>
        </p:blipFill>
        <p:spPr>
          <a:xfrm>
            <a:off x="999471" y="3719763"/>
            <a:ext cx="2535299" cy="2050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3559761499"/>
              </p:ext>
            </p:extLst>
          </p:nvPr>
        </p:nvGraphicFramePr>
        <p:xfrm>
          <a:off x="3752211" y="1747592"/>
          <a:ext cx="8294465" cy="46746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ím 1"/>
          <p:cNvSpPr txBox="1">
            <a:spLocks/>
          </p:cNvSpPr>
          <p:nvPr/>
        </p:nvSpPr>
        <p:spPr>
          <a:xfrm>
            <a:off x="601506" y="245474"/>
            <a:ext cx="9404723"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pic>
        <p:nvPicPr>
          <p:cNvPr id="12" name="Kép 11" descr="Winnow-in-kitchen-3-crop-350x200.jpg"/>
          <p:cNvPicPr>
            <a:picLocks noChangeAspect="1"/>
          </p:cNvPicPr>
          <p:nvPr/>
        </p:nvPicPr>
        <p:blipFill>
          <a:blip r:embed="rId8"/>
          <a:srcRect l="48796" t="8742" r="2248"/>
          <a:stretch>
            <a:fillRect/>
          </a:stretch>
        </p:blipFill>
        <p:spPr>
          <a:xfrm>
            <a:off x="869863" y="1421296"/>
            <a:ext cx="2486562" cy="19311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13" name="Egyenes összekötő nyíllal 12"/>
          <p:cNvCxnSpPr/>
          <p:nvPr/>
        </p:nvCxnSpPr>
        <p:spPr>
          <a:xfrm flipH="1">
            <a:off x="2975212" y="2286000"/>
            <a:ext cx="798606" cy="279779"/>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pic>
        <p:nvPicPr>
          <p:cNvPr id="7" name="Kép 6" descr="nexus-r-shuttle-main-with-text.jpg"/>
          <p:cNvPicPr>
            <a:picLocks noChangeAspect="1"/>
          </p:cNvPicPr>
          <p:nvPr/>
        </p:nvPicPr>
        <p:blipFill>
          <a:blip r:embed="rId9"/>
          <a:stretch>
            <a:fillRect/>
          </a:stretch>
        </p:blipFill>
        <p:spPr>
          <a:xfrm>
            <a:off x="872559" y="4084897"/>
            <a:ext cx="2462259" cy="17923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8" name="Egyenes összekötő nyíllal 7"/>
          <p:cNvCxnSpPr/>
          <p:nvPr/>
        </p:nvCxnSpPr>
        <p:spPr>
          <a:xfrm flipH="1">
            <a:off x="1951632" y="4810539"/>
            <a:ext cx="1800579" cy="730452"/>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pic>
        <p:nvPicPr>
          <p:cNvPr id="10" name="Kép 9"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14"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1532571825"/>
              </p:ext>
            </p:extLst>
          </p:nvPr>
        </p:nvGraphicFramePr>
        <p:xfrm>
          <a:off x="3631824" y="1249392"/>
          <a:ext cx="8294465" cy="5065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ím 1"/>
          <p:cNvSpPr txBox="1">
            <a:spLocks/>
          </p:cNvSpPr>
          <p:nvPr/>
        </p:nvSpPr>
        <p:spPr>
          <a:xfrm>
            <a:off x="601506" y="245474"/>
            <a:ext cx="9404723"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pic>
        <p:nvPicPr>
          <p:cNvPr id="8" name="Kép 7" descr="14-45_0.jpg"/>
          <p:cNvPicPr>
            <a:picLocks noChangeAspect="1"/>
          </p:cNvPicPr>
          <p:nvPr/>
        </p:nvPicPr>
        <p:blipFill>
          <a:blip r:embed="rId8"/>
          <a:srcRect l="18780" t="887" r="9813"/>
          <a:stretch>
            <a:fillRect/>
          </a:stretch>
        </p:blipFill>
        <p:spPr>
          <a:xfrm>
            <a:off x="827392" y="1582912"/>
            <a:ext cx="2536076" cy="18298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Kép 9" descr="hqdefault.jpg"/>
          <p:cNvPicPr>
            <a:picLocks noChangeAspect="1"/>
          </p:cNvPicPr>
          <p:nvPr/>
        </p:nvPicPr>
        <p:blipFill>
          <a:blip r:embed="rId9"/>
          <a:stretch>
            <a:fillRect/>
          </a:stretch>
        </p:blipFill>
        <p:spPr>
          <a:xfrm>
            <a:off x="880129" y="3889943"/>
            <a:ext cx="2473422" cy="18550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11"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1994510897"/>
              </p:ext>
            </p:extLst>
          </p:nvPr>
        </p:nvGraphicFramePr>
        <p:xfrm>
          <a:off x="3589359" y="1197106"/>
          <a:ext cx="8294465" cy="4986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ím 1"/>
          <p:cNvSpPr txBox="1">
            <a:spLocks/>
          </p:cNvSpPr>
          <p:nvPr/>
        </p:nvSpPr>
        <p:spPr>
          <a:xfrm>
            <a:off x="601506" y="245474"/>
            <a:ext cx="9404723"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pic>
        <p:nvPicPr>
          <p:cNvPr id="8" name="Kép 7" descr="14-45_0.jpg"/>
          <p:cNvPicPr>
            <a:picLocks noChangeAspect="1"/>
          </p:cNvPicPr>
          <p:nvPr/>
        </p:nvPicPr>
        <p:blipFill>
          <a:blip r:embed="rId8"/>
          <a:srcRect l="18780" t="887" r="9813"/>
          <a:stretch>
            <a:fillRect/>
          </a:stretch>
        </p:blipFill>
        <p:spPr>
          <a:xfrm>
            <a:off x="869863" y="1544211"/>
            <a:ext cx="2542072" cy="19038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10" name="Csoportba foglalás 9"/>
          <p:cNvGrpSpPr/>
          <p:nvPr/>
        </p:nvGrpSpPr>
        <p:grpSpPr>
          <a:xfrm>
            <a:off x="899524" y="3591186"/>
            <a:ext cx="2689835" cy="2245247"/>
            <a:chOff x="605326" y="3289109"/>
            <a:chExt cx="2902145" cy="2333770"/>
          </a:xfrm>
        </p:grpSpPr>
        <p:pic>
          <p:nvPicPr>
            <p:cNvPr id="7" name="Kép 6" descr="images (3).jpg"/>
            <p:cNvPicPr>
              <a:picLocks noChangeAspect="1"/>
            </p:cNvPicPr>
            <p:nvPr/>
          </p:nvPicPr>
          <p:blipFill>
            <a:blip r:embed="rId9"/>
            <a:stretch>
              <a:fillRect/>
            </a:stretch>
          </p:blipFill>
          <p:spPr>
            <a:xfrm>
              <a:off x="605326" y="3813057"/>
              <a:ext cx="2719678" cy="18098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Szorzás 11"/>
            <p:cNvSpPr/>
            <p:nvPr/>
          </p:nvSpPr>
          <p:spPr>
            <a:xfrm>
              <a:off x="2129047" y="3289109"/>
              <a:ext cx="1378424" cy="1692322"/>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pic>
        <p:nvPicPr>
          <p:cNvPr id="11" name="Kép 10"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14"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539742142"/>
              </p:ext>
            </p:extLst>
          </p:nvPr>
        </p:nvGraphicFramePr>
        <p:xfrm>
          <a:off x="3648316" y="954301"/>
          <a:ext cx="8294465" cy="50558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ím 1"/>
          <p:cNvSpPr txBox="1">
            <a:spLocks/>
          </p:cNvSpPr>
          <p:nvPr/>
        </p:nvSpPr>
        <p:spPr>
          <a:xfrm>
            <a:off x="601506" y="245474"/>
            <a:ext cx="9404723" cy="95163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pic>
        <p:nvPicPr>
          <p:cNvPr id="10" name="Kép 9" descr="Hazardous-Substances-Transportation-2400.jpg"/>
          <p:cNvPicPr>
            <a:picLocks noChangeAspect="1"/>
          </p:cNvPicPr>
          <p:nvPr/>
        </p:nvPicPr>
        <p:blipFill>
          <a:blip r:embed="rId8"/>
          <a:srcRect l="5791" r="3782"/>
          <a:stretch>
            <a:fillRect/>
          </a:stretch>
        </p:blipFill>
        <p:spPr>
          <a:xfrm>
            <a:off x="869863" y="1625243"/>
            <a:ext cx="2700082" cy="18570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Kép 10" descr="chemtainer_tc3541dc_100_gallon_waste_used_oil_collection_tank_300.jpg"/>
          <p:cNvPicPr>
            <a:picLocks noChangeAspect="1"/>
          </p:cNvPicPr>
          <p:nvPr/>
        </p:nvPicPr>
        <p:blipFill>
          <a:blip r:embed="rId9">
            <a:clrChange>
              <a:clrFrom>
                <a:srgbClr val="FFFFFF"/>
              </a:clrFrom>
              <a:clrTo>
                <a:srgbClr val="FFFFFF">
                  <a:alpha val="0"/>
                </a:srgbClr>
              </a:clrTo>
            </a:clrChange>
          </a:blip>
          <a:stretch>
            <a:fillRect/>
          </a:stretch>
        </p:blipFill>
        <p:spPr>
          <a:xfrm>
            <a:off x="1267810" y="3910385"/>
            <a:ext cx="1982560" cy="1982560"/>
          </a:xfrm>
          <a:prstGeom prst="rect">
            <a:avLst/>
          </a:prstGeom>
          <a:ln>
            <a:noFill/>
          </a:ln>
          <a:effectLst>
            <a:outerShdw blurRad="292100" dist="139700" dir="2700000" algn="tl" rotWithShape="0">
              <a:srgbClr val="333333">
                <a:alpha val="65000"/>
              </a:srgbClr>
            </a:outerShdw>
          </a:effectLst>
        </p:spPr>
      </p:pic>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0"/>
          <a:stretch>
            <a:fillRect/>
          </a:stretch>
        </p:blipFill>
        <p:spPr>
          <a:xfrm>
            <a:off x="10860973" y="13855"/>
            <a:ext cx="1317171" cy="1235537"/>
          </a:xfrm>
          <a:prstGeom prst="rect">
            <a:avLst/>
          </a:prstGeom>
        </p:spPr>
      </p:pic>
      <p:sp>
        <p:nvSpPr>
          <p:cNvPr id="7" name="Cím 1"/>
          <p:cNvSpPr txBox="1">
            <a:spLocks/>
          </p:cNvSpPr>
          <p:nvPr/>
        </p:nvSpPr>
        <p:spPr>
          <a:xfrm>
            <a:off x="1108402" y="1515416"/>
            <a:ext cx="9404723" cy="781034"/>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hu-HU" sz="3600" b="1" dirty="0">
              <a:solidFill>
                <a:schemeClr val="bg2"/>
              </a:solidFill>
              <a:latin typeface="Arial" panose="020B0604020202020204" pitchFamily="34" charset="0"/>
              <a:cs typeface="Arial" panose="020B0604020202020204" pitchFamily="34" charset="0"/>
            </a:endParaRPr>
          </a:p>
        </p:txBody>
      </p:sp>
      <p:sp>
        <p:nvSpPr>
          <p:cNvPr id="12"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A hulladékkezelés szabályai</a:t>
            </a:r>
          </a:p>
        </p:txBody>
      </p:sp>
    </p:spTree>
    <p:extLst>
      <p:ext uri="{BB962C8B-B14F-4D97-AF65-F5344CB8AC3E}">
        <p14:creationId xmlns="" xmlns:p14="http://schemas.microsoft.com/office/powerpoint/2010/main" val="4384161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pPr lvl="0"/>
            <a:r>
              <a:rPr lang="hu-HU" b="1" dirty="0">
                <a:solidFill>
                  <a:schemeClr val="bg1"/>
                </a:solidFill>
                <a:latin typeface="Arial" panose="020B0604020202020204" pitchFamily="34" charset="0"/>
                <a:cs typeface="Arial" panose="020B0604020202020204" pitchFamily="34" charset="0"/>
              </a:rPr>
              <a:t>4</a:t>
            </a:r>
            <a:r>
              <a:rPr lang="hu-HU" b="1" dirty="0" smtClean="0">
                <a:solidFill>
                  <a:schemeClr val="bg1"/>
                </a:solidFill>
                <a:latin typeface="Arial" panose="020B0604020202020204" pitchFamily="34" charset="0"/>
                <a:cs typeface="Arial" panose="020B0604020202020204" pitchFamily="34" charset="0"/>
              </a:rPr>
              <a:t>. </a:t>
            </a:r>
            <a:r>
              <a:rPr lang="hu-HU" b="1" dirty="0">
                <a:solidFill>
                  <a:schemeClr val="bg1"/>
                </a:solidFill>
                <a:latin typeface="Arial" panose="020B0604020202020204" pitchFamily="34" charset="0"/>
                <a:cs typeface="Arial" panose="020B0604020202020204" pitchFamily="34" charset="0"/>
              </a:rPr>
              <a:t>Hulladékkezelés</a:t>
            </a:r>
          </a:p>
        </p:txBody>
      </p:sp>
      <p:sp>
        <p:nvSpPr>
          <p:cNvPr id="5" name="Szövegdoboz 4">
            <a:extLst>
              <a:ext uri="{FF2B5EF4-FFF2-40B4-BE49-F238E27FC236}">
                <a16:creationId xmlns="" xmlns:a16="http://schemas.microsoft.com/office/drawing/2014/main" id="{2FA643D7-0A13-417D-9D9F-5089AB3A67A3}"/>
              </a:ext>
            </a:extLst>
          </p:cNvPr>
          <p:cNvSpPr txBox="1"/>
          <p:nvPr/>
        </p:nvSpPr>
        <p:spPr>
          <a:xfrm>
            <a:off x="1154955" y="4859023"/>
            <a:ext cx="9171073" cy="461665"/>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Szelektív hulladékgyűjtés</a:t>
            </a:r>
          </a:p>
        </p:txBody>
      </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2567332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2190173" y="2681848"/>
            <a:ext cx="7916353" cy="339355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400" dirty="0">
                <a:solidFill>
                  <a:schemeClr val="bg1"/>
                </a:solidFill>
                <a:latin typeface="Arial" panose="020B0604020202020204" pitchFamily="34" charset="0"/>
                <a:cs typeface="Arial" panose="020B0604020202020204" pitchFamily="34" charset="0"/>
              </a:rPr>
              <a:t>A</a:t>
            </a:r>
            <a:r>
              <a:rPr lang="hu-HU" sz="2400" b="1" i="1" dirty="0">
                <a:solidFill>
                  <a:schemeClr val="bg1"/>
                </a:solidFill>
                <a:latin typeface="Arial" panose="020B0604020202020204" pitchFamily="34" charset="0"/>
                <a:cs typeface="Arial" panose="020B0604020202020204" pitchFamily="34" charset="0"/>
              </a:rPr>
              <a:t> </a:t>
            </a:r>
            <a:r>
              <a:rPr lang="hu-HU" sz="2400" b="1" dirty="0">
                <a:solidFill>
                  <a:schemeClr val="bg1"/>
                </a:solidFill>
                <a:latin typeface="Arial" panose="020B0604020202020204" pitchFamily="34" charset="0"/>
                <a:cs typeface="Arial" panose="020B0604020202020204" pitchFamily="34" charset="0"/>
              </a:rPr>
              <a:t>hulladékkezelés </a:t>
            </a:r>
            <a:r>
              <a:rPr lang="hu-HU" sz="2400" dirty="0">
                <a:solidFill>
                  <a:schemeClr val="bg1"/>
                </a:solidFill>
                <a:latin typeface="Arial" panose="020B0604020202020204" pitchFamily="34" charset="0"/>
                <a:cs typeface="Arial" panose="020B0604020202020204" pitchFamily="34" charset="0"/>
              </a:rPr>
              <a:t>azt jelenti, hogy a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mindennapi munka során keletkezett hulladékot</a:t>
            </a:r>
          </a:p>
          <a:p>
            <a:pPr marL="400050" lvl="1" indent="0">
              <a:lnSpc>
                <a:spcPct val="150000"/>
              </a:lnSpc>
            </a:pPr>
            <a:r>
              <a:rPr lang="hu-HU" sz="2400" dirty="0" smtClean="0">
                <a:solidFill>
                  <a:schemeClr val="bg1"/>
                </a:solidFill>
                <a:latin typeface="Arial" panose="020B0604020202020204" pitchFamily="34" charset="0"/>
                <a:cs typeface="Arial" panose="020B0604020202020204" pitchFamily="34" charset="0"/>
              </a:rPr>
              <a:t> különválogatjuk</a:t>
            </a:r>
            <a:r>
              <a:rPr lang="hu-HU" sz="2400" dirty="0">
                <a:solidFill>
                  <a:schemeClr val="bg1"/>
                </a:solidFill>
                <a:latin typeface="Arial" panose="020B0604020202020204" pitchFamily="34" charset="0"/>
                <a:cs typeface="Arial" panose="020B0604020202020204" pitchFamily="34" charset="0"/>
              </a:rPr>
              <a:t>, </a:t>
            </a:r>
          </a:p>
          <a:p>
            <a:pPr marL="400050" lvl="1" indent="0">
              <a:lnSpc>
                <a:spcPct val="150000"/>
              </a:lnSpc>
            </a:pPr>
            <a:r>
              <a:rPr lang="hu-HU" sz="2400" dirty="0" smtClean="0">
                <a:solidFill>
                  <a:schemeClr val="bg1"/>
                </a:solidFill>
                <a:latin typeface="Arial" panose="020B0604020202020204" pitchFamily="34" charset="0"/>
                <a:cs typeface="Arial" panose="020B0604020202020204" pitchFamily="34" charset="0"/>
              </a:rPr>
              <a:t> összegyűjtjük</a:t>
            </a:r>
            <a:r>
              <a:rPr lang="hu-HU" sz="2400" dirty="0">
                <a:solidFill>
                  <a:schemeClr val="bg1"/>
                </a:solidFill>
                <a:latin typeface="Arial" panose="020B0604020202020204" pitchFamily="34" charset="0"/>
                <a:cs typeface="Arial" panose="020B0604020202020204" pitchFamily="34" charset="0"/>
              </a:rPr>
              <a:t>, </a:t>
            </a:r>
          </a:p>
          <a:p>
            <a:pPr marL="400050" lvl="1" indent="0">
              <a:lnSpc>
                <a:spcPct val="150000"/>
              </a:lnSpc>
            </a:pPr>
            <a:r>
              <a:rPr lang="hu-HU" sz="2400" dirty="0" smtClean="0">
                <a:solidFill>
                  <a:schemeClr val="bg1"/>
                </a:solidFill>
                <a:latin typeface="Arial" panose="020B0604020202020204" pitchFamily="34" charset="0"/>
                <a:cs typeface="Arial" panose="020B0604020202020204" pitchFamily="34" charset="0"/>
              </a:rPr>
              <a:t> tároljuk</a:t>
            </a:r>
            <a:r>
              <a:rPr lang="hu-HU" sz="2400" dirty="0">
                <a:solidFill>
                  <a:schemeClr val="bg1"/>
                </a:solidFill>
                <a:latin typeface="Arial" panose="020B0604020202020204" pitchFamily="34" charset="0"/>
                <a:cs typeface="Arial" panose="020B0604020202020204" pitchFamily="34" charset="0"/>
              </a:rPr>
              <a:t>, </a:t>
            </a:r>
          </a:p>
          <a:p>
            <a:pPr marL="400050" lvl="1" indent="0">
              <a:lnSpc>
                <a:spcPct val="150000"/>
              </a:lnSpc>
            </a:pPr>
            <a:r>
              <a:rPr lang="hu-HU" sz="2400" dirty="0" smtClean="0">
                <a:solidFill>
                  <a:schemeClr val="bg1"/>
                </a:solidFill>
                <a:latin typeface="Arial" panose="020B0604020202020204" pitchFamily="34" charset="0"/>
                <a:cs typeface="Arial" panose="020B0604020202020204" pitchFamily="34" charset="0"/>
              </a:rPr>
              <a:t> elszállíttatjuk</a:t>
            </a:r>
            <a:r>
              <a:rPr lang="hu-HU" sz="2400" dirty="0">
                <a:solidFill>
                  <a:schemeClr val="bg1"/>
                </a:solidFill>
                <a:latin typeface="Arial" panose="020B0604020202020204" pitchFamily="34" charset="0"/>
                <a:cs typeface="Arial" panose="020B0604020202020204" pitchFamily="34" charset="0"/>
              </a:rPr>
              <a:t>. </a:t>
            </a:r>
          </a:p>
          <a:p>
            <a:pPr marL="0" indent="0">
              <a:buNone/>
            </a:pPr>
            <a:endParaRPr lang="hu-HU" sz="2400" b="1" dirty="0">
              <a:solidFill>
                <a:schemeClr val="bg1"/>
              </a:solidFill>
              <a:latin typeface="Arial" panose="020B0604020202020204" pitchFamily="34" charset="0"/>
              <a:cs typeface="Arial" panose="020B0604020202020204" pitchFamily="34" charset="0"/>
            </a:endParaRP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pic>
        <p:nvPicPr>
          <p:cNvPr id="4" name="Kép 3" descr="213LbajonettzárasHordó1-800x1000.jpg"/>
          <p:cNvPicPr>
            <a:picLocks noChangeAspect="1"/>
          </p:cNvPicPr>
          <p:nvPr/>
        </p:nvPicPr>
        <p:blipFill>
          <a:blip r:embed="rId4"/>
          <a:stretch>
            <a:fillRect/>
          </a:stretch>
        </p:blipFill>
        <p:spPr>
          <a:xfrm>
            <a:off x="3654027" y="144379"/>
            <a:ext cx="1756800" cy="2196000"/>
          </a:xfrm>
          <a:prstGeom prst="rect">
            <a:avLst/>
          </a:prstGeom>
        </p:spPr>
      </p:pic>
      <p:pic>
        <p:nvPicPr>
          <p:cNvPr id="6" name="Kép 5" descr="500_F_128710986_xwsuYieEC22DNr0ePkOqFLYSkmxgOr3C.jpg"/>
          <p:cNvPicPr>
            <a:picLocks noChangeAspect="1"/>
          </p:cNvPicPr>
          <p:nvPr/>
        </p:nvPicPr>
        <p:blipFill>
          <a:blip r:embed="rId5"/>
          <a:srcRect b="39544"/>
          <a:stretch>
            <a:fillRect/>
          </a:stretch>
        </p:blipFill>
        <p:spPr>
          <a:xfrm>
            <a:off x="5097379" y="0"/>
            <a:ext cx="4239028" cy="2562726"/>
          </a:xfrm>
          <a:prstGeom prst="rect">
            <a:avLst/>
          </a:prstGeom>
        </p:spPr>
      </p:pic>
      <p:pic>
        <p:nvPicPr>
          <p:cNvPr id="7" name="Kép 6" descr="news21.jpg"/>
          <p:cNvPicPr>
            <a:picLocks noChangeAspect="1"/>
          </p:cNvPicPr>
          <p:nvPr/>
        </p:nvPicPr>
        <p:blipFill>
          <a:blip r:embed="rId6"/>
          <a:stretch>
            <a:fillRect/>
          </a:stretch>
        </p:blipFill>
        <p:spPr>
          <a:xfrm>
            <a:off x="1" y="0"/>
            <a:ext cx="3719999" cy="2232000"/>
          </a:xfrm>
          <a:prstGeom prst="rect">
            <a:avLst/>
          </a:prstGeom>
        </p:spPr>
      </p:pic>
      <p:pic>
        <p:nvPicPr>
          <p:cNvPr id="8" name="Kép 7" descr="zero waste élellmiszer.jpg"/>
          <p:cNvPicPr>
            <a:picLocks noChangeAspect="1"/>
          </p:cNvPicPr>
          <p:nvPr/>
        </p:nvPicPr>
        <p:blipFill>
          <a:blip r:embed="rId7"/>
          <a:stretch>
            <a:fillRect/>
          </a:stretch>
        </p:blipFill>
        <p:spPr>
          <a:xfrm>
            <a:off x="9380453" y="156411"/>
            <a:ext cx="2811547" cy="1870957"/>
          </a:xfrm>
          <a:prstGeom prst="rect">
            <a:avLst/>
          </a:prstGeom>
        </p:spPr>
      </p:pic>
    </p:spTree>
    <p:extLst>
      <p:ext uri="{BB962C8B-B14F-4D97-AF65-F5344CB8AC3E}">
        <p14:creationId xmlns="" xmlns:p14="http://schemas.microsoft.com/office/powerpoint/2010/main" val="3653594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629523" y="195810"/>
            <a:ext cx="10381786" cy="56846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2800" b="1" dirty="0">
                <a:solidFill>
                  <a:schemeClr val="bg2"/>
                </a:solidFill>
                <a:latin typeface="Arial" panose="020B0604020202020204" pitchFamily="34" charset="0"/>
                <a:cs typeface="Arial" panose="020B0604020202020204" pitchFamily="34" charset="0"/>
              </a:rPr>
              <a:t>Éttermi </a:t>
            </a:r>
            <a:r>
              <a:rPr lang="hu-HU" sz="2800" b="1">
                <a:solidFill>
                  <a:schemeClr val="bg2"/>
                </a:solidFill>
                <a:latin typeface="Arial" panose="020B0604020202020204" pitchFamily="34" charset="0"/>
                <a:cs typeface="Arial" panose="020B0604020202020204" pitchFamily="34" charset="0"/>
              </a:rPr>
              <a:t>hulladék </a:t>
            </a:r>
            <a:r>
              <a:rPr lang="hu-HU" sz="2800" b="1" smtClean="0">
                <a:solidFill>
                  <a:schemeClr val="bg2"/>
                </a:solidFill>
                <a:latin typeface="Arial" panose="020B0604020202020204" pitchFamily="34" charset="0"/>
                <a:cs typeface="Arial" panose="020B0604020202020204" pitchFamily="34" charset="0"/>
              </a:rPr>
              <a:t>‒ példák</a:t>
            </a:r>
            <a:endParaRPr lang="hu-HU" sz="2800" b="1" dirty="0">
              <a:solidFill>
                <a:schemeClr val="bg2"/>
              </a:solidFill>
              <a:latin typeface="Arial" panose="020B0604020202020204" pitchFamily="34" charset="0"/>
              <a:cs typeface="Arial" panose="020B0604020202020204" pitchFamily="34" charset="0"/>
            </a:endParaRPr>
          </a:p>
        </p:txBody>
      </p:sp>
      <p:sp>
        <p:nvSpPr>
          <p:cNvPr id="8" name="Téglalap 7"/>
          <p:cNvSpPr/>
          <p:nvPr/>
        </p:nvSpPr>
        <p:spPr>
          <a:xfrm>
            <a:off x="673292" y="897543"/>
            <a:ext cx="9385110" cy="830997"/>
          </a:xfrm>
          <a:prstGeom prst="rect">
            <a:avLst/>
          </a:prstGeom>
        </p:spPr>
        <p:txBody>
          <a:bodyPr wrap="square">
            <a:spAutoFit/>
          </a:bodyPr>
          <a:lstStyle/>
          <a:p>
            <a:r>
              <a:rPr lang="hu-HU" sz="2400" b="1" smtClean="0">
                <a:solidFill>
                  <a:schemeClr val="bg1"/>
                </a:solidFill>
                <a:latin typeface="Arial" pitchFamily="34" charset="0"/>
                <a:cs typeface="Arial" pitchFamily="34" charset="0"/>
              </a:rPr>
              <a:t>Hulladék</a:t>
            </a:r>
            <a:r>
              <a:rPr lang="hu-HU" sz="2400" smtClean="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minden olyan anyag, </a:t>
            </a:r>
            <a:r>
              <a:rPr lang="hu-HU" sz="2400" b="1" dirty="0">
                <a:solidFill>
                  <a:schemeClr val="bg1"/>
                </a:solidFill>
                <a:latin typeface="Arial" pitchFamily="34" charset="0"/>
                <a:cs typeface="Arial" pitchFamily="34" charset="0"/>
              </a:rPr>
              <a:t>melyet a konyhán, étteremben már </a:t>
            </a:r>
            <a:r>
              <a:rPr lang="hu-HU" sz="2400" b="1">
                <a:solidFill>
                  <a:schemeClr val="bg1"/>
                </a:solidFill>
                <a:latin typeface="Arial" pitchFamily="34" charset="0"/>
                <a:cs typeface="Arial" pitchFamily="34" charset="0"/>
              </a:rPr>
              <a:t>nem </a:t>
            </a:r>
            <a:r>
              <a:rPr lang="hu-HU" sz="2400" b="1" smtClean="0">
                <a:solidFill>
                  <a:schemeClr val="bg1"/>
                </a:solidFill>
                <a:latin typeface="Arial" pitchFamily="34" charset="0"/>
                <a:cs typeface="Arial" pitchFamily="34" charset="0"/>
              </a:rPr>
              <a:t>tudnak vagy nem szabad felhasználni</a:t>
            </a:r>
            <a:r>
              <a:rPr lang="hu-HU" sz="2400" dirty="0">
                <a:solidFill>
                  <a:schemeClr val="bg1"/>
                </a:solidFill>
                <a:latin typeface="Arial" pitchFamily="34" charset="0"/>
                <a:cs typeface="Arial" pitchFamily="34" charset="0"/>
              </a:rPr>
              <a:t>. </a:t>
            </a:r>
          </a:p>
        </p:txBody>
      </p:sp>
      <p:grpSp>
        <p:nvGrpSpPr>
          <p:cNvPr id="23" name="Csoportba foglalás 22"/>
          <p:cNvGrpSpPr/>
          <p:nvPr/>
        </p:nvGrpSpPr>
        <p:grpSpPr>
          <a:xfrm>
            <a:off x="729737" y="1744772"/>
            <a:ext cx="10181357" cy="5113228"/>
            <a:chOff x="1078046" y="1744772"/>
            <a:chExt cx="10358777" cy="5113228"/>
          </a:xfrm>
        </p:grpSpPr>
        <p:grpSp>
          <p:nvGrpSpPr>
            <p:cNvPr id="7" name="Csoportba foglalás 6"/>
            <p:cNvGrpSpPr/>
            <p:nvPr/>
          </p:nvGrpSpPr>
          <p:grpSpPr>
            <a:xfrm>
              <a:off x="1093043" y="1744772"/>
              <a:ext cx="10180008" cy="2788164"/>
              <a:chOff x="1223" y="3476046"/>
              <a:chExt cx="11636455" cy="3307036"/>
            </a:xfrm>
          </p:grpSpPr>
          <p:pic>
            <p:nvPicPr>
              <p:cNvPr id="9" name="Kép 8" descr="images.jpg"/>
              <p:cNvPicPr>
                <a:picLocks noChangeAspect="1"/>
              </p:cNvPicPr>
              <p:nvPr/>
            </p:nvPicPr>
            <p:blipFill>
              <a:blip r:embed="rId3"/>
              <a:stretch>
                <a:fillRect/>
              </a:stretch>
            </p:blipFill>
            <p:spPr>
              <a:xfrm>
                <a:off x="4205557" y="3476046"/>
                <a:ext cx="3808822" cy="2479237"/>
              </a:xfrm>
              <a:prstGeom prst="rect">
                <a:avLst/>
              </a:prstGeom>
              <a:ln>
                <a:noFill/>
              </a:ln>
              <a:effectLst>
                <a:outerShdw blurRad="292100" dist="139700" dir="2700000" algn="tl" rotWithShape="0">
                  <a:srgbClr val="333333">
                    <a:alpha val="65000"/>
                  </a:srgbClr>
                </a:outerShdw>
              </a:effectLst>
            </p:spPr>
          </p:pic>
          <p:pic>
            <p:nvPicPr>
              <p:cNvPr id="10" name="Kép 9" descr="letöltés.jpg"/>
              <p:cNvPicPr>
                <a:picLocks noChangeAspect="1"/>
              </p:cNvPicPr>
              <p:nvPr/>
            </p:nvPicPr>
            <p:blipFill>
              <a:blip r:embed="rId4"/>
              <a:stretch>
                <a:fillRect/>
              </a:stretch>
            </p:blipFill>
            <p:spPr>
              <a:xfrm>
                <a:off x="1223" y="3538904"/>
                <a:ext cx="3680282" cy="2449060"/>
              </a:xfrm>
              <a:prstGeom prst="rect">
                <a:avLst/>
              </a:prstGeom>
              <a:ln>
                <a:noFill/>
              </a:ln>
              <a:effectLst>
                <a:outerShdw blurRad="292100" dist="139700" dir="2700000" algn="tl" rotWithShape="0">
                  <a:srgbClr val="333333">
                    <a:alpha val="65000"/>
                  </a:srgbClr>
                </a:outerShdw>
              </a:effectLst>
            </p:spPr>
          </p:pic>
          <p:pic>
            <p:nvPicPr>
              <p:cNvPr id="11" name="Kép 10" descr="preconsumerwaste.jpg"/>
              <p:cNvPicPr>
                <a:picLocks noChangeAspect="1"/>
              </p:cNvPicPr>
              <p:nvPr/>
            </p:nvPicPr>
            <p:blipFill>
              <a:blip r:embed="rId5"/>
              <a:stretch>
                <a:fillRect/>
              </a:stretch>
            </p:blipFill>
            <p:spPr>
              <a:xfrm>
                <a:off x="8860819" y="3478587"/>
                <a:ext cx="2741981" cy="2462462"/>
              </a:xfrm>
              <a:prstGeom prst="rect">
                <a:avLst/>
              </a:prstGeom>
              <a:ln>
                <a:noFill/>
              </a:ln>
              <a:effectLst>
                <a:outerShdw blurRad="292100" dist="139700" dir="2700000" algn="tl" rotWithShape="0">
                  <a:srgbClr val="333333">
                    <a:alpha val="65000"/>
                  </a:srgbClr>
                </a:outerShdw>
              </a:effectLst>
            </p:spPr>
          </p:pic>
          <p:sp>
            <p:nvSpPr>
              <p:cNvPr id="12" name="Téglalap 11"/>
              <p:cNvSpPr/>
              <p:nvPr/>
            </p:nvSpPr>
            <p:spPr>
              <a:xfrm>
                <a:off x="1223" y="6053194"/>
                <a:ext cx="3641717" cy="47457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Ételmaradék</a:t>
                </a:r>
              </a:p>
            </p:txBody>
          </p:sp>
          <p:sp>
            <p:nvSpPr>
              <p:cNvPr id="13" name="Téglalap 12"/>
              <p:cNvSpPr/>
              <p:nvPr/>
            </p:nvSpPr>
            <p:spPr>
              <a:xfrm>
                <a:off x="4208394" y="6020817"/>
                <a:ext cx="4095276" cy="474570"/>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Papír- és műanyaghulladék</a:t>
                </a:r>
              </a:p>
            </p:txBody>
          </p:sp>
          <p:sp>
            <p:nvSpPr>
              <p:cNvPr id="14" name="Téglalap 13"/>
              <p:cNvSpPr/>
              <p:nvPr/>
            </p:nvSpPr>
            <p:spPr>
              <a:xfrm>
                <a:off x="8817859" y="5943460"/>
                <a:ext cx="2819819" cy="839622"/>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Ételkészítés során képződő hulladék</a:t>
                </a:r>
              </a:p>
            </p:txBody>
          </p:sp>
        </p:grpSp>
        <p:pic>
          <p:nvPicPr>
            <p:cNvPr id="15" name="Kép 14" descr="Duck-processor-buys-Smithfield-butcher_wrbm_large.jpg"/>
            <p:cNvPicPr>
              <a:picLocks noChangeAspect="1"/>
            </p:cNvPicPr>
            <p:nvPr/>
          </p:nvPicPr>
          <p:blipFill>
            <a:blip r:embed="rId6"/>
            <a:stretch>
              <a:fillRect/>
            </a:stretch>
          </p:blipFill>
          <p:spPr>
            <a:xfrm>
              <a:off x="4872252" y="4309806"/>
              <a:ext cx="3220870" cy="2142810"/>
            </a:xfrm>
            <a:prstGeom prst="rect">
              <a:avLst/>
            </a:prstGeom>
            <a:ln>
              <a:noFill/>
            </a:ln>
            <a:effectLst>
              <a:outerShdw blurRad="292100" dist="139700" dir="2700000" algn="tl" rotWithShape="0">
                <a:srgbClr val="333333">
                  <a:alpha val="65000"/>
                </a:srgbClr>
              </a:outerShdw>
            </a:effectLst>
          </p:spPr>
        </p:pic>
        <p:pic>
          <p:nvPicPr>
            <p:cNvPr id="16" name="Kép 15" descr="what+to+do+with+used+cooking+oil.jpeg"/>
            <p:cNvPicPr>
              <a:picLocks noChangeAspect="1"/>
            </p:cNvPicPr>
            <p:nvPr/>
          </p:nvPicPr>
          <p:blipFill>
            <a:blip r:embed="rId7"/>
            <a:stretch>
              <a:fillRect/>
            </a:stretch>
          </p:blipFill>
          <p:spPr>
            <a:xfrm>
              <a:off x="1078046" y="4361286"/>
              <a:ext cx="3261941" cy="2035451"/>
            </a:xfrm>
            <a:prstGeom prst="rect">
              <a:avLst/>
            </a:prstGeom>
            <a:ln>
              <a:noFill/>
            </a:ln>
            <a:effectLst>
              <a:outerShdw blurRad="292100" dist="139700" dir="2700000" algn="tl" rotWithShape="0">
                <a:srgbClr val="333333">
                  <a:alpha val="65000"/>
                </a:srgbClr>
              </a:outerShdw>
            </a:effectLst>
          </p:spPr>
        </p:pic>
        <p:sp>
          <p:nvSpPr>
            <p:cNvPr id="17" name="Téglalap 16"/>
            <p:cNvSpPr/>
            <p:nvPr/>
          </p:nvSpPr>
          <p:spPr>
            <a:xfrm>
              <a:off x="4872253" y="6430594"/>
              <a:ext cx="3220869"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Nyesedék</a:t>
              </a:r>
            </a:p>
          </p:txBody>
        </p:sp>
        <p:sp>
          <p:nvSpPr>
            <p:cNvPr id="18" name="Téglalap 17"/>
            <p:cNvSpPr/>
            <p:nvPr/>
          </p:nvSpPr>
          <p:spPr>
            <a:xfrm>
              <a:off x="1093043" y="6416946"/>
              <a:ext cx="3151419"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Használt sütőolaj</a:t>
              </a:r>
            </a:p>
          </p:txBody>
        </p:sp>
        <p:pic>
          <p:nvPicPr>
            <p:cNvPr id="21" name="Kép 20" descr="180913-glass-recycling-bin.jpg"/>
            <p:cNvPicPr>
              <a:picLocks noChangeAspect="1"/>
            </p:cNvPicPr>
            <p:nvPr/>
          </p:nvPicPr>
          <p:blipFill>
            <a:blip r:embed="rId8"/>
            <a:srcRect l="10452" r="4104" b="8559"/>
            <a:stretch>
              <a:fillRect/>
            </a:stretch>
          </p:blipFill>
          <p:spPr>
            <a:xfrm>
              <a:off x="8679975" y="4487058"/>
              <a:ext cx="2756848" cy="1968332"/>
            </a:xfrm>
            <a:prstGeom prst="rect">
              <a:avLst/>
            </a:prstGeom>
            <a:ln>
              <a:noFill/>
            </a:ln>
            <a:effectLst>
              <a:outerShdw blurRad="292100" dist="139700" dir="2700000" algn="tl" rotWithShape="0">
                <a:srgbClr val="333333">
                  <a:alpha val="65000"/>
                </a:srgbClr>
              </a:outerShdw>
            </a:effectLst>
          </p:spPr>
        </p:pic>
        <p:sp>
          <p:nvSpPr>
            <p:cNvPr id="22" name="Téglalap 21"/>
            <p:cNvSpPr/>
            <p:nvPr/>
          </p:nvSpPr>
          <p:spPr>
            <a:xfrm>
              <a:off x="8679975" y="6457890"/>
              <a:ext cx="2756848"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Használt üvegek</a:t>
              </a:r>
            </a:p>
          </p:txBody>
        </p:sp>
      </p:grpSp>
      <p:pic>
        <p:nvPicPr>
          <p:cNvPr id="19" name="Kép 18"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9"/>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653594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529389" y="0"/>
            <a:ext cx="10621642" cy="126233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400" dirty="0">
                <a:solidFill>
                  <a:schemeClr val="bg1"/>
                </a:solidFill>
                <a:latin typeface="Arial" panose="020B0604020202020204" pitchFamily="34" charset="0"/>
                <a:cs typeface="Arial" panose="020B0604020202020204" pitchFamily="34" charset="0"/>
              </a:rPr>
              <a:t>A</a:t>
            </a:r>
            <a:r>
              <a:rPr lang="hu-HU" sz="2400" b="1" i="1" dirty="0">
                <a:solidFill>
                  <a:schemeClr val="bg1"/>
                </a:solidFill>
                <a:latin typeface="Arial" panose="020B0604020202020204" pitchFamily="34" charset="0"/>
                <a:cs typeface="Arial" panose="020B0604020202020204" pitchFamily="34" charset="0"/>
              </a:rPr>
              <a:t> </a:t>
            </a:r>
            <a:r>
              <a:rPr lang="hu-HU" sz="2400" b="1">
                <a:solidFill>
                  <a:schemeClr val="bg1"/>
                </a:solidFill>
                <a:latin typeface="Arial" panose="020B0604020202020204" pitchFamily="34" charset="0"/>
                <a:cs typeface="Arial" panose="020B0604020202020204" pitchFamily="34" charset="0"/>
              </a:rPr>
              <a:t>konyhai </a:t>
            </a:r>
            <a:r>
              <a:rPr lang="hu-HU" sz="2400" b="1" smtClean="0">
                <a:solidFill>
                  <a:schemeClr val="bg1"/>
                </a:solidFill>
                <a:latin typeface="Arial" panose="020B0604020202020204" pitchFamily="34" charset="0"/>
                <a:cs typeface="Arial" panose="020B0604020202020204" pitchFamily="34" charset="0"/>
              </a:rPr>
              <a:t>hulladék </a:t>
            </a:r>
            <a:r>
              <a:rPr lang="hu-HU" sz="2400" dirty="0">
                <a:solidFill>
                  <a:schemeClr val="bg1"/>
                </a:solidFill>
                <a:latin typeface="Arial" panose="020B0604020202020204" pitchFamily="34" charset="0"/>
                <a:cs typeface="Arial" panose="020B0604020202020204" pitchFamily="34" charset="0"/>
              </a:rPr>
              <a:t>a konyhában, az étteremben már nem használható </a:t>
            </a:r>
            <a:r>
              <a:rPr lang="hu-HU" sz="2400">
                <a:solidFill>
                  <a:schemeClr val="bg1"/>
                </a:solidFill>
                <a:latin typeface="Arial" panose="020B0604020202020204" pitchFamily="34" charset="0"/>
                <a:cs typeface="Arial" panose="020B0604020202020204" pitchFamily="34" charset="0"/>
              </a:rPr>
              <a:t>anyagokat </a:t>
            </a:r>
            <a:r>
              <a:rPr lang="hu-HU" sz="2400" smtClean="0">
                <a:solidFill>
                  <a:schemeClr val="bg1"/>
                </a:solidFill>
                <a:latin typeface="Arial" panose="020B0604020202020204" pitchFamily="34" charset="0"/>
                <a:cs typeface="Arial" panose="020B0604020202020204" pitchFamily="34" charset="0"/>
              </a:rPr>
              <a:t>tartalmaz, melyek </a:t>
            </a:r>
            <a:r>
              <a:rPr lang="hu-HU" sz="2400" b="1" smtClean="0">
                <a:solidFill>
                  <a:schemeClr val="bg1"/>
                </a:solidFill>
                <a:latin typeface="Arial" panose="020B0604020202020204" pitchFamily="34" charset="0"/>
                <a:cs typeface="Arial" panose="020B0604020202020204" pitchFamily="34" charset="0"/>
              </a:rPr>
              <a:t>máshol </a:t>
            </a:r>
            <a:r>
              <a:rPr lang="hu-HU" sz="2400" b="1">
                <a:solidFill>
                  <a:schemeClr val="bg1"/>
                </a:solidFill>
                <a:latin typeface="Arial" panose="020B0604020202020204" pitchFamily="34" charset="0"/>
                <a:cs typeface="Arial" panose="020B0604020202020204" pitchFamily="34" charset="0"/>
              </a:rPr>
              <a:t>még </a:t>
            </a:r>
            <a:r>
              <a:rPr lang="hu-HU" sz="2400" b="1" smtClean="0">
                <a:solidFill>
                  <a:schemeClr val="bg1"/>
                </a:solidFill>
                <a:latin typeface="Arial" panose="020B0604020202020204" pitchFamily="34" charset="0"/>
                <a:cs typeface="Arial" panose="020B0604020202020204" pitchFamily="34" charset="0"/>
              </a:rPr>
              <a:t>hasznosíthatóak!  </a:t>
            </a:r>
            <a:r>
              <a:rPr lang="hu-HU" sz="2400" smtClean="0">
                <a:solidFill>
                  <a:schemeClr val="bg1"/>
                </a:solidFill>
                <a:latin typeface="Arial" panose="020B0604020202020204" pitchFamily="34" charset="0"/>
                <a:cs typeface="Arial" panose="020B0604020202020204" pitchFamily="34" charset="0"/>
              </a:rPr>
              <a:t>Lehet csomagolóanyag vagy élelmiszer-hulladék. </a:t>
            </a:r>
            <a:endParaRPr lang="hu-HU" sz="2400" dirty="0">
              <a:solidFill>
                <a:schemeClr val="bg1"/>
              </a:solidFill>
              <a:latin typeface="Arial" panose="020B0604020202020204" pitchFamily="34" charset="0"/>
              <a:cs typeface="Arial" panose="020B0604020202020204" pitchFamily="34" charset="0"/>
            </a:endParaRPr>
          </a:p>
          <a:p>
            <a:pPr marL="0" indent="0">
              <a:lnSpc>
                <a:spcPct val="150000"/>
              </a:lnSpc>
              <a:buNone/>
            </a:pPr>
            <a:r>
              <a:rPr lang="hu-HU" sz="2400" b="1" dirty="0">
                <a:solidFill>
                  <a:schemeClr val="bg1"/>
                </a:solidFill>
                <a:latin typeface="Arial" panose="020B0604020202020204" pitchFamily="34" charset="0"/>
                <a:cs typeface="Arial" panose="020B0604020202020204" pitchFamily="34" charset="0"/>
              </a:rPr>
              <a:t>Példa</a:t>
            </a:r>
            <a:r>
              <a:rPr lang="hu-HU" sz="2400" dirty="0">
                <a:solidFill>
                  <a:schemeClr val="bg1"/>
                </a:solidFill>
                <a:latin typeface="Arial" panose="020B0604020202020204" pitchFamily="34" charset="0"/>
                <a:cs typeface="Arial" panose="020B0604020202020204" pitchFamily="34" charset="0"/>
              </a:rPr>
              <a:t>: A papír jól  újrahasznosítható. Papírtéglaként </a:t>
            </a:r>
            <a:r>
              <a:rPr lang="hu-HU" sz="2400">
                <a:solidFill>
                  <a:schemeClr val="bg1"/>
                </a:solidFill>
                <a:latin typeface="Arial" panose="020B0604020202020204" pitchFamily="34" charset="0"/>
                <a:cs typeface="Arial" panose="020B0604020202020204" pitchFamily="34" charset="0"/>
              </a:rPr>
              <a:t>fűthetünk </a:t>
            </a:r>
            <a:r>
              <a:rPr lang="hu-HU" sz="2400" smtClean="0">
                <a:solidFill>
                  <a:schemeClr val="bg1"/>
                </a:solidFill>
                <a:latin typeface="Arial" panose="020B0604020202020204" pitchFamily="34" charset="0"/>
                <a:cs typeface="Arial" panose="020B0604020202020204" pitchFamily="34" charset="0"/>
              </a:rPr>
              <a:t>vele. </a:t>
            </a:r>
            <a:br>
              <a:rPr lang="hu-HU" sz="2400" smtClean="0">
                <a:solidFill>
                  <a:schemeClr val="bg1"/>
                </a:solidFill>
                <a:latin typeface="Arial" panose="020B0604020202020204" pitchFamily="34" charset="0"/>
                <a:cs typeface="Arial" panose="020B0604020202020204" pitchFamily="34" charset="0"/>
              </a:rPr>
            </a:br>
            <a:r>
              <a:rPr lang="hu-HU" sz="2400" smtClean="0">
                <a:solidFill>
                  <a:schemeClr val="bg1"/>
                </a:solidFill>
                <a:latin typeface="Arial" panose="020B0604020202020204" pitchFamily="34" charset="0"/>
                <a:cs typeface="Arial" panose="020B0604020202020204" pitchFamily="34" charset="0"/>
              </a:rPr>
              <a:t>A csomagolópapír újrahasznosítási folyamatát az ábrák mutatják.</a:t>
            </a:r>
            <a:endParaRPr lang="hu-HU" sz="2400" dirty="0">
              <a:solidFill>
                <a:schemeClr val="bg1"/>
              </a:solidFill>
              <a:latin typeface="Arial" panose="020B0604020202020204" pitchFamily="34" charset="0"/>
              <a:cs typeface="Arial" panose="020B0604020202020204" pitchFamily="34" charset="0"/>
            </a:endParaRPr>
          </a:p>
        </p:txBody>
      </p:sp>
      <p:grpSp>
        <p:nvGrpSpPr>
          <p:cNvPr id="18" name="Csoportba foglalás 17"/>
          <p:cNvGrpSpPr/>
          <p:nvPr/>
        </p:nvGrpSpPr>
        <p:grpSpPr>
          <a:xfrm>
            <a:off x="204717" y="2800166"/>
            <a:ext cx="11725004" cy="4057834"/>
            <a:chOff x="230119" y="2651258"/>
            <a:chExt cx="11725004" cy="4057834"/>
          </a:xfrm>
        </p:grpSpPr>
        <p:sp>
          <p:nvSpPr>
            <p:cNvPr id="11" name="Téglalap 10"/>
            <p:cNvSpPr/>
            <p:nvPr/>
          </p:nvSpPr>
          <p:spPr>
            <a:xfrm>
              <a:off x="4248488" y="5693429"/>
              <a:ext cx="3946358" cy="1015663"/>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2.  A papírtégla gyártó gépbe helyezik a papírhulladékot, </a:t>
              </a:r>
              <a:b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b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ami </a:t>
              </a:r>
              <a:r>
                <a:rPr lang="hu-HU" sz="2000" b="1" dirty="0" smtClean="0">
                  <a:solidFill>
                    <a:schemeClr val="bg2"/>
                  </a:solidFill>
                  <a:latin typeface="Arial" panose="020B0604020202020204" pitchFamily="34" charset="0"/>
                  <a:ea typeface="Times New Roman" panose="02020603050405020304" pitchFamily="18" charset="0"/>
                  <a:cs typeface="Arial" panose="020B0604020202020204" pitchFamily="34" charset="0"/>
                </a:rPr>
                <a:t>téglákat </a:t>
              </a: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formál belőle</a:t>
              </a:r>
            </a:p>
          </p:txBody>
        </p:sp>
        <p:sp>
          <p:nvSpPr>
            <p:cNvPr id="12" name="Téglalap 11"/>
            <p:cNvSpPr/>
            <p:nvPr/>
          </p:nvSpPr>
          <p:spPr>
            <a:xfrm>
              <a:off x="460163" y="5698941"/>
              <a:ext cx="3597260" cy="923330"/>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1.  Az összegyűjtött </a:t>
              </a:r>
              <a:r>
                <a:rPr lang="hu-HU" sz="2000" b="1">
                  <a:solidFill>
                    <a:schemeClr val="bg2"/>
                  </a:solidFill>
                  <a:latin typeface="Arial" panose="020B0604020202020204" pitchFamily="34" charset="0"/>
                  <a:ea typeface="Times New Roman" panose="02020603050405020304" pitchFamily="18" charset="0"/>
                  <a:cs typeface="Arial" panose="020B0604020202020204" pitchFamily="34" charset="0"/>
                </a:rPr>
                <a:t>papírhulladékot </a:t>
              </a:r>
              <a: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t>tárolják</a:t>
              </a:r>
              <a:b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br>
              <a:endParaRPr lang="hu-HU" sz="1400" b="1" i="1" dirty="0">
                <a:solidFill>
                  <a:schemeClr val="bg2"/>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4" name="Téglalap 13"/>
            <p:cNvSpPr/>
            <p:nvPr/>
          </p:nvSpPr>
          <p:spPr>
            <a:xfrm>
              <a:off x="8357863" y="5739433"/>
              <a:ext cx="3597260" cy="923330"/>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3. Az elkészült </a:t>
              </a:r>
              <a:r>
                <a:rPr lang="hu-HU" sz="2000" b="1">
                  <a:solidFill>
                    <a:schemeClr val="bg2"/>
                  </a:solidFill>
                  <a:latin typeface="Arial" panose="020B0604020202020204" pitchFamily="34" charset="0"/>
                  <a:ea typeface="Times New Roman" panose="02020603050405020304" pitchFamily="18" charset="0"/>
                  <a:cs typeface="Arial" panose="020B0604020202020204" pitchFamily="34" charset="0"/>
                </a:rPr>
                <a:t>papírtéglával </a:t>
              </a:r>
              <a: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t>fűthetünk</a:t>
              </a:r>
              <a:b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br>
              <a:endParaRPr lang="hu-HU" sz="1400" b="1" i="1" dirty="0">
                <a:solidFill>
                  <a:schemeClr val="bg2"/>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3" name="Kép 12"/>
            <p:cNvPicPr/>
            <p:nvPr/>
          </p:nvPicPr>
          <p:blipFill>
            <a:blip r:embed="rId3" cstate="print">
              <a:extLst>
                <a:ext uri="{28A0092B-C50C-407E-A947-70E740481C1C}">
                  <a14:useLocalDpi xmlns="" xmlns:a14="http://schemas.microsoft.com/office/drawing/2010/main" val="0"/>
                </a:ext>
              </a:extLst>
            </a:blip>
            <a:srcRect l="14761" t="15202" r="7461" b="11131"/>
            <a:stretch>
              <a:fillRect/>
            </a:stretch>
          </p:blipFill>
          <p:spPr>
            <a:xfrm>
              <a:off x="8338782" y="2737094"/>
              <a:ext cx="3575714" cy="3002508"/>
            </a:xfrm>
            <a:prstGeom prst="rect">
              <a:avLst/>
            </a:prstGeom>
            <a:ln>
              <a:noFill/>
            </a:ln>
            <a:effectLst>
              <a:outerShdw blurRad="292100" dist="139700" dir="2700000" algn="tl" rotWithShape="0">
                <a:srgbClr val="333333">
                  <a:alpha val="65000"/>
                </a:srgbClr>
              </a:outerShdw>
            </a:effectLst>
          </p:spPr>
        </p:pic>
        <p:pic>
          <p:nvPicPr>
            <p:cNvPr id="15" name="Kép 14"/>
            <p:cNvPicPr/>
            <p:nvPr/>
          </p:nvPicPr>
          <p:blipFill>
            <a:blip r:embed="rId4" cstate="print">
              <a:extLst>
                <a:ext uri="{28A0092B-C50C-407E-A947-70E740481C1C}">
                  <a14:useLocalDpi xmlns="" xmlns:a14="http://schemas.microsoft.com/office/drawing/2010/main" val="0"/>
                </a:ext>
              </a:extLst>
            </a:blip>
            <a:srcRect l="1028" t="3509" r="5078"/>
            <a:stretch>
              <a:fillRect/>
            </a:stretch>
          </p:blipFill>
          <p:spPr>
            <a:xfrm>
              <a:off x="4339988" y="2675321"/>
              <a:ext cx="3753134" cy="3043451"/>
            </a:xfrm>
            <a:prstGeom prst="rect">
              <a:avLst/>
            </a:prstGeom>
            <a:ln>
              <a:noFill/>
            </a:ln>
            <a:effectLst>
              <a:outerShdw blurRad="292100" dist="139700" dir="2700000" algn="tl" rotWithShape="0">
                <a:srgbClr val="333333">
                  <a:alpha val="65000"/>
                </a:srgbClr>
              </a:outerShdw>
            </a:effectLst>
          </p:spPr>
        </p:pic>
        <p:pic>
          <p:nvPicPr>
            <p:cNvPr id="16" name="Kép 15" descr="images (4).jpg"/>
            <p:cNvPicPr>
              <a:picLocks noChangeAspect="1"/>
            </p:cNvPicPr>
            <p:nvPr/>
          </p:nvPicPr>
          <p:blipFill>
            <a:blip r:embed="rId5"/>
            <a:srcRect r="18026" b="2674"/>
            <a:stretch>
              <a:fillRect/>
            </a:stretch>
          </p:blipFill>
          <p:spPr>
            <a:xfrm>
              <a:off x="230119" y="2651258"/>
              <a:ext cx="3852076" cy="3043451"/>
            </a:xfrm>
            <a:prstGeom prst="rect">
              <a:avLst/>
            </a:prstGeom>
            <a:ln>
              <a:noFill/>
            </a:ln>
            <a:effectLst>
              <a:outerShdw blurRad="292100" dist="139700" dir="2700000" algn="tl" rotWithShape="0">
                <a:srgbClr val="333333">
                  <a:alpha val="65000"/>
                </a:srgbClr>
              </a:outerShdw>
            </a:effectLst>
          </p:spPr>
        </p:pic>
      </p:grpSp>
      <p:pic>
        <p:nvPicPr>
          <p:cNvPr id="17" name="Kép 1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6"/>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2864399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493042" y="332288"/>
            <a:ext cx="10381786" cy="126233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hu-HU" sz="2400" dirty="0">
              <a:solidFill>
                <a:schemeClr val="bg1"/>
              </a:solidFill>
              <a:latin typeface="Arial" panose="020B0604020202020204" pitchFamily="34" charset="0"/>
              <a:cs typeface="Arial" panose="020B0604020202020204" pitchFamily="34" charset="0"/>
            </a:endParaRPr>
          </a:p>
        </p:txBody>
      </p:sp>
      <p:grpSp>
        <p:nvGrpSpPr>
          <p:cNvPr id="22" name="Csoportba foglalás 21"/>
          <p:cNvGrpSpPr/>
          <p:nvPr/>
        </p:nvGrpSpPr>
        <p:grpSpPr>
          <a:xfrm>
            <a:off x="481010" y="2867266"/>
            <a:ext cx="11357091" cy="3833613"/>
            <a:chOff x="709686" y="2177953"/>
            <a:chExt cx="11357091" cy="3833613"/>
          </a:xfrm>
        </p:grpSpPr>
        <p:sp>
          <p:nvSpPr>
            <p:cNvPr id="11" name="Téglalap 10"/>
            <p:cNvSpPr/>
            <p:nvPr/>
          </p:nvSpPr>
          <p:spPr>
            <a:xfrm>
              <a:off x="4223315" y="5285560"/>
              <a:ext cx="3965343" cy="707886"/>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2</a:t>
              </a:r>
              <a:r>
                <a:rPr lang="hu-HU" sz="2000" b="1">
                  <a:solidFill>
                    <a:schemeClr val="bg2"/>
                  </a:solidFill>
                  <a:latin typeface="Arial" panose="020B0604020202020204" pitchFamily="34" charset="0"/>
                  <a:ea typeface="Times New Roman" panose="02020603050405020304" pitchFamily="18" charset="0"/>
                  <a:cs typeface="Arial" panose="020B0604020202020204" pitchFamily="34" charset="0"/>
                </a:rPr>
                <a:t>.  </a:t>
              </a:r>
              <a: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t>Géppel aprítják: üvegtörmeléket </a:t>
              </a: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gyártanak</a:t>
              </a:r>
            </a:p>
          </p:txBody>
        </p:sp>
        <p:sp>
          <p:nvSpPr>
            <p:cNvPr id="12" name="Téglalap 11"/>
            <p:cNvSpPr/>
            <p:nvPr/>
          </p:nvSpPr>
          <p:spPr>
            <a:xfrm>
              <a:off x="709686" y="5293053"/>
              <a:ext cx="3084394" cy="400110"/>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1. Összetörik </a:t>
              </a:r>
              <a:r>
                <a:rPr lang="hu-HU" sz="2000" b="1">
                  <a:solidFill>
                    <a:schemeClr val="bg2"/>
                  </a:solidFill>
                  <a:latin typeface="Arial" panose="020B0604020202020204" pitchFamily="34" charset="0"/>
                  <a:ea typeface="Times New Roman" panose="02020603050405020304" pitchFamily="18" charset="0"/>
                  <a:cs typeface="Arial" panose="020B0604020202020204" pitchFamily="34" charset="0"/>
                </a:rPr>
                <a:t>az </a:t>
              </a:r>
              <a: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t>üveget</a:t>
              </a:r>
              <a:endParaRPr lang="hu-HU" sz="1400" b="1" i="1" dirty="0">
                <a:solidFill>
                  <a:schemeClr val="bg2"/>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4" name="Téglalap 13"/>
            <p:cNvSpPr/>
            <p:nvPr/>
          </p:nvSpPr>
          <p:spPr>
            <a:xfrm>
              <a:off x="8759768" y="5303680"/>
              <a:ext cx="3307009" cy="707886"/>
            </a:xfrm>
            <a:prstGeom prst="rect">
              <a:avLst/>
            </a:prstGeom>
          </p:spPr>
          <p:txBody>
            <a:bodyPr wrap="square">
              <a:spAutoFit/>
            </a:bodyPr>
            <a:lstStyle/>
            <a:p>
              <a:pPr algn="ctr">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3. Az </a:t>
              </a:r>
              <a:r>
                <a:rPr lang="hu-HU" sz="2000" b="1">
                  <a:solidFill>
                    <a:schemeClr val="bg2"/>
                  </a:solidFill>
                  <a:latin typeface="Arial" panose="020B0604020202020204" pitchFamily="34" charset="0"/>
                  <a:ea typeface="Times New Roman" panose="02020603050405020304" pitchFamily="18" charset="0"/>
                  <a:cs typeface="Arial" panose="020B0604020202020204" pitchFamily="34" charset="0"/>
                </a:rPr>
                <a:t>üvegtörmelékből </a:t>
              </a:r>
              <a:r>
                <a:rPr lang="hu-HU" sz="2000" b="1" smtClean="0">
                  <a:solidFill>
                    <a:schemeClr val="bg2"/>
                  </a:solidFill>
                  <a:latin typeface="Arial" panose="020B0604020202020204" pitchFamily="34" charset="0"/>
                  <a:ea typeface="Times New Roman" panose="02020603050405020304" pitchFamily="18" charset="0"/>
                  <a:cs typeface="Arial" panose="020B0604020202020204" pitchFamily="34" charset="0"/>
                </a:rPr>
                <a:t>ismét palackot gyártanak</a:t>
              </a:r>
              <a:endParaRPr lang="hu-HU" sz="1400" b="1" i="1" dirty="0">
                <a:solidFill>
                  <a:schemeClr val="bg2"/>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8" name="Kép 17" descr="4fa0ed6fb33ab.image.jpg"/>
            <p:cNvPicPr>
              <a:picLocks noChangeAspect="1"/>
            </p:cNvPicPr>
            <p:nvPr/>
          </p:nvPicPr>
          <p:blipFill>
            <a:blip r:embed="rId3"/>
            <a:srcRect t="3309" r="7678"/>
            <a:stretch>
              <a:fillRect/>
            </a:stretch>
          </p:blipFill>
          <p:spPr>
            <a:xfrm>
              <a:off x="4223316" y="2197290"/>
              <a:ext cx="3965343" cy="3081265"/>
            </a:xfrm>
            <a:prstGeom prst="rect">
              <a:avLst/>
            </a:prstGeom>
            <a:ln>
              <a:noFill/>
            </a:ln>
            <a:effectLst>
              <a:outerShdw blurRad="292100" dist="139700" dir="2700000" algn="tl" rotWithShape="0">
                <a:srgbClr val="333333">
                  <a:alpha val="65000"/>
                </a:srgbClr>
              </a:outerShdw>
            </a:effectLst>
          </p:spPr>
        </p:pic>
        <p:pic>
          <p:nvPicPr>
            <p:cNvPr id="21" name="Kép 20" descr="letöltés (1).jpg"/>
            <p:cNvPicPr>
              <a:picLocks noChangeAspect="1"/>
            </p:cNvPicPr>
            <p:nvPr/>
          </p:nvPicPr>
          <p:blipFill>
            <a:blip r:embed="rId4"/>
            <a:stretch>
              <a:fillRect/>
            </a:stretch>
          </p:blipFill>
          <p:spPr>
            <a:xfrm>
              <a:off x="709686" y="2177953"/>
              <a:ext cx="3084393" cy="3084393"/>
            </a:xfrm>
            <a:prstGeom prst="rect">
              <a:avLst/>
            </a:prstGeom>
            <a:ln>
              <a:noFill/>
            </a:ln>
            <a:effectLst>
              <a:outerShdw blurRad="292100" dist="139700" dir="2700000" algn="tl" rotWithShape="0">
                <a:srgbClr val="333333">
                  <a:alpha val="65000"/>
                </a:srgbClr>
              </a:outerShdw>
            </a:effectLst>
          </p:spPr>
        </p:pic>
      </p:grpSp>
      <p:pic>
        <p:nvPicPr>
          <p:cNvPr id="13" name="Kép 12"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
        <p:nvSpPr>
          <p:cNvPr id="15" name="Szöveg helye 2">
            <a:extLst>
              <a:ext uri="{FF2B5EF4-FFF2-40B4-BE49-F238E27FC236}">
                <a16:creationId xmlns="" xmlns:a16="http://schemas.microsoft.com/office/drawing/2014/main" id="{4ADDEA41-7F0F-41D5-885D-AE6260EAAAA3}"/>
              </a:ext>
            </a:extLst>
          </p:cNvPr>
          <p:cNvSpPr txBox="1">
            <a:spLocks/>
          </p:cNvSpPr>
          <p:nvPr/>
        </p:nvSpPr>
        <p:spPr>
          <a:xfrm>
            <a:off x="397041" y="196036"/>
            <a:ext cx="11069053" cy="126233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400" dirty="0">
                <a:solidFill>
                  <a:schemeClr val="bg1"/>
                </a:solidFill>
                <a:latin typeface="Arial" panose="020B0604020202020204" pitchFamily="34" charset="0"/>
                <a:cs typeface="Arial" panose="020B0604020202020204" pitchFamily="34" charset="0"/>
              </a:rPr>
              <a:t>A</a:t>
            </a:r>
            <a:r>
              <a:rPr lang="hu-HU" sz="2400" b="1" i="1" dirty="0">
                <a:solidFill>
                  <a:schemeClr val="bg1"/>
                </a:solidFill>
                <a:latin typeface="Arial" panose="020B0604020202020204" pitchFamily="34" charset="0"/>
                <a:cs typeface="Arial" panose="020B0604020202020204" pitchFamily="34" charset="0"/>
              </a:rPr>
              <a:t> </a:t>
            </a:r>
            <a:r>
              <a:rPr lang="hu-HU" sz="2400" b="1" dirty="0">
                <a:solidFill>
                  <a:schemeClr val="bg1"/>
                </a:solidFill>
                <a:latin typeface="Arial" panose="020B0604020202020204" pitchFamily="34" charset="0"/>
                <a:cs typeface="Arial" panose="020B0604020202020204" pitchFamily="34" charset="0"/>
              </a:rPr>
              <a:t>konyhai hulladék </a:t>
            </a:r>
            <a:r>
              <a:rPr lang="hu-HU" sz="2400" dirty="0">
                <a:solidFill>
                  <a:schemeClr val="bg1"/>
                </a:solidFill>
                <a:latin typeface="Arial" panose="020B0604020202020204" pitchFamily="34" charset="0"/>
                <a:cs typeface="Arial" panose="020B0604020202020204" pitchFamily="34" charset="0"/>
              </a:rPr>
              <a:t>a konyhában, az étteremben már nem használható anyagokat tartalmaz</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melyek</a:t>
            </a:r>
            <a:r>
              <a:rPr lang="hu-HU" sz="2400" b="1" smtClean="0">
                <a:solidFill>
                  <a:schemeClr val="bg1"/>
                </a:solidFill>
                <a:latin typeface="Arial" panose="020B0604020202020204" pitchFamily="34" charset="0"/>
                <a:cs typeface="Arial" panose="020B0604020202020204" pitchFamily="34" charset="0"/>
              </a:rPr>
              <a:t> </a:t>
            </a:r>
            <a:r>
              <a:rPr lang="hu-HU" sz="2400" b="1" dirty="0">
                <a:solidFill>
                  <a:schemeClr val="bg1"/>
                </a:solidFill>
                <a:latin typeface="Arial" panose="020B0604020202020204" pitchFamily="34" charset="0"/>
                <a:cs typeface="Arial" panose="020B0604020202020204" pitchFamily="34" charset="0"/>
              </a:rPr>
              <a:t>máshol </a:t>
            </a:r>
            <a:r>
              <a:rPr lang="hu-HU" sz="2400" b="1">
                <a:solidFill>
                  <a:schemeClr val="bg1"/>
                </a:solidFill>
                <a:latin typeface="Arial" panose="020B0604020202020204" pitchFamily="34" charset="0"/>
                <a:cs typeface="Arial" panose="020B0604020202020204" pitchFamily="34" charset="0"/>
              </a:rPr>
              <a:t>még </a:t>
            </a:r>
            <a:r>
              <a:rPr lang="hu-HU" sz="2400" b="1" smtClean="0">
                <a:solidFill>
                  <a:schemeClr val="bg1"/>
                </a:solidFill>
                <a:latin typeface="Arial" panose="020B0604020202020204" pitchFamily="34" charset="0"/>
                <a:cs typeface="Arial" panose="020B0604020202020204" pitchFamily="34" charset="0"/>
              </a:rPr>
              <a:t>hasznosíthatóak! </a:t>
            </a:r>
            <a:endParaRPr lang="hu-HU" sz="2400" b="1" dirty="0">
              <a:solidFill>
                <a:schemeClr val="bg1"/>
              </a:solidFill>
              <a:latin typeface="Arial" panose="020B0604020202020204" pitchFamily="34" charset="0"/>
              <a:cs typeface="Arial" panose="020B0604020202020204" pitchFamily="34" charset="0"/>
            </a:endParaRPr>
          </a:p>
          <a:p>
            <a:pPr marL="0" indent="0">
              <a:lnSpc>
                <a:spcPct val="150000"/>
              </a:lnSpc>
              <a:buNone/>
            </a:pPr>
            <a:r>
              <a:rPr lang="hu-HU" sz="2400" b="1" dirty="0">
                <a:solidFill>
                  <a:schemeClr val="bg1"/>
                </a:solidFill>
                <a:latin typeface="Arial" panose="020B0604020202020204" pitchFamily="34" charset="0"/>
                <a:cs typeface="Arial" panose="020B0604020202020204" pitchFamily="34" charset="0"/>
              </a:rPr>
              <a:t>Példa</a:t>
            </a:r>
            <a:r>
              <a:rPr lang="hu-HU" sz="2400" dirty="0">
                <a:solidFill>
                  <a:schemeClr val="bg1"/>
                </a:solidFill>
                <a:latin typeface="Arial" panose="020B0604020202020204" pitchFamily="34" charset="0"/>
                <a:cs typeface="Arial" panose="020B0604020202020204" pitchFamily="34" charset="0"/>
              </a:rPr>
              <a:t>: </a:t>
            </a:r>
            <a:r>
              <a:rPr lang="hu-HU" sz="2400">
                <a:solidFill>
                  <a:schemeClr val="bg1"/>
                </a:solidFill>
                <a:latin typeface="Arial" panose="020B0604020202020204" pitchFamily="34" charset="0"/>
                <a:cs typeface="Arial" panose="020B0604020202020204" pitchFamily="34" charset="0"/>
              </a:rPr>
              <a:t>Az </a:t>
            </a:r>
            <a:r>
              <a:rPr lang="hu-HU" sz="2400" smtClean="0">
                <a:solidFill>
                  <a:schemeClr val="bg1"/>
                </a:solidFill>
                <a:latin typeface="Arial" panose="020B0604020202020204" pitchFamily="34" charset="0"/>
                <a:cs typeface="Arial" panose="020B0604020202020204" pitchFamily="34" charset="0"/>
              </a:rPr>
              <a:t>üveghulladék </a:t>
            </a:r>
            <a:r>
              <a:rPr lang="hu-HU" sz="2400" dirty="0" err="1">
                <a:solidFill>
                  <a:schemeClr val="bg1"/>
                </a:solidFill>
                <a:latin typeface="Arial" panose="020B0604020202020204" pitchFamily="34" charset="0"/>
                <a:cs typeface="Arial" panose="020B0604020202020204" pitchFamily="34" charset="0"/>
              </a:rPr>
              <a:t>újrahasznosítható</a:t>
            </a:r>
            <a:r>
              <a:rPr lang="hu-HU" sz="2400" dirty="0">
                <a:solidFill>
                  <a:schemeClr val="bg1"/>
                </a:solidFill>
                <a:latin typeface="Arial" panose="020B0604020202020204" pitchFamily="34" charset="0"/>
                <a:cs typeface="Arial" panose="020B0604020202020204" pitchFamily="34" charset="0"/>
              </a:rPr>
              <a:t>. Üvegtárgyakat készítenek belőle, például </a:t>
            </a:r>
            <a:r>
              <a:rPr lang="hu-HU" sz="2400" dirty="0" smtClean="0">
                <a:solidFill>
                  <a:schemeClr val="bg1"/>
                </a:solidFill>
                <a:latin typeface="Arial" panose="020B0604020202020204" pitchFamily="34" charset="0"/>
                <a:cs typeface="Arial" panose="020B0604020202020204" pitchFamily="34" charset="0"/>
              </a:rPr>
              <a:t>vázát</a:t>
            </a:r>
            <a:r>
              <a:rPr lang="hu-HU" sz="2400" smtClean="0">
                <a:solidFill>
                  <a:schemeClr val="bg1"/>
                </a:solidFill>
                <a:latin typeface="Arial" panose="020B0604020202020204" pitchFamily="34" charset="0"/>
                <a:cs typeface="Arial" panose="020B0604020202020204" pitchFamily="34" charset="0"/>
              </a:rPr>
              <a:t>.  Az üveg újrahasznosítás folyamatát az ábrák mutatják.</a:t>
            </a:r>
            <a:endParaRPr lang="hu-HU" sz="2400" dirty="0">
              <a:solidFill>
                <a:schemeClr val="bg1"/>
              </a:solidFill>
              <a:latin typeface="Arial" panose="020B0604020202020204" pitchFamily="34" charset="0"/>
              <a:cs typeface="Arial" panose="020B0604020202020204" pitchFamily="34" charset="0"/>
            </a:endParaRPr>
          </a:p>
        </p:txBody>
      </p:sp>
      <p:pic>
        <p:nvPicPr>
          <p:cNvPr id="16" name="Kép 15" descr="unnamed.jpg"/>
          <p:cNvPicPr>
            <a:picLocks noChangeAspect="1"/>
          </p:cNvPicPr>
          <p:nvPr/>
        </p:nvPicPr>
        <p:blipFill>
          <a:blip r:embed="rId6"/>
          <a:stretch>
            <a:fillRect/>
          </a:stretch>
        </p:blipFill>
        <p:spPr>
          <a:xfrm>
            <a:off x="8179727" y="2947737"/>
            <a:ext cx="3826198" cy="3014913"/>
          </a:xfrm>
          <a:prstGeom prst="rect">
            <a:avLst/>
          </a:prstGeom>
        </p:spPr>
      </p:pic>
    </p:spTree>
    <p:extLst>
      <p:ext uri="{BB962C8B-B14F-4D97-AF65-F5344CB8AC3E}">
        <p14:creationId xmlns="" xmlns:p14="http://schemas.microsoft.com/office/powerpoint/2010/main" val="32864399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descr="plak_t__veg_17_5x25__kopack.jpg"/>
          <p:cNvPicPr>
            <a:picLocks noChangeAspect="1"/>
          </p:cNvPicPr>
          <p:nvPr/>
        </p:nvPicPr>
        <p:blipFill>
          <a:blip r:embed="rId3"/>
          <a:stretch>
            <a:fillRect/>
          </a:stretch>
        </p:blipFill>
        <p:spPr>
          <a:xfrm>
            <a:off x="7064806" y="0"/>
            <a:ext cx="4802342" cy="6858000"/>
          </a:xfrm>
          <a:prstGeom prst="rect">
            <a:avLst/>
          </a:prstGeom>
        </p:spPr>
      </p:pic>
      <p:pic>
        <p:nvPicPr>
          <p:cNvPr id="3" name="Kép 2" descr="plakat_papir_hasznositas.jpg"/>
          <p:cNvPicPr>
            <a:picLocks noChangeAspect="1"/>
          </p:cNvPicPr>
          <p:nvPr/>
        </p:nvPicPr>
        <p:blipFill>
          <a:blip r:embed="rId4"/>
          <a:stretch>
            <a:fillRect/>
          </a:stretch>
        </p:blipFill>
        <p:spPr>
          <a:xfrm>
            <a:off x="928271" y="0"/>
            <a:ext cx="4800932" cy="68580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550460" y="1108227"/>
            <a:ext cx="9888743" cy="64545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hu-HU" sz="3600" b="1" dirty="0">
              <a:solidFill>
                <a:schemeClr val="bg2"/>
              </a:solidFill>
              <a:latin typeface="Arial" panose="020B0604020202020204" pitchFamily="34" charset="0"/>
              <a:cs typeface="Arial" panose="020B0604020202020204" pitchFamily="34" charset="0"/>
            </a:endParaRPr>
          </a:p>
        </p:txBody>
      </p:sp>
      <p:pic>
        <p:nvPicPr>
          <p:cNvPr id="13" name="Kép 12"/>
          <p:cNvPicPr/>
          <p:nvPr/>
        </p:nvPicPr>
        <p:blipFill>
          <a:blip r:embed="rId4" cstate="print"/>
          <a:srcRect l="4474" t="4912" r="1842" b="4912"/>
          <a:stretch>
            <a:fillRect/>
          </a:stretch>
        </p:blipFill>
        <p:spPr>
          <a:xfrm>
            <a:off x="5609559" y="1612517"/>
            <a:ext cx="6441742" cy="4926843"/>
          </a:xfrm>
          <a:prstGeom prst="rect">
            <a:avLst/>
          </a:prstGeom>
        </p:spPr>
      </p:pic>
      <p:sp>
        <p:nvSpPr>
          <p:cNvPr id="16" name="Téglalap 15"/>
          <p:cNvSpPr/>
          <p:nvPr/>
        </p:nvSpPr>
        <p:spPr>
          <a:xfrm>
            <a:off x="297797" y="1410355"/>
            <a:ext cx="5929853" cy="5447645"/>
          </a:xfrm>
          <a:prstGeom prst="rect">
            <a:avLst/>
          </a:prstGeom>
        </p:spPr>
        <p:txBody>
          <a:bodyPr wrap="square">
            <a:spAutoFit/>
          </a:bodyPr>
          <a:lstStyle/>
          <a:p>
            <a:pPr algn="just">
              <a:lnSpc>
                <a:spcPct val="150000"/>
              </a:lnSpc>
            </a:pPr>
            <a:r>
              <a:rPr lang="hu-HU" sz="2400" dirty="0" smtClean="0">
                <a:solidFill>
                  <a:schemeClr val="bg1"/>
                </a:solidFill>
                <a:latin typeface="Arial" pitchFamily="34" charset="0"/>
                <a:cs typeface="Arial" pitchFamily="34" charset="0"/>
              </a:rPr>
              <a:t>A szelektív hulladékkezelés azt jelenti,</a:t>
            </a:r>
          </a:p>
          <a:p>
            <a:pPr>
              <a:lnSpc>
                <a:spcPct val="150000"/>
              </a:lnSpc>
            </a:pPr>
            <a:r>
              <a:rPr lang="hu-HU" sz="2400" dirty="0" smtClean="0">
                <a:solidFill>
                  <a:schemeClr val="bg1"/>
                </a:solidFill>
                <a:latin typeface="Arial" pitchFamily="34" charset="0"/>
                <a:cs typeface="Arial" pitchFamily="34" charset="0"/>
              </a:rPr>
              <a:t>hogy </a:t>
            </a:r>
            <a:r>
              <a:rPr lang="hu-HU" sz="2400" b="1" dirty="0" smtClean="0">
                <a:solidFill>
                  <a:schemeClr val="bg1"/>
                </a:solidFill>
                <a:latin typeface="Arial" pitchFamily="34" charset="0"/>
                <a:cs typeface="Arial" pitchFamily="34" charset="0"/>
              </a:rPr>
              <a:t>különválogatjuk és </a:t>
            </a:r>
            <a:r>
              <a:rPr lang="hu-HU" sz="2400" b="1" dirty="0">
                <a:solidFill>
                  <a:schemeClr val="bg1"/>
                </a:solidFill>
                <a:latin typeface="Arial" pitchFamily="34" charset="0"/>
                <a:cs typeface="Arial" pitchFamily="34" charset="0"/>
              </a:rPr>
              <a:t>külön gyűjtjük </a:t>
            </a:r>
            <a:r>
              <a:rPr lang="hu-HU" sz="2400" dirty="0">
                <a:solidFill>
                  <a:schemeClr val="bg1"/>
                </a:solidFill>
                <a:latin typeface="Arial" pitchFamily="34" charset="0"/>
                <a:cs typeface="Arial" pitchFamily="34" charset="0"/>
              </a:rPr>
              <a:t>azokat az anyagokat, </a:t>
            </a:r>
          </a:p>
          <a:p>
            <a:pPr algn="just">
              <a:lnSpc>
                <a:spcPct val="150000"/>
              </a:lnSpc>
            </a:pPr>
            <a:r>
              <a:rPr lang="hu-HU" sz="2400" dirty="0">
                <a:solidFill>
                  <a:schemeClr val="bg1"/>
                </a:solidFill>
                <a:latin typeface="Arial" pitchFamily="34" charset="0"/>
                <a:cs typeface="Arial" pitchFamily="34" charset="0"/>
              </a:rPr>
              <a:t>melyeket újra lehet hasznosítani.</a:t>
            </a:r>
          </a:p>
          <a:p>
            <a:pPr algn="just">
              <a:lnSpc>
                <a:spcPct val="150000"/>
              </a:lnSpc>
            </a:pPr>
            <a:endParaRPr lang="hu-HU" sz="2400" dirty="0">
              <a:solidFill>
                <a:schemeClr val="bg1"/>
              </a:solidFill>
              <a:latin typeface="Arial" pitchFamily="34" charset="0"/>
              <a:cs typeface="Arial" pitchFamily="34" charset="0"/>
            </a:endParaRPr>
          </a:p>
          <a:p>
            <a:pPr algn="just">
              <a:lnSpc>
                <a:spcPct val="150000"/>
              </a:lnSpc>
            </a:pPr>
            <a:endParaRPr lang="hu-HU" sz="2400" dirty="0">
              <a:solidFill>
                <a:schemeClr val="bg1"/>
              </a:solidFill>
              <a:latin typeface="Arial" pitchFamily="34" charset="0"/>
              <a:cs typeface="Arial" pitchFamily="34" charset="0"/>
            </a:endParaRPr>
          </a:p>
          <a:p>
            <a:pPr>
              <a:lnSpc>
                <a:spcPct val="150000"/>
              </a:lnSpc>
            </a:pPr>
            <a:r>
              <a:rPr lang="hu-HU" sz="2400" dirty="0">
                <a:solidFill>
                  <a:schemeClr val="bg1"/>
                </a:solidFill>
                <a:latin typeface="Arial" pitchFamily="34" charset="0"/>
                <a:cs typeface="Arial" pitchFamily="34" charset="0"/>
              </a:rPr>
              <a:t>A szelektív hulladékkezelés a hulladék különválogatásától az újrahasznosításig tart.</a:t>
            </a:r>
          </a:p>
          <a:p>
            <a:pPr algn="just"/>
            <a:endParaRPr lang="hu-HU" sz="2400" dirty="0">
              <a:solidFill>
                <a:schemeClr val="bg1"/>
              </a:solidFill>
              <a:latin typeface="Arial" pitchFamily="34" charset="0"/>
              <a:cs typeface="Arial" pitchFamily="34" charset="0"/>
            </a:endParaRPr>
          </a:p>
        </p:txBody>
      </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397994" y="504127"/>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Szelektív hulladékgyűjtés</a:t>
            </a:r>
          </a:p>
        </p:txBody>
      </p:sp>
    </p:spTree>
    <p:extLst>
      <p:ext uri="{BB962C8B-B14F-4D97-AF65-F5344CB8AC3E}">
        <p14:creationId xmlns="" xmlns:p14="http://schemas.microsoft.com/office/powerpoint/2010/main" val="15841517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zöveg helye 2">
            <a:extLst>
              <a:ext uri="{FF2B5EF4-FFF2-40B4-BE49-F238E27FC236}">
                <a16:creationId xmlns="" xmlns:a16="http://schemas.microsoft.com/office/drawing/2014/main" id="{4ADDEA41-7F0F-41D5-885D-AE6260EAAAA3}"/>
              </a:ext>
            </a:extLst>
          </p:cNvPr>
          <p:cNvSpPr txBox="1">
            <a:spLocks/>
          </p:cNvSpPr>
          <p:nvPr/>
        </p:nvSpPr>
        <p:spPr>
          <a:xfrm>
            <a:off x="465747" y="0"/>
            <a:ext cx="9888743" cy="723332"/>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800" b="1" dirty="0">
                <a:solidFill>
                  <a:schemeClr val="bg2"/>
                </a:solidFill>
                <a:latin typeface="Arial" panose="020B0604020202020204" pitchFamily="34" charset="0"/>
                <a:cs typeface="Arial" panose="020B0604020202020204" pitchFamily="34" charset="0"/>
              </a:rPr>
              <a:t>Szelektív hulladékgyűjtés</a:t>
            </a:r>
          </a:p>
        </p:txBody>
      </p:sp>
      <p:sp>
        <p:nvSpPr>
          <p:cNvPr id="6" name="Szöveg helye 2">
            <a:extLst>
              <a:ext uri="{FF2B5EF4-FFF2-40B4-BE49-F238E27FC236}">
                <a16:creationId xmlns="" xmlns:a16="http://schemas.microsoft.com/office/drawing/2014/main" id="{4ADDEA41-7F0F-41D5-885D-AE6260EAAAA3}"/>
              </a:ext>
            </a:extLst>
          </p:cNvPr>
          <p:cNvSpPr txBox="1">
            <a:spLocks/>
          </p:cNvSpPr>
          <p:nvPr/>
        </p:nvSpPr>
        <p:spPr>
          <a:xfrm>
            <a:off x="484963" y="723332"/>
            <a:ext cx="9888743" cy="196906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spcBef>
                <a:spcPts val="0"/>
              </a:spcBef>
              <a:buNone/>
            </a:pPr>
            <a:r>
              <a:rPr lang="hu-HU" sz="2400" b="1" dirty="0">
                <a:solidFill>
                  <a:schemeClr val="bg1"/>
                </a:solidFill>
                <a:latin typeface="Arial" panose="020B0604020202020204" pitchFamily="34" charset="0"/>
                <a:cs typeface="Arial" panose="020B0604020202020204" pitchFamily="34" charset="0"/>
              </a:rPr>
              <a:t>1. Különválogatás</a:t>
            </a:r>
          </a:p>
          <a:p>
            <a:pPr marL="0" indent="0">
              <a:lnSpc>
                <a:spcPct val="150000"/>
              </a:lnSpc>
              <a:spcBef>
                <a:spcPts val="0"/>
              </a:spcBef>
              <a:buNone/>
            </a:pPr>
            <a:r>
              <a:rPr lang="hu-HU" sz="2400" dirty="0">
                <a:solidFill>
                  <a:schemeClr val="bg1"/>
                </a:solidFill>
                <a:latin typeface="Arial" panose="020B0604020202020204" pitchFamily="34" charset="0"/>
                <a:cs typeface="Arial" panose="020B0604020202020204" pitchFamily="34" charset="0"/>
              </a:rPr>
              <a:t>A különböző típusú hulladékot különválogatjuk fajtája szerint.</a:t>
            </a:r>
          </a:p>
          <a:p>
            <a:pPr marL="0" indent="0">
              <a:lnSpc>
                <a:spcPct val="150000"/>
              </a:lnSpc>
              <a:spcBef>
                <a:spcPts val="600"/>
              </a:spcBef>
              <a:buNone/>
            </a:pPr>
            <a:r>
              <a:rPr lang="hu-HU" sz="2400" b="1" smtClean="0">
                <a:solidFill>
                  <a:schemeClr val="bg1"/>
                </a:solidFill>
                <a:latin typeface="Arial" panose="020B0604020202020204" pitchFamily="34" charset="0"/>
                <a:cs typeface="Arial" panose="020B0604020202020204" pitchFamily="34" charset="0"/>
              </a:rPr>
              <a:t>2</a:t>
            </a:r>
            <a:r>
              <a:rPr lang="hu-HU" sz="2400" b="1" dirty="0">
                <a:solidFill>
                  <a:schemeClr val="bg1"/>
                </a:solidFill>
                <a:latin typeface="Arial" panose="020B0604020202020204" pitchFamily="34" charset="0"/>
                <a:cs typeface="Arial" panose="020B0604020202020204" pitchFamily="34" charset="0"/>
              </a:rPr>
              <a:t>. Tárolás</a:t>
            </a:r>
          </a:p>
          <a:p>
            <a:pPr marL="0" indent="0">
              <a:lnSpc>
                <a:spcPct val="150000"/>
              </a:lnSpc>
              <a:spcBef>
                <a:spcPts val="0"/>
              </a:spcBef>
              <a:buNone/>
            </a:pPr>
            <a:r>
              <a:rPr lang="hu-HU" sz="2400" dirty="0">
                <a:solidFill>
                  <a:schemeClr val="bg1"/>
                </a:solidFill>
                <a:latin typeface="Arial" panose="020B0604020202020204" pitchFamily="34" charset="0"/>
                <a:cs typeface="Arial" panose="020B0604020202020204" pitchFamily="34" charset="0"/>
              </a:rPr>
              <a:t>Majd külön tárolóban gyűjtjük a különböző hulladékot.</a:t>
            </a:r>
          </a:p>
        </p:txBody>
      </p:sp>
      <p:sp>
        <p:nvSpPr>
          <p:cNvPr id="2049" name="Rectangle 1"/>
          <p:cNvSpPr>
            <a:spLocks noChangeArrowheads="1"/>
          </p:cNvSpPr>
          <p:nvPr/>
        </p:nvSpPr>
        <p:spPr bwMode="auto">
          <a:xfrm>
            <a:off x="6412832" y="3051639"/>
            <a:ext cx="5526505" cy="36379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20000"/>
              </a:lnSpc>
              <a:spcBef>
                <a:spcPct val="0"/>
              </a:spcBef>
              <a:spcAft>
                <a:spcPct val="0"/>
              </a:spcAft>
              <a:buClrTx/>
              <a:buSzTx/>
              <a:buFontTx/>
              <a:buNone/>
              <a:tabLst/>
            </a:pPr>
            <a:r>
              <a:rPr kumimoji="0" lang="hu-HU" sz="2400" i="0" u="none" strike="noStrike" cap="none" normalizeH="0" baseline="0" dirty="0">
                <a:ln>
                  <a:noFill/>
                </a:ln>
                <a:solidFill>
                  <a:schemeClr val="bg1"/>
                </a:solidFill>
                <a:effectLst/>
                <a:latin typeface="Arial" pitchFamily="34" charset="0"/>
                <a:ea typeface="Times New Roman" pitchFamily="18" charset="0"/>
                <a:cs typeface="Arial" pitchFamily="34" charset="0"/>
              </a:rPr>
              <a:t>A képen látható</a:t>
            </a:r>
            <a:r>
              <a:rPr kumimoji="0" lang="hu-HU" sz="2400" i="0" u="none" strike="noStrike" cap="none" normalizeH="0" baseline="0">
                <a:ln>
                  <a:noFill/>
                </a:ln>
                <a:solidFill>
                  <a:schemeClr val="bg1"/>
                </a:solidFill>
                <a:effectLst/>
                <a:latin typeface="Arial" pitchFamily="34" charset="0"/>
                <a:ea typeface="Times New Roman" pitchFamily="18" charset="0"/>
                <a:cs typeface="Arial" pitchFamily="34" charset="0"/>
              </a:rPr>
              <a:t>, </a:t>
            </a:r>
            <a:r>
              <a:rPr kumimoji="0" lang="hu-HU" sz="2400" i="0" u="none" strike="noStrike" cap="none" normalizeH="0" baseline="0" smtClean="0">
                <a:ln>
                  <a:noFill/>
                </a:ln>
                <a:solidFill>
                  <a:schemeClr val="bg1"/>
                </a:solidFill>
                <a:effectLst/>
                <a:latin typeface="Arial" pitchFamily="34" charset="0"/>
                <a:ea typeface="Times New Roman" pitchFamily="18" charset="0"/>
                <a:cs typeface="Arial" pitchFamily="34" charset="0"/>
              </a:rPr>
              <a:t>hogy melyik </a:t>
            </a:r>
            <a:r>
              <a:rPr kumimoji="0" lang="hu-HU" sz="2400" i="0" u="none" strike="noStrike" cap="none" normalizeH="0" baseline="0" dirty="0">
                <a:ln>
                  <a:noFill/>
                </a:ln>
                <a:solidFill>
                  <a:schemeClr val="bg1"/>
                </a:solidFill>
                <a:effectLst/>
                <a:latin typeface="Arial" pitchFamily="34" charset="0"/>
                <a:ea typeface="Times New Roman" pitchFamily="18" charset="0"/>
                <a:cs typeface="Arial" pitchFamily="34" charset="0"/>
              </a:rPr>
              <a:t>típusú hulladékot</a:t>
            </a:r>
            <a:r>
              <a:rPr kumimoji="0" lang="hu-HU" sz="2400" i="0" u="none" strike="noStrike" cap="none" normalizeH="0">
                <a:ln>
                  <a:noFill/>
                </a:ln>
                <a:solidFill>
                  <a:schemeClr val="bg1"/>
                </a:solidFill>
                <a:effectLst/>
                <a:latin typeface="Arial" pitchFamily="34" charset="0"/>
                <a:ea typeface="Times New Roman" pitchFamily="18" charset="0"/>
                <a:cs typeface="Arial" pitchFamily="34" charset="0"/>
              </a:rPr>
              <a:t>, </a:t>
            </a:r>
            <a:r>
              <a:rPr kumimoji="0" lang="hu-HU" sz="2400" i="0" u="none" strike="noStrike" cap="none" normalizeH="0" baseline="0" smtClean="0">
                <a:ln>
                  <a:noFill/>
                </a:ln>
                <a:solidFill>
                  <a:schemeClr val="bg1"/>
                </a:solidFill>
                <a:effectLst/>
                <a:latin typeface="Arial" pitchFamily="34" charset="0"/>
                <a:ea typeface="Times New Roman" pitchFamily="18" charset="0"/>
                <a:cs typeface="Arial" pitchFamily="34" charset="0"/>
              </a:rPr>
              <a:t>milyen színű hulladék-tárolóba kell </a:t>
            </a:r>
            <a:r>
              <a:rPr kumimoji="0" lang="hu-HU" sz="2400" i="0" u="none" strike="noStrike" cap="none" normalizeH="0" baseline="0" dirty="0">
                <a:ln>
                  <a:noFill/>
                </a:ln>
                <a:solidFill>
                  <a:schemeClr val="bg1"/>
                </a:solidFill>
                <a:effectLst/>
                <a:latin typeface="Arial" pitchFamily="34" charset="0"/>
                <a:ea typeface="Times New Roman" pitchFamily="18" charset="0"/>
                <a:cs typeface="Arial" pitchFamily="34" charset="0"/>
              </a:rPr>
              <a:t>dobni és tárolni.</a:t>
            </a:r>
          </a:p>
          <a:p>
            <a:pPr marL="0" marR="0" lvl="0" indent="0" defTabSz="914400" rtl="0" eaLnBrk="1" fontAlgn="base" latinLnBrk="0" hangingPunct="1">
              <a:lnSpc>
                <a:spcPct val="120000"/>
              </a:lnSpc>
              <a:spcBef>
                <a:spcPct val="0"/>
              </a:spcBef>
              <a:spcAft>
                <a:spcPct val="0"/>
              </a:spcAft>
              <a:buClrTx/>
              <a:buSzTx/>
              <a:buFontTx/>
              <a:buNone/>
              <a:tabLst/>
            </a:pPr>
            <a:endParaRPr lang="hu-HU" sz="2400" dirty="0">
              <a:solidFill>
                <a:schemeClr val="bg1"/>
              </a:solidFill>
              <a:latin typeface="Arial" pitchFamily="34" charset="0"/>
              <a:cs typeface="Arial" pitchFamily="34" charset="0"/>
            </a:endParaRPr>
          </a:p>
          <a:p>
            <a:pPr marL="0" marR="0" lvl="0" indent="0" defTabSz="914400" rtl="0" eaLnBrk="1" fontAlgn="base" latinLnBrk="0" hangingPunct="1">
              <a:lnSpc>
                <a:spcPct val="120000"/>
              </a:lnSpc>
              <a:spcBef>
                <a:spcPct val="0"/>
              </a:spcBef>
              <a:spcAft>
                <a:spcPct val="0"/>
              </a:spcAft>
              <a:buClrTx/>
              <a:buSzTx/>
              <a:buFontTx/>
              <a:buNone/>
              <a:tabLst/>
            </a:pPr>
            <a:r>
              <a:rPr lang="hu-HU" sz="2400" dirty="0">
                <a:solidFill>
                  <a:schemeClr val="bg1"/>
                </a:solidFill>
                <a:latin typeface="Arial" pitchFamily="34" charset="0"/>
                <a:cs typeface="Arial" pitchFamily="34" charset="0"/>
              </a:rPr>
              <a:t>Például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papírt </a:t>
            </a:r>
            <a:r>
              <a:rPr lang="hu-HU" sz="2400" dirty="0">
                <a:solidFill>
                  <a:schemeClr val="bg1"/>
                </a:solidFill>
                <a:latin typeface="Arial" pitchFamily="34" charset="0"/>
                <a:cs typeface="Arial" pitchFamily="34" charset="0"/>
              </a:rPr>
              <a:t>a </a:t>
            </a:r>
            <a:r>
              <a:rPr lang="hu-HU" sz="2400" b="1" dirty="0">
                <a:solidFill>
                  <a:srgbClr val="0070C0"/>
                </a:solidFill>
                <a:latin typeface="Arial" pitchFamily="34" charset="0"/>
                <a:cs typeface="Arial" pitchFamily="34" charset="0"/>
              </a:rPr>
              <a:t>kék</a:t>
            </a:r>
            <a:r>
              <a:rPr lang="hu-HU" sz="2400" dirty="0">
                <a:solidFill>
                  <a:srgbClr val="0070C0"/>
                </a:solidFill>
                <a:latin typeface="Arial" pitchFamily="34" charset="0"/>
                <a:cs typeface="Arial" pitchFamily="34" charset="0"/>
              </a:rPr>
              <a:t> </a:t>
            </a:r>
            <a:r>
              <a:rPr lang="hu-HU" sz="2400">
                <a:solidFill>
                  <a:schemeClr val="bg1"/>
                </a:solidFill>
                <a:latin typeface="Arial" pitchFamily="34" charset="0"/>
                <a:cs typeface="Arial" pitchFamily="34" charset="0"/>
              </a:rPr>
              <a:t>színű </a:t>
            </a:r>
            <a:r>
              <a:rPr lang="hu-HU" sz="2400" smtClean="0">
                <a:solidFill>
                  <a:schemeClr val="bg1"/>
                </a:solidFill>
                <a:latin typeface="Arial" pitchFamily="34" charset="0"/>
                <a:cs typeface="Arial" pitchFamily="34" charset="0"/>
              </a:rPr>
              <a:t>hulladék-gyűjtőbe, </a:t>
            </a:r>
            <a:r>
              <a:rPr lang="hu-HU" sz="2400" dirty="0">
                <a:solidFill>
                  <a:schemeClr val="bg1"/>
                </a:solidFill>
                <a:latin typeface="Arial" pitchFamily="34" charset="0"/>
                <a:cs typeface="Arial" pitchFamily="34" charset="0"/>
              </a:rPr>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 műanyagot a</a:t>
            </a:r>
            <a:r>
              <a:rPr lang="hu-HU" sz="2400" dirty="0">
                <a:solidFill>
                  <a:srgbClr val="FFCC00"/>
                </a:solidFill>
                <a:latin typeface="Arial" pitchFamily="34" charset="0"/>
                <a:cs typeface="Arial" pitchFamily="34" charset="0"/>
              </a:rPr>
              <a:t> </a:t>
            </a:r>
            <a:r>
              <a:rPr lang="hu-HU" sz="2400" b="1">
                <a:solidFill>
                  <a:srgbClr val="FFCC00"/>
                </a:solidFill>
                <a:latin typeface="Arial" pitchFamily="34" charset="0"/>
                <a:cs typeface="Arial" pitchFamily="34" charset="0"/>
              </a:rPr>
              <a:t>sárga</a:t>
            </a:r>
            <a:r>
              <a:rPr lang="hu-HU" sz="2400">
                <a:solidFill>
                  <a:srgbClr val="FFCC00"/>
                </a:solidFill>
                <a:latin typeface="Arial" pitchFamily="34" charset="0"/>
                <a:cs typeface="Arial" pitchFamily="34" charset="0"/>
              </a:rPr>
              <a:t> </a:t>
            </a:r>
            <a:r>
              <a:rPr lang="hu-HU" sz="2400" smtClean="0">
                <a:solidFill>
                  <a:schemeClr val="bg1"/>
                </a:solidFill>
                <a:latin typeface="Arial" pitchFamily="34" charset="0"/>
                <a:cs typeface="Arial" pitchFamily="34" charset="0"/>
              </a:rPr>
              <a:t>hulladéktárolóba </a:t>
            </a:r>
            <a:r>
              <a:rPr lang="hu-HU" sz="2400" dirty="0">
                <a:solidFill>
                  <a:schemeClr val="bg1"/>
                </a:solidFill>
                <a:latin typeface="Arial" pitchFamily="34" charset="0"/>
                <a:cs typeface="Arial" pitchFamily="34" charset="0"/>
              </a:rPr>
              <a:t>dobjuk be.</a:t>
            </a:r>
            <a:endParaRPr kumimoji="0" lang="hu-HU" sz="2400" i="0" u="none" strike="noStrike" cap="none" normalizeH="0" baseline="0" dirty="0">
              <a:ln>
                <a:noFill/>
              </a:ln>
              <a:solidFill>
                <a:schemeClr val="bg1"/>
              </a:solidFill>
              <a:effectLst/>
              <a:latin typeface="Arial" pitchFamily="34" charset="0"/>
              <a:cs typeface="Arial" pitchFamily="34" charset="0"/>
            </a:endParaRPr>
          </a:p>
        </p:txBody>
      </p:sp>
      <p:pic>
        <p:nvPicPr>
          <p:cNvPr id="9" name="Kép 8" descr="unnamed.jpg"/>
          <p:cNvPicPr>
            <a:picLocks noChangeAspect="1"/>
          </p:cNvPicPr>
          <p:nvPr/>
        </p:nvPicPr>
        <p:blipFill>
          <a:blip r:embed="rId3"/>
          <a:stretch>
            <a:fillRect/>
          </a:stretch>
        </p:blipFill>
        <p:spPr>
          <a:xfrm>
            <a:off x="297378" y="3043135"/>
            <a:ext cx="5773914" cy="3608696"/>
          </a:xfrm>
          <a:prstGeom prst="rect">
            <a:avLst/>
          </a:prstGeom>
        </p:spPr>
      </p:pic>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5841517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zöveg helye 2">
            <a:extLst>
              <a:ext uri="{FF2B5EF4-FFF2-40B4-BE49-F238E27FC236}">
                <a16:creationId xmlns="" xmlns:a16="http://schemas.microsoft.com/office/drawing/2014/main" id="{4ADDEA41-7F0F-41D5-885D-AE6260EAAAA3}"/>
              </a:ext>
            </a:extLst>
          </p:cNvPr>
          <p:cNvSpPr txBox="1">
            <a:spLocks/>
          </p:cNvSpPr>
          <p:nvPr/>
        </p:nvSpPr>
        <p:spPr>
          <a:xfrm>
            <a:off x="429653" y="952619"/>
            <a:ext cx="9888743" cy="571921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2400" b="1" dirty="0">
                <a:solidFill>
                  <a:schemeClr val="bg1"/>
                </a:solidFill>
                <a:latin typeface="Arial" panose="020B0604020202020204" pitchFamily="34" charset="0"/>
                <a:cs typeface="Arial" panose="020B0604020202020204" pitchFamily="34" charset="0"/>
              </a:rPr>
              <a:t>3. Elszállítás</a:t>
            </a:r>
          </a:p>
          <a:p>
            <a:pPr marL="0" indent="0">
              <a:buNone/>
            </a:pPr>
            <a:r>
              <a:rPr lang="hu-HU" sz="2400" dirty="0">
                <a:solidFill>
                  <a:schemeClr val="bg1"/>
                </a:solidFill>
                <a:latin typeface="Arial" panose="020B0604020202020204" pitchFamily="34" charset="0"/>
                <a:cs typeface="Arial" panose="020B0604020202020204" pitchFamily="34" charset="0"/>
              </a:rPr>
              <a:t>A hulladékot erre szakosodott </a:t>
            </a:r>
            <a:r>
              <a:rPr lang="hu-HU" sz="2400" b="1" dirty="0">
                <a:solidFill>
                  <a:schemeClr val="bg1"/>
                </a:solidFill>
                <a:latin typeface="Arial" panose="020B0604020202020204" pitchFamily="34" charset="0"/>
                <a:cs typeface="Arial" panose="020B0604020202020204" pitchFamily="34" charset="0"/>
              </a:rPr>
              <a:t>hulladékszállító</a:t>
            </a:r>
            <a:r>
              <a:rPr lang="hu-HU" sz="2400" dirty="0">
                <a:solidFill>
                  <a:schemeClr val="bg1"/>
                </a:solidFill>
                <a:latin typeface="Arial" panose="020B0604020202020204" pitchFamily="34" charset="0"/>
                <a:cs typeface="Arial" panose="020B0604020202020204" pitchFamily="34" charset="0"/>
              </a:rPr>
              <a:t> </a:t>
            </a:r>
            <a:r>
              <a:rPr lang="hu-HU" sz="2400" b="1" dirty="0">
                <a:solidFill>
                  <a:schemeClr val="bg1"/>
                </a:solidFill>
                <a:latin typeface="Arial" panose="020B0604020202020204" pitchFamily="34" charset="0"/>
                <a:cs typeface="Arial" panose="020B0604020202020204" pitchFamily="34" charset="0"/>
              </a:rPr>
              <a:t>cég</a:t>
            </a:r>
            <a:r>
              <a:rPr lang="hu-HU" sz="2400" dirty="0">
                <a:solidFill>
                  <a:schemeClr val="bg1"/>
                </a:solidFill>
                <a:latin typeface="Arial" panose="020B0604020202020204" pitchFamily="34" charset="0"/>
                <a:cs typeface="Arial" panose="020B0604020202020204" pitchFamily="34" charset="0"/>
              </a:rPr>
              <a:t> szállítja el.</a:t>
            </a:r>
          </a:p>
          <a:p>
            <a:pPr marL="0" indent="0">
              <a:spcBef>
                <a:spcPts val="1800"/>
              </a:spcBef>
              <a:buNone/>
            </a:pPr>
            <a:r>
              <a:rPr lang="hu-HU" sz="2400" b="1" smtClean="0">
                <a:solidFill>
                  <a:schemeClr val="bg1"/>
                </a:solidFill>
                <a:latin typeface="Arial" panose="020B0604020202020204" pitchFamily="34" charset="0"/>
                <a:cs typeface="Arial" panose="020B0604020202020204" pitchFamily="34" charset="0"/>
              </a:rPr>
              <a:t>4</a:t>
            </a:r>
            <a:r>
              <a:rPr lang="hu-HU" sz="2400" b="1" dirty="0">
                <a:solidFill>
                  <a:schemeClr val="bg1"/>
                </a:solidFill>
                <a:latin typeface="Arial" panose="020B0604020202020204" pitchFamily="34" charset="0"/>
                <a:cs typeface="Arial" panose="020B0604020202020204" pitchFamily="34" charset="0"/>
              </a:rPr>
              <a:t>. </a:t>
            </a:r>
            <a:r>
              <a:rPr lang="hu-HU" sz="2400" b="1" dirty="0" smtClean="0">
                <a:solidFill>
                  <a:schemeClr val="bg1"/>
                </a:solidFill>
                <a:latin typeface="Arial" panose="020B0604020202020204" pitchFamily="34" charset="0"/>
                <a:cs typeface="Arial" panose="020B0604020202020204" pitchFamily="34" charset="0"/>
              </a:rPr>
              <a:t>Újrafeldolgozás</a:t>
            </a:r>
          </a:p>
          <a:p>
            <a:pPr marL="0" indent="0">
              <a:buNone/>
            </a:pPr>
            <a:r>
              <a:rPr lang="hu-HU" sz="2400" dirty="0">
                <a:solidFill>
                  <a:schemeClr val="bg1"/>
                </a:solidFill>
                <a:latin typeface="Arial" panose="020B0604020202020204" pitchFamily="34" charset="0"/>
                <a:cs typeface="Arial" panose="020B0604020202020204" pitchFamily="34" charset="0"/>
              </a:rPr>
              <a:t>A hulladékot </a:t>
            </a:r>
            <a:r>
              <a:rPr lang="hu-HU" sz="2400" b="1" dirty="0">
                <a:solidFill>
                  <a:schemeClr val="bg1"/>
                </a:solidFill>
                <a:latin typeface="Arial" panose="020B0604020202020204" pitchFamily="34" charset="0"/>
                <a:cs typeface="Arial" panose="020B0604020202020204" pitchFamily="34" charset="0"/>
              </a:rPr>
              <a:t>fajtája szerint dolgozzák </a:t>
            </a:r>
            <a:r>
              <a:rPr lang="hu-HU" sz="2400" b="1">
                <a:solidFill>
                  <a:schemeClr val="bg1"/>
                </a:solidFill>
                <a:latin typeface="Arial" panose="020B0604020202020204" pitchFamily="34" charset="0"/>
                <a:cs typeface="Arial" panose="020B0604020202020204" pitchFamily="34" charset="0"/>
              </a:rPr>
              <a:t>fel</a:t>
            </a:r>
            <a:r>
              <a:rPr lang="hu-HU" sz="2400">
                <a:solidFill>
                  <a:schemeClr val="bg1"/>
                </a:solidFill>
                <a:latin typeface="Arial" panose="020B0604020202020204" pitchFamily="34" charset="0"/>
                <a:cs typeface="Arial" panose="020B0604020202020204" pitchFamily="34" charset="0"/>
              </a:rPr>
              <a:t> </a:t>
            </a:r>
            <a:r>
              <a:rPr lang="hu-HU" sz="2400" smtClean="0">
                <a:solidFill>
                  <a:schemeClr val="bg1"/>
                </a:solidFill>
                <a:latin typeface="Arial" panose="020B0604020202020204" pitchFamily="34" charset="0"/>
                <a:cs typeface="Arial" panose="020B0604020202020204" pitchFamily="34" charset="0"/>
              </a:rPr>
              <a:t>újra, üzemekben.</a:t>
            </a:r>
          </a:p>
          <a:p>
            <a:pPr marL="0" indent="0">
              <a:buNone/>
            </a:pPr>
            <a:r>
              <a:rPr lang="hu-HU" sz="2400" smtClean="0">
                <a:solidFill>
                  <a:schemeClr val="bg1"/>
                </a:solidFill>
                <a:latin typeface="Arial" panose="020B0604020202020204" pitchFamily="34" charset="0"/>
                <a:cs typeface="Arial" panose="020B0604020202020204" pitchFamily="34" charset="0"/>
              </a:rPr>
              <a:t>A </a:t>
            </a:r>
            <a:r>
              <a:rPr lang="hu-HU" sz="2400">
                <a:solidFill>
                  <a:schemeClr val="bg1"/>
                </a:solidFill>
                <a:latin typeface="Arial" panose="020B0604020202020204" pitchFamily="34" charset="0"/>
                <a:cs typeface="Arial" panose="020B0604020202020204" pitchFamily="34" charset="0"/>
              </a:rPr>
              <a:t>papírhulladékból </a:t>
            </a:r>
            <a:r>
              <a:rPr lang="hu-HU" sz="2400" smtClean="0">
                <a:solidFill>
                  <a:schemeClr val="bg1"/>
                </a:solidFill>
                <a:latin typeface="Arial" panose="020B0604020202020204" pitchFamily="34" charset="0"/>
                <a:cs typeface="Arial" panose="020B0604020202020204" pitchFamily="34" charset="0"/>
              </a:rPr>
              <a:t>újrapapírt vagy papírtéglát </a:t>
            </a:r>
            <a:r>
              <a:rPr lang="hu-HU" sz="2400" dirty="0">
                <a:solidFill>
                  <a:schemeClr val="bg1"/>
                </a:solidFill>
                <a:latin typeface="Arial" panose="020B0604020202020204" pitchFamily="34" charset="0"/>
                <a:cs typeface="Arial" panose="020B0604020202020204" pitchFamily="34" charset="0"/>
              </a:rPr>
              <a:t>gyártanak</a:t>
            </a:r>
            <a:r>
              <a:rPr lang="hu-HU" sz="2400">
                <a:solidFill>
                  <a:schemeClr val="bg1"/>
                </a:solidFill>
                <a:latin typeface="Arial" panose="020B0604020202020204" pitchFamily="34" charset="0"/>
                <a:cs typeface="Arial" panose="020B0604020202020204" pitchFamily="34" charset="0"/>
              </a:rPr>
              <a:t>. </a:t>
            </a:r>
            <a:endParaRPr lang="hu-HU" sz="2400" smtClean="0">
              <a:solidFill>
                <a:schemeClr val="bg1"/>
              </a:solidFill>
              <a:latin typeface="Arial" panose="020B0604020202020204" pitchFamily="34" charset="0"/>
              <a:cs typeface="Arial" panose="020B0604020202020204" pitchFamily="34" charset="0"/>
            </a:endParaRPr>
          </a:p>
          <a:p>
            <a:pPr marL="0" indent="0">
              <a:buNone/>
            </a:pPr>
            <a:r>
              <a:rPr lang="hu-HU" sz="2400" smtClean="0">
                <a:solidFill>
                  <a:schemeClr val="bg1"/>
                </a:solidFill>
                <a:latin typeface="Arial" panose="020B0604020202020204" pitchFamily="34" charset="0"/>
                <a:cs typeface="Arial" panose="020B0604020202020204" pitchFamily="34" charset="0"/>
              </a:rPr>
              <a:t>Az </a:t>
            </a:r>
            <a:r>
              <a:rPr lang="hu-HU" sz="2400">
                <a:solidFill>
                  <a:schemeClr val="bg1"/>
                </a:solidFill>
                <a:latin typeface="Arial" panose="020B0604020202020204" pitchFamily="34" charset="0"/>
                <a:cs typeface="Arial" panose="020B0604020202020204" pitchFamily="34" charset="0"/>
              </a:rPr>
              <a:t>üveghulladékból </a:t>
            </a:r>
            <a:r>
              <a:rPr lang="hu-HU" sz="2400" smtClean="0">
                <a:solidFill>
                  <a:schemeClr val="bg1"/>
                </a:solidFill>
                <a:latin typeface="Arial" panose="020B0604020202020204" pitchFamily="34" charset="0"/>
                <a:cs typeface="Arial" panose="020B0604020202020204" pitchFamily="34" charset="0"/>
              </a:rPr>
              <a:t>bármilyen üvegtárgyat, például borospalackot.</a:t>
            </a:r>
          </a:p>
          <a:p>
            <a:pPr marL="0" indent="0">
              <a:buNone/>
            </a:pPr>
            <a:r>
              <a:rPr lang="hu-HU" sz="2400" smtClean="0">
                <a:solidFill>
                  <a:schemeClr val="bg1"/>
                </a:solidFill>
                <a:latin typeface="Arial" panose="020B0604020202020204" pitchFamily="34" charset="0"/>
                <a:cs typeface="Arial" panose="020B0604020202020204" pitchFamily="34" charset="0"/>
              </a:rPr>
              <a:t>A fémhulladékból például </a:t>
            </a:r>
            <a:r>
              <a:rPr lang="hu-HU" sz="2400" dirty="0">
                <a:solidFill>
                  <a:schemeClr val="bg1"/>
                </a:solidFill>
                <a:latin typeface="Arial" panose="020B0604020202020204" pitchFamily="34" charset="0"/>
                <a:cs typeface="Arial" panose="020B0604020202020204" pitchFamily="34" charset="0"/>
              </a:rPr>
              <a:t>fém konzervdobozt.</a:t>
            </a:r>
          </a:p>
          <a:p>
            <a:pPr marL="0" indent="0">
              <a:spcBef>
                <a:spcPts val="1800"/>
              </a:spcBef>
              <a:buNone/>
            </a:pPr>
            <a:r>
              <a:rPr lang="hu-HU" sz="2400" b="1" smtClean="0">
                <a:solidFill>
                  <a:schemeClr val="bg1"/>
                </a:solidFill>
                <a:latin typeface="Arial" panose="020B0604020202020204" pitchFamily="34" charset="0"/>
                <a:cs typeface="Arial" panose="020B0604020202020204" pitchFamily="34" charset="0"/>
              </a:rPr>
              <a:t>5</a:t>
            </a:r>
            <a:r>
              <a:rPr lang="hu-HU" sz="2400" b="1" dirty="0">
                <a:solidFill>
                  <a:schemeClr val="bg1"/>
                </a:solidFill>
                <a:latin typeface="Arial" panose="020B0604020202020204" pitchFamily="34" charset="0"/>
                <a:cs typeface="Arial" panose="020B0604020202020204" pitchFamily="34" charset="0"/>
              </a:rPr>
              <a:t>. Újrahasznosítás</a:t>
            </a:r>
          </a:p>
          <a:p>
            <a:pPr marL="0" indent="0">
              <a:buNone/>
            </a:pPr>
            <a:r>
              <a:rPr lang="hu-HU" sz="2400" dirty="0">
                <a:solidFill>
                  <a:schemeClr val="bg1"/>
                </a:solidFill>
                <a:latin typeface="Arial" panose="020B0604020202020204" pitchFamily="34" charset="0"/>
                <a:cs typeface="Arial" panose="020B0604020202020204" pitchFamily="34" charset="0"/>
              </a:rPr>
              <a:t>Az újrahasznosítás azt jelenti, </a:t>
            </a:r>
            <a:r>
              <a:rPr lang="hu-HU" sz="2400">
                <a:solidFill>
                  <a:schemeClr val="bg1"/>
                </a:solidFill>
                <a:latin typeface="Arial" panose="020B0604020202020204" pitchFamily="34" charset="0"/>
                <a:cs typeface="Arial" panose="020B0604020202020204" pitchFamily="34" charset="0"/>
              </a:rPr>
              <a:t>hogy </a:t>
            </a:r>
            <a:r>
              <a:rPr lang="hu-HU" sz="2400" b="1" smtClean="0">
                <a:solidFill>
                  <a:schemeClr val="bg1"/>
                </a:solidFill>
                <a:latin typeface="Arial" pitchFamily="34" charset="0"/>
                <a:cs typeface="Arial" pitchFamily="34" charset="0"/>
              </a:rPr>
              <a:t>a hulladékból gyártott termék </a:t>
            </a:r>
            <a:r>
              <a:rPr lang="hu-HU" sz="2400" b="1" dirty="0">
                <a:solidFill>
                  <a:schemeClr val="bg1"/>
                </a:solidFill>
                <a:latin typeface="Arial" pitchFamily="34" charset="0"/>
                <a:cs typeface="Arial" pitchFamily="34" charset="0"/>
              </a:rPr>
              <a:t>visszakerül </a:t>
            </a:r>
            <a:r>
              <a:rPr lang="hu-HU" sz="2400" b="1">
                <a:solidFill>
                  <a:schemeClr val="bg1"/>
                </a:solidFill>
                <a:latin typeface="Arial" pitchFamily="34" charset="0"/>
                <a:cs typeface="Arial" pitchFamily="34" charset="0"/>
              </a:rPr>
              <a:t>a </a:t>
            </a:r>
            <a:r>
              <a:rPr lang="hu-HU" sz="2400" b="1" smtClean="0">
                <a:solidFill>
                  <a:schemeClr val="bg1"/>
                </a:solidFill>
                <a:latin typeface="Arial" pitchFamily="34" charset="0"/>
                <a:cs typeface="Arial" pitchFamily="34" charset="0"/>
              </a:rPr>
              <a:t>piacra, </a:t>
            </a:r>
            <a:r>
              <a:rPr lang="hu-HU" sz="2400" smtClean="0">
                <a:solidFill>
                  <a:schemeClr val="bg1"/>
                </a:solidFill>
                <a:latin typeface="Arial" pitchFamily="34" charset="0"/>
                <a:cs typeface="Arial" pitchFamily="34" charset="0"/>
              </a:rPr>
              <a:t>eladják a boltokban. </a:t>
            </a:r>
          </a:p>
          <a:p>
            <a:pPr marL="0" indent="0">
              <a:buNone/>
            </a:pPr>
            <a:r>
              <a:rPr lang="hu-HU" sz="2400" smtClean="0">
                <a:solidFill>
                  <a:schemeClr val="bg1"/>
                </a:solidFill>
                <a:latin typeface="Arial" pitchFamily="34" charset="0"/>
                <a:cs typeface="Arial" pitchFamily="34" charset="0"/>
              </a:rPr>
              <a:t>Így </a:t>
            </a:r>
            <a:r>
              <a:rPr lang="hu-HU" sz="2400" dirty="0">
                <a:solidFill>
                  <a:schemeClr val="bg1"/>
                </a:solidFill>
                <a:latin typeface="Arial" panose="020B0604020202020204" pitchFamily="34" charset="0"/>
                <a:cs typeface="Arial" panose="020B0604020202020204" pitchFamily="34" charset="0"/>
              </a:rPr>
              <a:t>ez a hulladék hasznosul, nem szennyezi </a:t>
            </a:r>
            <a:r>
              <a:rPr lang="hu-HU" sz="2400">
                <a:solidFill>
                  <a:schemeClr val="bg1"/>
                </a:solidFill>
                <a:latin typeface="Arial" panose="020B0604020202020204" pitchFamily="34" charset="0"/>
                <a:cs typeface="Arial" panose="020B0604020202020204" pitchFamily="34" charset="0"/>
              </a:rPr>
              <a:t>a </a:t>
            </a:r>
            <a:r>
              <a:rPr lang="hu-HU" sz="2400" smtClean="0">
                <a:solidFill>
                  <a:schemeClr val="bg1"/>
                </a:solidFill>
                <a:latin typeface="Arial" panose="020B0604020202020204" pitchFamily="34" charset="0"/>
                <a:cs typeface="Arial" panose="020B0604020202020204" pitchFamily="34" charset="0"/>
              </a:rPr>
              <a:t>környezetet és az alapanyagot is megspóroljuk. </a:t>
            </a:r>
            <a:endParaRPr lang="hu-HU" sz="2400" b="1" dirty="0" smtClean="0">
              <a:solidFill>
                <a:schemeClr val="bg1"/>
              </a:solidFill>
              <a:latin typeface="Arial" panose="020B0604020202020204" pitchFamily="34" charset="0"/>
              <a:cs typeface="Arial" panose="020B0604020202020204" pitchFamily="34" charset="0"/>
            </a:endParaRPr>
          </a:p>
          <a:p>
            <a:pPr marL="0" indent="0">
              <a:buNone/>
            </a:pPr>
            <a:endParaRPr lang="hu-HU" sz="2400" dirty="0">
              <a:solidFill>
                <a:schemeClr val="bg1"/>
              </a:solidFill>
              <a:latin typeface="Arial" panose="020B0604020202020204" pitchFamily="34" charset="0"/>
              <a:cs typeface="Arial" panose="020B0604020202020204" pitchFamily="34" charset="0"/>
            </a:endParaRPr>
          </a:p>
        </p:txBody>
      </p:sp>
      <p:pic>
        <p:nvPicPr>
          <p:cNvPr id="11" name="Kép 10" descr="images (5).jpg"/>
          <p:cNvPicPr>
            <a:picLocks noChangeAspect="1"/>
          </p:cNvPicPr>
          <p:nvPr/>
        </p:nvPicPr>
        <p:blipFill>
          <a:blip r:embed="rId3"/>
          <a:stretch>
            <a:fillRect/>
          </a:stretch>
        </p:blipFill>
        <p:spPr>
          <a:xfrm>
            <a:off x="9921499" y="5237752"/>
            <a:ext cx="2147669" cy="1429176"/>
          </a:xfrm>
          <a:prstGeom prst="rect">
            <a:avLst/>
          </a:prstGeom>
          <a:noFill/>
          <a:ln>
            <a:noFill/>
          </a:ln>
        </p:spPr>
      </p:pic>
      <p:pic>
        <p:nvPicPr>
          <p:cNvPr id="12" name="Kép 11" descr="Papírtégla_1.jpg"/>
          <p:cNvPicPr>
            <a:picLocks noChangeAspect="1"/>
          </p:cNvPicPr>
          <p:nvPr/>
        </p:nvPicPr>
        <p:blipFill>
          <a:blip r:embed="rId4"/>
          <a:stretch>
            <a:fillRect/>
          </a:stretch>
        </p:blipFill>
        <p:spPr>
          <a:xfrm>
            <a:off x="10099343" y="1338734"/>
            <a:ext cx="1778633" cy="1827546"/>
          </a:xfrm>
          <a:prstGeom prst="rect">
            <a:avLst/>
          </a:prstGeom>
          <a:ln>
            <a:noFill/>
          </a:ln>
          <a:effectLst>
            <a:outerShdw blurRad="292100" dist="139700" dir="2700000" algn="tl" rotWithShape="0">
              <a:srgbClr val="333333">
                <a:alpha val="65000"/>
              </a:srgbClr>
            </a:outerShdw>
          </a:effectLst>
        </p:spPr>
      </p:pic>
      <p:pic>
        <p:nvPicPr>
          <p:cNvPr id="14" name="Kép 13"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
        <p:nvSpPr>
          <p:cNvPr id="15" name="Szöveg helye 2">
            <a:extLst>
              <a:ext uri="{FF2B5EF4-FFF2-40B4-BE49-F238E27FC236}">
                <a16:creationId xmlns="" xmlns:a16="http://schemas.microsoft.com/office/drawing/2014/main" id="{4ADDEA41-7F0F-41D5-885D-AE6260EAAAA3}"/>
              </a:ext>
            </a:extLst>
          </p:cNvPr>
          <p:cNvSpPr txBox="1">
            <a:spLocks/>
          </p:cNvSpPr>
          <p:nvPr/>
        </p:nvSpPr>
        <p:spPr>
          <a:xfrm>
            <a:off x="465747" y="0"/>
            <a:ext cx="9888743" cy="723332"/>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150000"/>
              </a:lnSpc>
              <a:buNone/>
            </a:pPr>
            <a:r>
              <a:rPr lang="hu-HU" sz="2800" b="1" dirty="0">
                <a:solidFill>
                  <a:schemeClr val="bg2"/>
                </a:solidFill>
                <a:latin typeface="Arial" panose="020B0604020202020204" pitchFamily="34" charset="0"/>
                <a:cs typeface="Arial" panose="020B0604020202020204" pitchFamily="34" charset="0"/>
              </a:rPr>
              <a:t>Szelektív hulladékgyűjtés</a:t>
            </a:r>
          </a:p>
        </p:txBody>
      </p:sp>
      <p:pic>
        <p:nvPicPr>
          <p:cNvPr id="8" name="Kép 7" descr="unnamed.jpg"/>
          <p:cNvPicPr>
            <a:picLocks noChangeAspect="1"/>
          </p:cNvPicPr>
          <p:nvPr/>
        </p:nvPicPr>
        <p:blipFill>
          <a:blip r:embed="rId6"/>
          <a:stretch>
            <a:fillRect/>
          </a:stretch>
        </p:blipFill>
        <p:spPr>
          <a:xfrm>
            <a:off x="9826072" y="3609474"/>
            <a:ext cx="2365928" cy="1571124"/>
          </a:xfrm>
          <a:prstGeom prst="rect">
            <a:avLst/>
          </a:prstGeom>
        </p:spPr>
      </p:pic>
    </p:spTree>
    <p:extLst>
      <p:ext uri="{BB962C8B-B14F-4D97-AF65-F5344CB8AC3E}">
        <p14:creationId xmlns="" xmlns:p14="http://schemas.microsoft.com/office/powerpoint/2010/main" val="15841517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Kép 9" descr="háztartási-kuka-120l-es-szürke-kerekes-műanyag-tm-.jpg"/>
          <p:cNvPicPr>
            <a:picLocks noChangeAspect="1"/>
          </p:cNvPicPr>
          <p:nvPr/>
        </p:nvPicPr>
        <p:blipFill>
          <a:blip r:embed="rId3"/>
          <a:srcRect l="21160" r="17712"/>
          <a:stretch>
            <a:fillRect/>
          </a:stretch>
        </p:blipFill>
        <p:spPr>
          <a:xfrm>
            <a:off x="878306" y="701841"/>
            <a:ext cx="1251284" cy="2046979"/>
          </a:xfrm>
          <a:prstGeom prst="rect">
            <a:avLst/>
          </a:prstGeom>
        </p:spPr>
      </p:pic>
      <p:sp>
        <p:nvSpPr>
          <p:cNvPr id="3" name="Téglalap 2"/>
          <p:cNvSpPr/>
          <p:nvPr/>
        </p:nvSpPr>
        <p:spPr>
          <a:xfrm>
            <a:off x="452702" y="164508"/>
            <a:ext cx="11066856" cy="954107"/>
          </a:xfrm>
          <a:prstGeom prst="rect">
            <a:avLst/>
          </a:prstGeom>
        </p:spPr>
        <p:txBody>
          <a:bodyPr wrap="square">
            <a:spAutoFit/>
          </a:bodyPr>
          <a:lstStyle/>
          <a:p>
            <a:r>
              <a:rPr lang="hu-HU" sz="2800" b="1" dirty="0">
                <a:solidFill>
                  <a:schemeClr val="bg2"/>
                </a:solidFill>
                <a:latin typeface="Arial" panose="020B0604020202020204" pitchFamily="34" charset="0"/>
                <a:cs typeface="Arial" panose="020B0604020202020204" pitchFamily="34" charset="0"/>
              </a:rPr>
              <a:t>A vendéglátó helyeken legalább hatféle hulladék </a:t>
            </a:r>
            <a:r>
              <a:rPr lang="hu-HU" sz="2800" b="1" dirty="0" smtClean="0">
                <a:solidFill>
                  <a:schemeClr val="bg2"/>
                </a:solidFill>
                <a:latin typeface="Arial" panose="020B0604020202020204" pitchFamily="34" charset="0"/>
                <a:cs typeface="Arial" panose="020B0604020202020204" pitchFamily="34" charset="0"/>
              </a:rPr>
              <a:t>keletkezik.</a:t>
            </a:r>
            <a:endParaRPr lang="hu-HU" sz="2800" b="1" dirty="0">
              <a:solidFill>
                <a:schemeClr val="bg2"/>
              </a:solidFill>
              <a:latin typeface="Arial" panose="020B0604020202020204" pitchFamily="34" charset="0"/>
              <a:cs typeface="Arial" panose="020B0604020202020204" pitchFamily="34" charset="0"/>
            </a:endParaRPr>
          </a:p>
          <a:p>
            <a:endParaRPr lang="hu-HU" sz="2800" b="1" dirty="0">
              <a:solidFill>
                <a:schemeClr val="bg2"/>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 xmlns:p14="http://schemas.microsoft.com/office/powerpoint/2010/main" val="3392373644"/>
              </p:ext>
            </p:extLst>
          </p:nvPr>
        </p:nvGraphicFramePr>
        <p:xfrm>
          <a:off x="2033336" y="830180"/>
          <a:ext cx="10158663" cy="56629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Kép 4" descr="c5b4d952e2df19158097be84bd11c9ff.jpg"/>
          <p:cNvPicPr>
            <a:picLocks noChangeAspect="1"/>
          </p:cNvPicPr>
          <p:nvPr/>
        </p:nvPicPr>
        <p:blipFill>
          <a:blip r:embed="rId9"/>
          <a:stretch>
            <a:fillRect/>
          </a:stretch>
        </p:blipFill>
        <p:spPr>
          <a:xfrm>
            <a:off x="167280" y="3029802"/>
            <a:ext cx="1852695" cy="1473959"/>
          </a:xfrm>
          <a:prstGeom prst="rect">
            <a:avLst/>
          </a:prstGeom>
        </p:spPr>
      </p:pic>
      <p:pic>
        <p:nvPicPr>
          <p:cNvPr id="12" name="Kép 11" descr="images (6).jpg"/>
          <p:cNvPicPr>
            <a:picLocks noChangeAspect="1"/>
          </p:cNvPicPr>
          <p:nvPr/>
        </p:nvPicPr>
        <p:blipFill>
          <a:blip r:embed="rId10">
            <a:clrChange>
              <a:clrFrom>
                <a:srgbClr val="FFFFFF"/>
              </a:clrFrom>
              <a:clrTo>
                <a:srgbClr val="FFFFFF">
                  <a:alpha val="0"/>
                </a:srgbClr>
              </a:clrTo>
            </a:clrChange>
          </a:blip>
          <a:stretch>
            <a:fillRect/>
          </a:stretch>
        </p:blipFill>
        <p:spPr>
          <a:xfrm>
            <a:off x="136480" y="4817658"/>
            <a:ext cx="1883390" cy="1542197"/>
          </a:xfrm>
          <a:prstGeom prst="rect">
            <a:avLst/>
          </a:prstGeom>
          <a:ln>
            <a:noFill/>
          </a:ln>
          <a:effectLst>
            <a:outerShdw blurRad="292100" dist="139700" dir="2700000" algn="tl" rotWithShape="0">
              <a:srgbClr val="333333">
                <a:alpha val="65000"/>
              </a:srgbClr>
            </a:outerShdw>
          </a:effectLst>
        </p:spPr>
      </p:pic>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1"/>
          <a:stretch>
            <a:fillRect/>
          </a:stretch>
        </p:blipFill>
        <p:spPr>
          <a:xfrm>
            <a:off x="10860973" y="13855"/>
            <a:ext cx="1317171" cy="1235537"/>
          </a:xfrm>
          <a:prstGeom prst="rect">
            <a:avLst/>
          </a:prstGeom>
        </p:spPr>
      </p:pic>
      <p:pic>
        <p:nvPicPr>
          <p:cNvPr id="8" name="Kép 7" descr="8398132_600x600.jpg"/>
          <p:cNvPicPr>
            <a:picLocks noChangeAspect="1"/>
          </p:cNvPicPr>
          <p:nvPr/>
        </p:nvPicPr>
        <p:blipFill>
          <a:blip r:embed="rId12"/>
          <a:stretch>
            <a:fillRect/>
          </a:stretch>
        </p:blipFill>
        <p:spPr>
          <a:xfrm>
            <a:off x="0" y="1224825"/>
            <a:ext cx="998621" cy="1163442"/>
          </a:xfrm>
          <a:prstGeom prst="rect">
            <a:avLst/>
          </a:prstGeom>
        </p:spPr>
      </p:pic>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 xmlns:p14="http://schemas.microsoft.com/office/powerpoint/2010/main" val="603368892"/>
              </p:ext>
            </p:extLst>
          </p:nvPr>
        </p:nvGraphicFramePr>
        <p:xfrm>
          <a:off x="2474795" y="854242"/>
          <a:ext cx="9360000" cy="56935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5a5e27619986c.image.jpg"/>
          <p:cNvPicPr>
            <a:picLocks noChangeAspect="1"/>
          </p:cNvPicPr>
          <p:nvPr/>
        </p:nvPicPr>
        <p:blipFill>
          <a:blip r:embed="rId8">
            <a:clrChange>
              <a:clrFrom>
                <a:srgbClr val="FFFFFF"/>
              </a:clrFrom>
              <a:clrTo>
                <a:srgbClr val="FFFFFF">
                  <a:alpha val="0"/>
                </a:srgbClr>
              </a:clrTo>
            </a:clrChange>
          </a:blip>
          <a:stretch>
            <a:fillRect/>
          </a:stretch>
        </p:blipFill>
        <p:spPr>
          <a:xfrm>
            <a:off x="-27296" y="1189811"/>
            <a:ext cx="2470245" cy="1630361"/>
          </a:xfrm>
          <a:prstGeom prst="rect">
            <a:avLst/>
          </a:prstGeom>
          <a:ln>
            <a:noFill/>
          </a:ln>
          <a:effectLst>
            <a:outerShdw blurRad="292100" dist="139700" dir="2700000" algn="tl" rotWithShape="0">
              <a:srgbClr val="333333">
                <a:alpha val="65000"/>
              </a:srgbClr>
            </a:outerShdw>
          </a:effectLst>
        </p:spPr>
      </p:pic>
      <p:pic>
        <p:nvPicPr>
          <p:cNvPr id="5" name="Kép 4" descr="file-20170704-16961-eengm0.jpg"/>
          <p:cNvPicPr>
            <a:picLocks noChangeAspect="1"/>
          </p:cNvPicPr>
          <p:nvPr/>
        </p:nvPicPr>
        <p:blipFill>
          <a:blip r:embed="rId9"/>
          <a:srcRect l="8694" r="3677"/>
          <a:stretch>
            <a:fillRect/>
          </a:stretch>
        </p:blipFill>
        <p:spPr>
          <a:xfrm>
            <a:off x="300251" y="3125336"/>
            <a:ext cx="1978926" cy="1502489"/>
          </a:xfrm>
          <a:prstGeom prst="rect">
            <a:avLst/>
          </a:prstGeom>
          <a:ln>
            <a:noFill/>
          </a:ln>
          <a:effectLst>
            <a:outerShdw blurRad="292100" dist="139700" dir="2700000" algn="tl" rotWithShape="0">
              <a:srgbClr val="333333">
                <a:alpha val="65000"/>
              </a:srgbClr>
            </a:outerShdw>
          </a:effectLst>
        </p:spPr>
      </p:pic>
      <p:pic>
        <p:nvPicPr>
          <p:cNvPr id="7" name="Kép 6" descr="20151215lnp1-fish.jpg"/>
          <p:cNvPicPr>
            <a:picLocks noChangeAspect="1"/>
          </p:cNvPicPr>
          <p:nvPr/>
        </p:nvPicPr>
        <p:blipFill>
          <a:blip r:embed="rId10"/>
          <a:stretch>
            <a:fillRect/>
          </a:stretch>
        </p:blipFill>
        <p:spPr>
          <a:xfrm>
            <a:off x="304801" y="4913195"/>
            <a:ext cx="2056262" cy="1542197"/>
          </a:xfrm>
          <a:prstGeom prst="rect">
            <a:avLst/>
          </a:prstGeom>
          <a:ln>
            <a:noFill/>
          </a:ln>
          <a:effectLst>
            <a:outerShdw blurRad="292100" dist="139700" dir="2700000" algn="tl" rotWithShape="0">
              <a:srgbClr val="333333">
                <a:alpha val="65000"/>
              </a:srgbClr>
            </a:outerShdw>
          </a:effectLst>
        </p:spPr>
      </p:pic>
      <p:pic>
        <p:nvPicPr>
          <p:cNvPr id="8" name="Kép 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11"/>
          <a:stretch>
            <a:fillRect/>
          </a:stretch>
        </p:blipFill>
        <p:spPr>
          <a:xfrm>
            <a:off x="10860973" y="13855"/>
            <a:ext cx="1317171" cy="1235537"/>
          </a:xfrm>
          <a:prstGeom prst="rect">
            <a:avLst/>
          </a:prstGeom>
        </p:spPr>
      </p:pic>
      <p:sp>
        <p:nvSpPr>
          <p:cNvPr id="10" name="Téglalap 9"/>
          <p:cNvSpPr/>
          <p:nvPr/>
        </p:nvSpPr>
        <p:spPr>
          <a:xfrm>
            <a:off x="452702" y="164508"/>
            <a:ext cx="11066856" cy="954107"/>
          </a:xfrm>
          <a:prstGeom prst="rect">
            <a:avLst/>
          </a:prstGeom>
        </p:spPr>
        <p:txBody>
          <a:bodyPr wrap="square">
            <a:spAutoFit/>
          </a:bodyPr>
          <a:lstStyle/>
          <a:p>
            <a:r>
              <a:rPr lang="hu-HU" sz="2800" b="1" dirty="0">
                <a:solidFill>
                  <a:schemeClr val="bg2"/>
                </a:solidFill>
                <a:latin typeface="Arial" panose="020B0604020202020204" pitchFamily="34" charset="0"/>
                <a:cs typeface="Arial" panose="020B0604020202020204" pitchFamily="34" charset="0"/>
              </a:rPr>
              <a:t>A vendéglátó helyeken legalább hatféle hulladék </a:t>
            </a:r>
            <a:r>
              <a:rPr lang="hu-HU" sz="2800" b="1" dirty="0" smtClean="0">
                <a:solidFill>
                  <a:schemeClr val="bg2"/>
                </a:solidFill>
                <a:latin typeface="Arial" panose="020B0604020202020204" pitchFamily="34" charset="0"/>
                <a:cs typeface="Arial" panose="020B0604020202020204" pitchFamily="34" charset="0"/>
              </a:rPr>
              <a:t>keletkezik.</a:t>
            </a:r>
            <a:endParaRPr lang="hu-HU" sz="2800" b="1" dirty="0">
              <a:solidFill>
                <a:schemeClr val="bg2"/>
              </a:solidFill>
              <a:latin typeface="Arial" panose="020B0604020202020204" pitchFamily="34" charset="0"/>
              <a:cs typeface="Arial" panose="020B0604020202020204" pitchFamily="34" charset="0"/>
            </a:endParaRPr>
          </a:p>
          <a:p>
            <a:endParaRPr lang="hu-HU" sz="28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pPr lvl="0"/>
            <a:r>
              <a:rPr lang="hu-HU" b="1" dirty="0">
                <a:solidFill>
                  <a:schemeClr val="bg1"/>
                </a:solidFill>
                <a:latin typeface="Arial" panose="020B0604020202020204" pitchFamily="34" charset="0"/>
                <a:cs typeface="Arial" panose="020B0604020202020204" pitchFamily="34" charset="0"/>
              </a:rPr>
              <a:t>5</a:t>
            </a:r>
            <a:r>
              <a:rPr lang="hu-HU" b="1" dirty="0" smtClean="0">
                <a:solidFill>
                  <a:schemeClr val="bg1"/>
                </a:solidFill>
                <a:latin typeface="Arial" panose="020B0604020202020204" pitchFamily="34" charset="0"/>
                <a:cs typeface="Arial" panose="020B0604020202020204" pitchFamily="34" charset="0"/>
              </a:rPr>
              <a:t>. </a:t>
            </a:r>
            <a:r>
              <a:rPr lang="hu-HU" b="1" dirty="0">
                <a:solidFill>
                  <a:schemeClr val="bg1"/>
                </a:solidFill>
                <a:latin typeface="Arial" panose="020B0604020202020204" pitchFamily="34" charset="0"/>
                <a:cs typeface="Arial" panose="020B0604020202020204" pitchFamily="34" charset="0"/>
              </a:rPr>
              <a:t>Háztartási hulladék</a:t>
            </a:r>
          </a:p>
        </p:txBody>
      </p:sp>
      <p:sp>
        <p:nvSpPr>
          <p:cNvPr id="5" name="Szövegdoboz 4">
            <a:extLst>
              <a:ext uri="{FF2B5EF4-FFF2-40B4-BE49-F238E27FC236}">
                <a16:creationId xmlns="" xmlns:a16="http://schemas.microsoft.com/office/drawing/2014/main" id="{2FA643D7-0A13-417D-9D9F-5089AB3A67A3}"/>
              </a:ext>
            </a:extLst>
          </p:cNvPr>
          <p:cNvSpPr txBox="1"/>
          <p:nvPr/>
        </p:nvSpPr>
        <p:spPr>
          <a:xfrm>
            <a:off x="1154955" y="4859023"/>
            <a:ext cx="9171073" cy="830997"/>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Kommunális hulladék</a:t>
            </a:r>
          </a:p>
          <a:p>
            <a:r>
              <a:rPr lang="hu-HU" sz="2400" b="1" smtClean="0">
                <a:solidFill>
                  <a:schemeClr val="bg2"/>
                </a:solidFill>
                <a:latin typeface="Arial" panose="020B0604020202020204" pitchFamily="34" charset="0"/>
                <a:cs typeface="Arial" panose="020B0604020202020204" pitchFamily="34" charset="0"/>
              </a:rPr>
              <a:t>Szelektíven gyűjtendő hulladékfajták</a:t>
            </a:r>
            <a:endParaRPr lang="hu-HU" sz="2400" b="1" dirty="0">
              <a:solidFill>
                <a:schemeClr val="bg2"/>
              </a:solidFill>
              <a:latin typeface="Arial" panose="020B0604020202020204" pitchFamily="34" charset="0"/>
              <a:cs typeface="Arial" panose="020B0604020202020204" pitchFamily="34" charset="0"/>
            </a:endParaRPr>
          </a:p>
        </p:txBody>
      </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12567332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2075939" y="1793125"/>
            <a:ext cx="8501077" cy="3785652"/>
          </a:xfrm>
          <a:prstGeom prst="rect">
            <a:avLst/>
          </a:prstGeom>
        </p:spPr>
        <p:txBody>
          <a:bodyPr wrap="square">
            <a:spAutoFit/>
          </a:bodyPr>
          <a:lstStyle/>
          <a:p>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A háztartásokban és a vendéglátóiparban </a:t>
            </a:r>
            <a:r>
              <a:rPr lang="hu-HU" sz="2400">
                <a:solidFill>
                  <a:schemeClr val="bg1"/>
                </a:solidFill>
                <a:latin typeface="Arial" pitchFamily="34" charset="0"/>
                <a:cs typeface="Arial" pitchFamily="34" charset="0"/>
              </a:rPr>
              <a:t/>
            </a:r>
            <a:br>
              <a:rPr lang="hu-HU" sz="2400">
                <a:solidFill>
                  <a:schemeClr val="bg1"/>
                </a:solidFill>
                <a:latin typeface="Arial" pitchFamily="34" charset="0"/>
                <a:cs typeface="Arial" pitchFamily="34" charset="0"/>
              </a:rPr>
            </a:br>
            <a:r>
              <a:rPr lang="hu-HU" sz="2400" b="1" smtClean="0">
                <a:solidFill>
                  <a:schemeClr val="bg1"/>
                </a:solidFill>
                <a:latin typeface="Arial" pitchFamily="34" charset="0"/>
                <a:cs typeface="Arial" pitchFamily="34" charset="0"/>
              </a:rPr>
              <a:t>hasonló </a:t>
            </a:r>
            <a:r>
              <a:rPr lang="hu-HU" sz="2400" b="1" dirty="0">
                <a:solidFill>
                  <a:schemeClr val="bg1"/>
                </a:solidFill>
                <a:latin typeface="Arial" pitchFamily="34" charset="0"/>
                <a:cs typeface="Arial" pitchFamily="34" charset="0"/>
              </a:rPr>
              <a:t>hulladékok </a:t>
            </a:r>
            <a:r>
              <a:rPr lang="hu-HU" sz="2400" dirty="0">
                <a:solidFill>
                  <a:schemeClr val="bg1"/>
                </a:solidFill>
                <a:latin typeface="Arial" pitchFamily="34" charset="0"/>
                <a:cs typeface="Arial" pitchFamily="34" charset="0"/>
              </a:rPr>
              <a:t>keletkeznek. </a:t>
            </a:r>
          </a:p>
          <a:p>
            <a:endParaRPr lang="hu-HU" sz="2400" dirty="0">
              <a:solidFill>
                <a:schemeClr val="bg1"/>
              </a:solidFill>
              <a:latin typeface="Arial" pitchFamily="34" charset="0"/>
              <a:cs typeface="Arial" pitchFamily="34" charset="0"/>
            </a:endParaRPr>
          </a:p>
          <a:p>
            <a:r>
              <a:rPr lang="hu-HU" sz="2400" smtClean="0">
                <a:solidFill>
                  <a:schemeClr val="bg1"/>
                </a:solidFill>
                <a:latin typeface="Arial" pitchFamily="34" charset="0"/>
                <a:cs typeface="Arial" pitchFamily="34" charset="0"/>
              </a:rPr>
              <a:t>Egy </a:t>
            </a:r>
            <a:r>
              <a:rPr lang="hu-HU" sz="2400" b="1" smtClean="0">
                <a:solidFill>
                  <a:schemeClr val="bg1"/>
                </a:solidFill>
                <a:latin typeface="Arial" pitchFamily="34" charset="0"/>
                <a:cs typeface="Arial" pitchFamily="34" charset="0"/>
              </a:rPr>
              <a:t>étteremben </a:t>
            </a:r>
            <a:r>
              <a:rPr lang="hu-HU" sz="2400" b="1" dirty="0">
                <a:solidFill>
                  <a:schemeClr val="bg1"/>
                </a:solidFill>
                <a:latin typeface="Arial" pitchFamily="34" charset="0"/>
                <a:cs typeface="Arial" pitchFamily="34" charset="0"/>
              </a:rPr>
              <a:t>sokkal több hulladék</a:t>
            </a:r>
            <a:r>
              <a:rPr lang="hu-HU" sz="2400" dirty="0">
                <a:solidFill>
                  <a:schemeClr val="bg1"/>
                </a:solidFill>
                <a:latin typeface="Arial" pitchFamily="34" charset="0"/>
                <a:cs typeface="Arial" pitchFamily="34" charset="0"/>
              </a:rPr>
              <a:t> keletkezik, mint egy </a:t>
            </a:r>
            <a:r>
              <a:rPr lang="hu-HU" sz="2400">
                <a:solidFill>
                  <a:schemeClr val="bg1"/>
                </a:solidFill>
                <a:latin typeface="Arial" pitchFamily="34" charset="0"/>
                <a:cs typeface="Arial" pitchFamily="34" charset="0"/>
              </a:rPr>
              <a:t>háztartásban</a:t>
            </a:r>
            <a:r>
              <a:rPr lang="hu-HU" sz="2400" smtClean="0">
                <a:solidFill>
                  <a:schemeClr val="bg1"/>
                </a:solidFill>
                <a:latin typeface="Arial" pitchFamily="34" charset="0"/>
                <a:cs typeface="Arial" pitchFamily="34" charset="0"/>
              </a:rPr>
              <a:t>.</a:t>
            </a:r>
          </a:p>
          <a:p>
            <a:endParaRPr lang="hu-HU" sz="2400" smtClean="0">
              <a:solidFill>
                <a:schemeClr val="bg1"/>
              </a:solidFill>
              <a:latin typeface="Arial" pitchFamily="34" charset="0"/>
              <a:cs typeface="Arial" pitchFamily="34" charset="0"/>
            </a:endParaRPr>
          </a:p>
          <a:p>
            <a:r>
              <a:rPr lang="hu-HU" sz="2400" smtClean="0">
                <a:solidFill>
                  <a:schemeClr val="bg1"/>
                </a:solidFill>
                <a:latin typeface="Arial" pitchFamily="34" charset="0"/>
                <a:cs typeface="Arial" pitchFamily="34" charset="0"/>
              </a:rPr>
              <a:t>Egy </a:t>
            </a:r>
            <a:r>
              <a:rPr lang="hu-HU" sz="2400" b="1" smtClean="0">
                <a:solidFill>
                  <a:schemeClr val="bg1"/>
                </a:solidFill>
                <a:latin typeface="Arial" pitchFamily="34" charset="0"/>
                <a:cs typeface="Arial" pitchFamily="34" charset="0"/>
              </a:rPr>
              <a:t>étterembe</a:t>
            </a:r>
            <a:r>
              <a:rPr lang="hu-HU" sz="2400" smtClean="0">
                <a:solidFill>
                  <a:schemeClr val="bg1"/>
                </a:solidFill>
                <a:latin typeface="Arial" pitchFamily="34" charset="0"/>
                <a:cs typeface="Arial" pitchFamily="34" charset="0"/>
              </a:rPr>
              <a:t>n több </a:t>
            </a:r>
            <a:r>
              <a:rPr lang="hu-HU" sz="2400" b="1" smtClean="0">
                <a:solidFill>
                  <a:schemeClr val="bg1"/>
                </a:solidFill>
                <a:latin typeface="Arial" pitchFamily="34" charset="0"/>
                <a:cs typeface="Arial" pitchFamily="34" charset="0"/>
              </a:rPr>
              <a:t>szelektíven</a:t>
            </a:r>
            <a:r>
              <a:rPr lang="hu-HU" sz="2400" smtClean="0">
                <a:solidFill>
                  <a:schemeClr val="bg1"/>
                </a:solidFill>
                <a:latin typeface="Arial" pitchFamily="34" charset="0"/>
                <a:cs typeface="Arial" pitchFamily="34" charset="0"/>
              </a:rPr>
              <a:t> gyűtendő és </a:t>
            </a:r>
            <a:r>
              <a:rPr lang="hu-HU" sz="2400" b="1" smtClean="0">
                <a:solidFill>
                  <a:schemeClr val="bg1"/>
                </a:solidFill>
                <a:latin typeface="Arial" pitchFamily="34" charset="0"/>
                <a:cs typeface="Arial" pitchFamily="34" charset="0"/>
              </a:rPr>
              <a:t>veszélyes </a:t>
            </a:r>
            <a:r>
              <a:rPr lang="hu-HU" sz="2400" smtClean="0">
                <a:solidFill>
                  <a:schemeClr val="bg1"/>
                </a:solidFill>
                <a:latin typeface="Arial" pitchFamily="34" charset="0"/>
                <a:cs typeface="Arial" pitchFamily="34" charset="0"/>
              </a:rPr>
              <a:t>hulladék keletkezik. </a:t>
            </a: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sp>
        <p:nvSpPr>
          <p:cNvPr id="6"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hu-HU" sz="3600" b="1" dirty="0">
                <a:solidFill>
                  <a:schemeClr val="bg2"/>
                </a:solidFill>
                <a:latin typeface="Arial" panose="020B0604020202020204" pitchFamily="34" charset="0"/>
                <a:cs typeface="Arial" panose="020B0604020202020204" pitchFamily="34" charset="0"/>
              </a:rPr>
              <a:t>Háztartási hulladék</a:t>
            </a: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descr="home.png"/>
          <p:cNvPicPr>
            <a:picLocks noChangeAspect="1"/>
          </p:cNvPicPr>
          <p:nvPr/>
        </p:nvPicPr>
        <p:blipFill>
          <a:blip r:embed="rId3">
            <a:clrChange>
              <a:clrFrom>
                <a:srgbClr val="FFFFFF"/>
              </a:clrFrom>
              <a:clrTo>
                <a:srgbClr val="FFFFFF">
                  <a:alpha val="0"/>
                </a:srgbClr>
              </a:clrTo>
            </a:clrChange>
          </a:blip>
          <a:srcRect t="7732"/>
          <a:stretch>
            <a:fillRect/>
          </a:stretch>
        </p:blipFill>
        <p:spPr>
          <a:xfrm>
            <a:off x="95536" y="-40944"/>
            <a:ext cx="1996834" cy="1897040"/>
          </a:xfrm>
          <a:prstGeom prst="rect">
            <a:avLst/>
          </a:prstGeom>
        </p:spPr>
      </p:pic>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graphicFrame>
        <p:nvGraphicFramePr>
          <p:cNvPr id="5" name="Táblázat 4"/>
          <p:cNvGraphicFramePr>
            <a:graphicFrameLocks noGrp="1"/>
          </p:cNvGraphicFramePr>
          <p:nvPr>
            <p:extLst>
              <p:ext uri="{D42A27DB-BD31-4B8C-83A1-F6EECF244321}">
                <p14:modId xmlns="" xmlns:p14="http://schemas.microsoft.com/office/powerpoint/2010/main" val="2618359592"/>
              </p:ext>
            </p:extLst>
          </p:nvPr>
        </p:nvGraphicFramePr>
        <p:xfrm>
          <a:off x="866275" y="1651379"/>
          <a:ext cx="10599820" cy="5038179"/>
        </p:xfrm>
        <a:graphic>
          <a:graphicData uri="http://schemas.openxmlformats.org/drawingml/2006/table">
            <a:tbl>
              <a:tblPr>
                <a:tableStyleId>{5DA37D80-6434-44D0-A028-1B22A696006F}</a:tableStyleId>
              </a:tblPr>
              <a:tblGrid>
                <a:gridCol w="4415588">
                  <a:extLst>
                    <a:ext uri="{9D8B030D-6E8A-4147-A177-3AD203B41FA5}">
                      <a16:colId xmlns="" xmlns:a16="http://schemas.microsoft.com/office/drawing/2014/main" val="20000"/>
                    </a:ext>
                  </a:extLst>
                </a:gridCol>
                <a:gridCol w="6184232">
                  <a:extLst>
                    <a:ext uri="{9D8B030D-6E8A-4147-A177-3AD203B41FA5}">
                      <a16:colId xmlns="" xmlns:a16="http://schemas.microsoft.com/office/drawing/2014/main" val="20001"/>
                    </a:ext>
                  </a:extLst>
                </a:gridCol>
              </a:tblGrid>
              <a:tr h="474360">
                <a:tc>
                  <a:txBody>
                    <a:bodyPr/>
                    <a:lstStyle/>
                    <a:p>
                      <a:pPr marL="0" indent="901700" algn="l">
                        <a:lnSpc>
                          <a:spcPct val="115000"/>
                        </a:lnSpc>
                        <a:spcBef>
                          <a:spcPts val="500"/>
                        </a:spcBef>
                        <a:spcAft>
                          <a:spcPts val="0"/>
                        </a:spcAft>
                      </a:pPr>
                      <a:r>
                        <a:rPr lang="hu-HU" sz="2400" b="1" dirty="0">
                          <a:solidFill>
                            <a:schemeClr val="bg1"/>
                          </a:solidFill>
                          <a:latin typeface="Arial" pitchFamily="34" charset="0"/>
                          <a:cs typeface="Arial" pitchFamily="34" charset="0"/>
                        </a:rPr>
                        <a:t>HÁZTARTÁS/OTTHON</a:t>
                      </a:r>
                      <a:endParaRPr lang="hu-HU" sz="2800" b="1" dirty="0">
                        <a:solidFill>
                          <a:schemeClr val="bg1"/>
                        </a:solidFill>
                        <a:latin typeface="Arial" pitchFamily="34" charset="0"/>
                        <a:ea typeface="Times New Roman"/>
                        <a:cs typeface="Arial" pitchFamily="34" charset="0"/>
                      </a:endParaRPr>
                    </a:p>
                  </a:txBody>
                  <a:tcPr marL="68580" marR="68580" marT="0" marB="0"/>
                </a:tc>
                <a:tc>
                  <a:txBody>
                    <a:bodyPr/>
                    <a:lstStyle/>
                    <a:p>
                      <a:pPr algn="l">
                        <a:lnSpc>
                          <a:spcPct val="115000"/>
                        </a:lnSpc>
                        <a:spcBef>
                          <a:spcPts val="500"/>
                        </a:spcBef>
                        <a:spcAft>
                          <a:spcPts val="0"/>
                        </a:spcAft>
                      </a:pPr>
                      <a:r>
                        <a:rPr lang="hu-HU" sz="2400" b="1" smtClean="0">
                          <a:solidFill>
                            <a:schemeClr val="bg1"/>
                          </a:solidFill>
                          <a:latin typeface="Arial" pitchFamily="34" charset="0"/>
                          <a:cs typeface="Arial" pitchFamily="34" charset="0"/>
                        </a:rPr>
                        <a:t>   VENDÉGLÁTÁS</a:t>
                      </a:r>
                      <a:endParaRPr lang="hu-HU" sz="2800" b="1" dirty="0">
                        <a:solidFill>
                          <a:schemeClr val="bg1"/>
                        </a:solidFill>
                        <a:latin typeface="Arial" pitchFamily="34" charset="0"/>
                        <a:ea typeface="Times New Roman"/>
                        <a:cs typeface="Arial" pitchFamily="34" charset="0"/>
                      </a:endParaRPr>
                    </a:p>
                  </a:txBody>
                  <a:tcPr marL="68580" marR="68580" marT="0" marB="0"/>
                </a:tc>
                <a:extLst>
                  <a:ext uri="{0D108BD9-81ED-4DB2-BD59-A6C34878D82A}">
                    <a16:rowId xmlns="" xmlns:a16="http://schemas.microsoft.com/office/drawing/2014/main" val="10000"/>
                  </a:ext>
                </a:extLst>
              </a:tr>
              <a:tr h="1507798">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smtClean="0">
                          <a:solidFill>
                            <a:schemeClr val="bg1"/>
                          </a:solidFill>
                          <a:latin typeface="Arial" pitchFamily="34" charset="0"/>
                          <a:ea typeface="+mn-ea"/>
                          <a:cs typeface="Arial" pitchFamily="34" charset="0"/>
                        </a:rPr>
                        <a:t>Ha otthon főzünk kevés előkészítési hulladék keletkezik</a:t>
                      </a:r>
                      <a:r>
                        <a:rPr lang="hu-HU" sz="2000" kern="1200" baseline="0" smtClean="0">
                          <a:solidFill>
                            <a:schemeClr val="bg1"/>
                          </a:solidFill>
                          <a:latin typeface="Arial" pitchFamily="34" charset="0"/>
                          <a:ea typeface="+mn-ea"/>
                          <a:cs typeface="Arial" pitchFamily="34" charset="0"/>
                        </a:rPr>
                        <a:t> </a:t>
                      </a:r>
                      <a:r>
                        <a:rPr lang="hu-HU" sz="2000" kern="1200" smtClean="0">
                          <a:solidFill>
                            <a:schemeClr val="bg1"/>
                          </a:solidFill>
                          <a:latin typeface="Arial" pitchFamily="34" charset="0"/>
                          <a:ea typeface="+mn-ea"/>
                          <a:cs typeface="Arial" pitchFamily="34" charset="0"/>
                        </a:rPr>
                        <a:t>.</a:t>
                      </a:r>
                      <a:endParaRPr lang="hu-HU" sz="2000" kern="1200" dirty="0" smtClean="0">
                        <a:solidFill>
                          <a:schemeClr val="bg1"/>
                        </a:solidFill>
                        <a:latin typeface="Arial" pitchFamily="34" charset="0"/>
                        <a:ea typeface="+mn-ea"/>
                        <a:cs typeface="Arial" pitchFamily="34" charset="0"/>
                      </a:endParaRPr>
                    </a:p>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dirty="0" smtClean="0">
                          <a:solidFill>
                            <a:schemeClr val="bg1"/>
                          </a:solidFill>
                          <a:latin typeface="Arial" pitchFamily="34" charset="0"/>
                          <a:ea typeface="+mn-ea"/>
                          <a:cs typeface="Arial" pitchFamily="34" charset="0"/>
                        </a:rPr>
                        <a:t>Alig </a:t>
                      </a:r>
                      <a:r>
                        <a:rPr lang="hu-HU" sz="2000" kern="1200" dirty="0">
                          <a:solidFill>
                            <a:schemeClr val="bg1"/>
                          </a:solidFill>
                          <a:latin typeface="Arial" pitchFamily="34" charset="0"/>
                          <a:ea typeface="+mn-ea"/>
                          <a:cs typeface="Arial" pitchFamily="34" charset="0"/>
                        </a:rPr>
                        <a:t>van </a:t>
                      </a:r>
                      <a:r>
                        <a:rPr lang="hu-HU" sz="2000" kern="1200">
                          <a:solidFill>
                            <a:schemeClr val="bg1"/>
                          </a:solidFill>
                          <a:latin typeface="Arial" pitchFamily="34" charset="0"/>
                          <a:ea typeface="+mn-ea"/>
                          <a:cs typeface="Arial" pitchFamily="34" charset="0"/>
                        </a:rPr>
                        <a:t>ételmaradék</a:t>
                      </a:r>
                      <a:r>
                        <a:rPr lang="hu-HU" sz="2000" kern="1200" smtClean="0">
                          <a:solidFill>
                            <a:schemeClr val="bg1"/>
                          </a:solidFill>
                          <a:latin typeface="Arial" pitchFamily="34" charset="0"/>
                          <a:ea typeface="+mn-ea"/>
                          <a:cs typeface="Arial" pitchFamily="34" charset="0"/>
                        </a:rPr>
                        <a:t>. Otthon</a:t>
                      </a:r>
                      <a:r>
                        <a:rPr lang="hu-HU" sz="2000" kern="1200" baseline="0" smtClean="0">
                          <a:solidFill>
                            <a:schemeClr val="bg1"/>
                          </a:solidFill>
                          <a:latin typeface="Arial" pitchFamily="34" charset="0"/>
                          <a:ea typeface="+mn-ea"/>
                          <a:cs typeface="Arial" pitchFamily="34" charset="0"/>
                        </a:rPr>
                        <a:t> n</a:t>
                      </a:r>
                      <a:r>
                        <a:rPr lang="hu-HU" sz="2000" kern="1200" smtClean="0">
                          <a:solidFill>
                            <a:schemeClr val="bg1"/>
                          </a:solidFill>
                          <a:latin typeface="Arial" pitchFamily="34" charset="0"/>
                          <a:ea typeface="+mn-ea"/>
                          <a:cs typeface="Arial" pitchFamily="34" charset="0"/>
                        </a:rPr>
                        <a:t>em dobunk ki élelmiszert.</a:t>
                      </a:r>
                    </a:p>
                  </a:txBody>
                  <a:tcPr marL="68580" marR="68580" marT="0" marB="0"/>
                </a:tc>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smtClean="0">
                          <a:solidFill>
                            <a:schemeClr val="bg1"/>
                          </a:solidFill>
                          <a:latin typeface="Arial" pitchFamily="34" charset="0"/>
                          <a:ea typeface="+mn-ea"/>
                          <a:cs typeface="Arial" pitchFamily="34" charset="0"/>
                        </a:rPr>
                        <a:t>A vendéglátásban az előkésztés során nagy  </a:t>
                      </a:r>
                      <a:r>
                        <a:rPr lang="hu-HU" sz="2000" kern="1200" dirty="0">
                          <a:solidFill>
                            <a:schemeClr val="bg1"/>
                          </a:solidFill>
                          <a:latin typeface="Arial" pitchFamily="34" charset="0"/>
                          <a:ea typeface="+mn-ea"/>
                          <a:cs typeface="Arial" pitchFamily="34" charset="0"/>
                        </a:rPr>
                        <a:t>mennyiségben keletkezik élelmiszerhulladék, ételmaradék és használt </a:t>
                      </a:r>
                      <a:r>
                        <a:rPr lang="hu-HU" sz="2000" kern="1200">
                          <a:solidFill>
                            <a:schemeClr val="bg1"/>
                          </a:solidFill>
                          <a:latin typeface="Arial" pitchFamily="34" charset="0"/>
                          <a:ea typeface="+mn-ea"/>
                          <a:cs typeface="Arial" pitchFamily="34" charset="0"/>
                        </a:rPr>
                        <a:t>sütőolaj</a:t>
                      </a:r>
                      <a:r>
                        <a:rPr lang="hu-HU" sz="2000" kern="1200" smtClean="0">
                          <a:solidFill>
                            <a:schemeClr val="bg1"/>
                          </a:solidFill>
                          <a:latin typeface="Arial" pitchFamily="34" charset="0"/>
                          <a:ea typeface="+mn-ea"/>
                          <a:cs typeface="Arial" pitchFamily="34" charset="0"/>
                        </a:rPr>
                        <a:t>. Ezek biohulladékok, hasznosíthatóak.</a:t>
                      </a:r>
                      <a:endParaRPr lang="hu-HU" sz="2000" kern="1200" dirty="0">
                        <a:solidFill>
                          <a:schemeClr val="bg1"/>
                        </a:solidFill>
                        <a:latin typeface="Arial" pitchFamily="34" charset="0"/>
                        <a:ea typeface="+mn-ea"/>
                        <a:cs typeface="Arial" pitchFamily="34" charset="0"/>
                      </a:endParaRPr>
                    </a:p>
                  </a:txBody>
                  <a:tcPr marL="68580" marR="68580" marT="0" marB="0"/>
                </a:tc>
                <a:extLst>
                  <a:ext uri="{0D108BD9-81ED-4DB2-BD59-A6C34878D82A}">
                    <a16:rowId xmlns="" xmlns:a16="http://schemas.microsoft.com/office/drawing/2014/main" val="10001"/>
                  </a:ext>
                </a:extLst>
              </a:tr>
              <a:tr h="1696452">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dirty="0">
                          <a:solidFill>
                            <a:schemeClr val="bg1"/>
                          </a:solidFill>
                          <a:latin typeface="Arial" pitchFamily="34" charset="0"/>
                          <a:ea typeface="+mn-ea"/>
                          <a:cs typeface="Arial" pitchFamily="34" charset="0"/>
                        </a:rPr>
                        <a:t>A kis mennyiségű ételmaradékot betehetjük a fekete kukába. </a:t>
                      </a:r>
                      <a:br>
                        <a:rPr lang="hu-HU" sz="2000" kern="1200" dirty="0">
                          <a:solidFill>
                            <a:schemeClr val="bg1"/>
                          </a:solidFill>
                          <a:latin typeface="Arial" pitchFamily="34" charset="0"/>
                          <a:ea typeface="+mn-ea"/>
                          <a:cs typeface="Arial" pitchFamily="34" charset="0"/>
                        </a:rPr>
                      </a:br>
                      <a:r>
                        <a:rPr lang="hu-HU" sz="2000" kern="1200" dirty="0">
                          <a:solidFill>
                            <a:schemeClr val="bg1"/>
                          </a:solidFill>
                          <a:latin typeface="Arial" pitchFamily="34" charset="0"/>
                          <a:ea typeface="+mn-ea"/>
                          <a:cs typeface="Arial" pitchFamily="34" charset="0"/>
                        </a:rPr>
                        <a:t>A </a:t>
                      </a:r>
                      <a:r>
                        <a:rPr lang="hu-HU" sz="2000" kern="1200">
                          <a:solidFill>
                            <a:schemeClr val="bg1"/>
                          </a:solidFill>
                          <a:latin typeface="Arial" pitchFamily="34" charset="0"/>
                          <a:ea typeface="+mn-ea"/>
                          <a:cs typeface="Arial" pitchFamily="34" charset="0"/>
                        </a:rPr>
                        <a:t>folyadék </a:t>
                      </a:r>
                      <a:r>
                        <a:rPr lang="hu-HU" sz="2000" kern="1200" smtClean="0">
                          <a:solidFill>
                            <a:schemeClr val="bg1"/>
                          </a:solidFill>
                          <a:latin typeface="Arial" pitchFamily="34" charset="0"/>
                          <a:ea typeface="+mn-ea"/>
                          <a:cs typeface="Arial" pitchFamily="34" charset="0"/>
                        </a:rPr>
                        <a:t>állapotú aradékot </a:t>
                      </a:r>
                      <a:r>
                        <a:rPr lang="hu-HU" sz="2000" kern="1200" dirty="0">
                          <a:solidFill>
                            <a:schemeClr val="bg1"/>
                          </a:solidFill>
                          <a:latin typeface="Arial" pitchFamily="34" charset="0"/>
                          <a:ea typeface="+mn-ea"/>
                          <a:cs typeface="Arial" pitchFamily="34" charset="0"/>
                        </a:rPr>
                        <a:t>lehúzhatjuk a WC-n, például a levesmaradékot.</a:t>
                      </a:r>
                    </a:p>
                  </a:txBody>
                  <a:tcPr marL="68580" marR="68580" marT="0" marB="0"/>
                </a:tc>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b="1" kern="1200" dirty="0">
                          <a:solidFill>
                            <a:schemeClr val="bg1"/>
                          </a:solidFill>
                          <a:latin typeface="Arial" pitchFamily="34" charset="0"/>
                          <a:ea typeface="+mn-ea"/>
                          <a:cs typeface="Arial" pitchFamily="34" charset="0"/>
                        </a:rPr>
                        <a:t>Tilos</a:t>
                      </a:r>
                      <a:r>
                        <a:rPr lang="hu-HU" sz="2000" kern="1200" dirty="0">
                          <a:solidFill>
                            <a:schemeClr val="bg1"/>
                          </a:solidFill>
                          <a:latin typeface="Arial" pitchFamily="34" charset="0"/>
                          <a:ea typeface="+mn-ea"/>
                          <a:cs typeface="Arial" pitchFamily="34" charset="0"/>
                        </a:rPr>
                        <a:t> az </a:t>
                      </a:r>
                      <a:r>
                        <a:rPr lang="hu-HU" sz="2000" kern="1200">
                          <a:solidFill>
                            <a:schemeClr val="bg1"/>
                          </a:solidFill>
                          <a:latin typeface="Arial" pitchFamily="34" charset="0"/>
                          <a:ea typeface="+mn-ea"/>
                          <a:cs typeface="Arial" pitchFamily="34" charset="0"/>
                        </a:rPr>
                        <a:t>élelmiszer- </a:t>
                      </a:r>
                      <a:r>
                        <a:rPr lang="hu-HU" sz="2000" kern="1200" smtClean="0">
                          <a:solidFill>
                            <a:schemeClr val="bg1"/>
                          </a:solidFill>
                          <a:latin typeface="Arial" pitchFamily="34" charset="0"/>
                          <a:ea typeface="+mn-ea"/>
                          <a:cs typeface="Arial" pitchFamily="34" charset="0"/>
                        </a:rPr>
                        <a:t> és étkezési-hulladékot </a:t>
                      </a:r>
                      <a:r>
                        <a:rPr lang="hu-HU" sz="2000" kern="1200" dirty="0">
                          <a:solidFill>
                            <a:schemeClr val="bg1"/>
                          </a:solidFill>
                          <a:latin typeface="Arial" pitchFamily="34" charset="0"/>
                          <a:ea typeface="+mn-ea"/>
                          <a:cs typeface="Arial" pitchFamily="34" charset="0"/>
                        </a:rPr>
                        <a:t>a vegyes háztartási hulladékba (fekete kuka) rakni. </a:t>
                      </a:r>
                    </a:p>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dirty="0">
                          <a:solidFill>
                            <a:schemeClr val="bg1"/>
                          </a:solidFill>
                          <a:latin typeface="Arial" pitchFamily="34" charset="0"/>
                          <a:ea typeface="+mn-ea"/>
                          <a:cs typeface="Arial" pitchFamily="34" charset="0"/>
                        </a:rPr>
                        <a:t>Külön kell gyűjteni, és hulladékhasznosító céggel elszállíttatni.</a:t>
                      </a:r>
                    </a:p>
                  </a:txBody>
                  <a:tcPr marL="68580" marR="68580" marT="0" marB="0"/>
                </a:tc>
                <a:extLst>
                  <a:ext uri="{0D108BD9-81ED-4DB2-BD59-A6C34878D82A}">
                    <a16:rowId xmlns="" xmlns:a16="http://schemas.microsoft.com/office/drawing/2014/main" val="10002"/>
                  </a:ext>
                </a:extLst>
              </a:tr>
              <a:tr h="1359569">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dirty="0">
                          <a:solidFill>
                            <a:schemeClr val="bg1"/>
                          </a:solidFill>
                          <a:latin typeface="Arial" pitchFamily="34" charset="0"/>
                          <a:ea typeface="+mn-ea"/>
                          <a:cs typeface="Arial" pitchFamily="34" charset="0"/>
                        </a:rPr>
                        <a:t>Évi 4–5 liter sütőolajat kell csak összegyűjtenünk és elvinni a hulladékudvarba vagy a benzinkútra, hogy leadjuk.</a:t>
                      </a:r>
                    </a:p>
                  </a:txBody>
                  <a:tcPr marL="68580" marR="68580" marT="0" marB="0"/>
                </a:tc>
                <a:tc>
                  <a:txBody>
                    <a:bodyPr/>
                    <a:lstStyle/>
                    <a:p>
                      <a:pPr marL="355600" marR="0" lvl="0" indent="-3556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lang="hu-HU" sz="2000" kern="1200" dirty="0">
                          <a:solidFill>
                            <a:schemeClr val="bg1"/>
                          </a:solidFill>
                          <a:latin typeface="Arial" pitchFamily="34" charset="0"/>
                          <a:ea typeface="+mn-ea"/>
                          <a:cs typeface="Arial" pitchFamily="34" charset="0"/>
                        </a:rPr>
                        <a:t>Több 100 liter használt sütőolaj is keletkezhet, amit egy sütőolaj hasznosító cégnek kell </a:t>
                      </a:r>
                      <a:r>
                        <a:rPr lang="hu-HU" sz="2000" kern="1200">
                          <a:solidFill>
                            <a:schemeClr val="bg1"/>
                          </a:solidFill>
                          <a:latin typeface="Arial" pitchFamily="34" charset="0"/>
                          <a:ea typeface="+mn-ea"/>
                          <a:cs typeface="Arial" pitchFamily="34" charset="0"/>
                        </a:rPr>
                        <a:t>átadni</a:t>
                      </a:r>
                      <a:r>
                        <a:rPr lang="hu-HU" sz="2000" kern="1200" smtClean="0">
                          <a:solidFill>
                            <a:schemeClr val="bg1"/>
                          </a:solidFill>
                          <a:latin typeface="Arial" pitchFamily="34" charset="0"/>
                          <a:ea typeface="+mn-ea"/>
                          <a:cs typeface="Arial" pitchFamily="34" charset="0"/>
                        </a:rPr>
                        <a:t>. A cég gépkocsikhoz vagy fűtéshez használható üzemenyagot készít belőle.</a:t>
                      </a:r>
                      <a:endParaRPr lang="hu-HU" sz="2000" kern="1200" dirty="0">
                        <a:solidFill>
                          <a:schemeClr val="bg1"/>
                        </a:solidFill>
                        <a:latin typeface="Arial" pitchFamily="34" charset="0"/>
                        <a:ea typeface="+mn-ea"/>
                        <a:cs typeface="Arial" pitchFamily="34" charset="0"/>
                      </a:endParaRPr>
                    </a:p>
                  </a:txBody>
                  <a:tcPr marL="68580" marR="68580" marT="0" marB="0"/>
                </a:tc>
                <a:extLst>
                  <a:ext uri="{0D108BD9-81ED-4DB2-BD59-A6C34878D82A}">
                    <a16:rowId xmlns="" xmlns:a16="http://schemas.microsoft.com/office/drawing/2014/main" val="10003"/>
                  </a:ext>
                </a:extLst>
              </a:tr>
            </a:tbl>
          </a:graphicData>
        </a:graphic>
      </p:graphicFrame>
      <p:pic>
        <p:nvPicPr>
          <p:cNvPr id="3" name="Kép 2" descr="restaurant-512.png"/>
          <p:cNvPicPr>
            <a:picLocks noChangeAspect="1"/>
          </p:cNvPicPr>
          <p:nvPr/>
        </p:nvPicPr>
        <p:blipFill>
          <a:blip r:embed="rId5"/>
          <a:stretch>
            <a:fillRect/>
          </a:stretch>
        </p:blipFill>
        <p:spPr>
          <a:xfrm>
            <a:off x="9976515" y="-40945"/>
            <a:ext cx="2060812" cy="2006223"/>
          </a:xfrm>
          <a:prstGeom prst="rect">
            <a:avLst/>
          </a:prstGeom>
        </p:spPr>
      </p:pic>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églalap 5"/>
          <p:cNvSpPr/>
          <p:nvPr/>
        </p:nvSpPr>
        <p:spPr>
          <a:xfrm>
            <a:off x="1665026" y="2502809"/>
            <a:ext cx="9103063" cy="3426579"/>
          </a:xfrm>
          <a:prstGeom prst="rect">
            <a:avLst/>
          </a:prstGeom>
        </p:spPr>
        <p:txBody>
          <a:bodyPr wrap="square">
            <a:spAutoFit/>
          </a:bodyPr>
          <a:lstStyle/>
          <a:p>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Ebben a részben </a:t>
            </a:r>
            <a:r>
              <a:rPr lang="hu-HU" sz="2400">
                <a:solidFill>
                  <a:schemeClr val="bg1"/>
                </a:solidFill>
                <a:latin typeface="Arial" pitchFamily="34" charset="0"/>
                <a:cs typeface="Arial" pitchFamily="34" charset="0"/>
              </a:rPr>
              <a:t>a </a:t>
            </a:r>
            <a:r>
              <a:rPr lang="hu-HU" sz="2400" b="1" smtClean="0">
                <a:solidFill>
                  <a:schemeClr val="bg1"/>
                </a:solidFill>
                <a:latin typeface="Arial" pitchFamily="34" charset="0"/>
                <a:cs typeface="Arial" pitchFamily="34" charset="0"/>
              </a:rPr>
              <a:t>háztartásokban is</a:t>
            </a:r>
            <a:r>
              <a:rPr lang="hu-HU" sz="2400" smtClean="0">
                <a:solidFill>
                  <a:schemeClr val="bg1"/>
                </a:solidFill>
                <a:latin typeface="Arial" pitchFamily="34" charset="0"/>
                <a:cs typeface="Arial" pitchFamily="34" charset="0"/>
              </a:rPr>
              <a:t> </a:t>
            </a:r>
            <a:r>
              <a:rPr lang="hu-HU" sz="2400" b="1" dirty="0">
                <a:solidFill>
                  <a:schemeClr val="bg1"/>
                </a:solidFill>
                <a:latin typeface="Arial" pitchFamily="34" charset="0"/>
                <a:cs typeface="Arial" pitchFamily="34" charset="0"/>
              </a:rPr>
              <a:t>és a</a:t>
            </a:r>
            <a:r>
              <a:rPr lang="hu-HU" sz="2400" dirty="0">
                <a:solidFill>
                  <a:schemeClr val="bg1"/>
                </a:solidFill>
                <a:latin typeface="Arial" pitchFamily="34" charset="0"/>
                <a:cs typeface="Arial" pitchFamily="34" charset="0"/>
              </a:rPr>
              <a:t> </a:t>
            </a:r>
            <a:r>
              <a:rPr lang="hu-HU" sz="2400" b="1" dirty="0">
                <a:solidFill>
                  <a:schemeClr val="bg1"/>
                </a:solidFill>
                <a:latin typeface="Arial" pitchFamily="34" charset="0"/>
                <a:cs typeface="Arial" pitchFamily="34" charset="0"/>
              </a:rPr>
              <a:t>vendéglátásban</a:t>
            </a:r>
            <a:r>
              <a:rPr lang="hu-HU" sz="2400" dirty="0">
                <a:solidFill>
                  <a:schemeClr val="bg1"/>
                </a:solidFill>
                <a:latin typeface="Arial" pitchFamily="34" charset="0"/>
                <a:cs typeface="Arial" pitchFamily="34" charset="0"/>
              </a:rPr>
              <a:t> </a:t>
            </a:r>
            <a:r>
              <a:rPr lang="hu-HU" sz="2400" b="1" dirty="0">
                <a:solidFill>
                  <a:schemeClr val="bg1"/>
                </a:solidFill>
                <a:latin typeface="Arial" pitchFamily="34" charset="0"/>
                <a:cs typeface="Arial" pitchFamily="34" charset="0"/>
              </a:rPr>
              <a:t>is</a:t>
            </a:r>
            <a:r>
              <a:rPr lang="hu-HU" sz="2400" dirty="0">
                <a:solidFill>
                  <a:schemeClr val="bg1"/>
                </a:solidFill>
                <a:latin typeface="Arial" pitchFamily="34" charset="0"/>
                <a:cs typeface="Arial" pitchFamily="34" charset="0"/>
              </a:rPr>
              <a:t> </a:t>
            </a:r>
            <a:r>
              <a:rPr lang="hu-HU" sz="2400">
                <a:solidFill>
                  <a:schemeClr val="bg1"/>
                </a:solidFill>
                <a:latin typeface="Arial" pitchFamily="34" charset="0"/>
                <a:cs typeface="Arial" pitchFamily="34" charset="0"/>
              </a:rPr>
              <a:t>keletkező </a:t>
            </a:r>
            <a:r>
              <a:rPr lang="hu-HU" sz="2400" smtClean="0">
                <a:solidFill>
                  <a:schemeClr val="bg1"/>
                </a:solidFill>
                <a:latin typeface="Arial" pitchFamily="34" charset="0"/>
                <a:cs typeface="Arial" pitchFamily="34" charset="0"/>
              </a:rPr>
              <a:t>hulladékokról </a:t>
            </a:r>
            <a:r>
              <a:rPr lang="hu-HU" sz="2400" dirty="0">
                <a:solidFill>
                  <a:schemeClr val="bg1"/>
                </a:solidFill>
                <a:latin typeface="Arial" pitchFamily="34" charset="0"/>
                <a:cs typeface="Arial" pitchFamily="34" charset="0"/>
              </a:rPr>
              <a:t>lesz szó.</a:t>
            </a:r>
          </a:p>
          <a:p>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Tehát:</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 kommunális vagy vegyes hulladékról </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és a </a:t>
            </a:r>
            <a:r>
              <a:rPr lang="hu-HU" sz="2400">
                <a:solidFill>
                  <a:schemeClr val="bg1"/>
                </a:solidFill>
                <a:latin typeface="Arial" pitchFamily="34" charset="0"/>
                <a:cs typeface="Arial" pitchFamily="34" charset="0"/>
              </a:rPr>
              <a:t>szelektív </a:t>
            </a:r>
            <a:r>
              <a:rPr lang="hu-HU" sz="2400" smtClean="0">
                <a:solidFill>
                  <a:schemeClr val="bg1"/>
                </a:solidFill>
                <a:latin typeface="Arial" pitchFamily="34" charset="0"/>
                <a:cs typeface="Arial" pitchFamily="34" charset="0"/>
              </a:rPr>
              <a:t>hulladékfajtákról</a:t>
            </a:r>
            <a:r>
              <a:rPr lang="hu-HU" sz="2400" dirty="0">
                <a:solidFill>
                  <a:schemeClr val="bg1"/>
                </a:solidFill>
                <a:latin typeface="Arial" pitchFamily="34" charset="0"/>
                <a:cs typeface="Arial" pitchFamily="34" charset="0"/>
              </a:rPr>
              <a:t>. </a:t>
            </a:r>
          </a:p>
          <a:p>
            <a:endParaRPr lang="hu-HU" sz="2400" dirty="0">
              <a:solidFill>
                <a:schemeClr val="bg1"/>
              </a:solidFill>
              <a:latin typeface="Arial" pitchFamily="34" charset="0"/>
              <a:cs typeface="Arial" pitchFamily="34" charset="0"/>
            </a:endParaRPr>
          </a:p>
        </p:txBody>
      </p:sp>
      <p:grpSp>
        <p:nvGrpSpPr>
          <p:cNvPr id="8" name="Csoportba foglalás 7"/>
          <p:cNvGrpSpPr/>
          <p:nvPr/>
        </p:nvGrpSpPr>
        <p:grpSpPr>
          <a:xfrm>
            <a:off x="3163616" y="870640"/>
            <a:ext cx="5158849" cy="1632169"/>
            <a:chOff x="3125342" y="3603008"/>
            <a:chExt cx="5841240" cy="2033292"/>
          </a:xfrm>
        </p:grpSpPr>
        <p:pic>
          <p:nvPicPr>
            <p:cNvPr id="3" name="Kép 2" descr="restaurant-512.png"/>
            <p:cNvPicPr>
              <a:picLocks noChangeAspect="1"/>
            </p:cNvPicPr>
            <p:nvPr/>
          </p:nvPicPr>
          <p:blipFill>
            <a:blip r:embed="rId3"/>
            <a:stretch>
              <a:fillRect/>
            </a:stretch>
          </p:blipFill>
          <p:spPr>
            <a:xfrm>
              <a:off x="6905770" y="3630077"/>
              <a:ext cx="2060812" cy="2006223"/>
            </a:xfrm>
            <a:prstGeom prst="rect">
              <a:avLst/>
            </a:prstGeom>
          </p:spPr>
        </p:pic>
        <p:pic>
          <p:nvPicPr>
            <p:cNvPr id="4" name="Kép 3" descr="home.png"/>
            <p:cNvPicPr>
              <a:picLocks noChangeAspect="1"/>
            </p:cNvPicPr>
            <p:nvPr/>
          </p:nvPicPr>
          <p:blipFill>
            <a:blip r:embed="rId4">
              <a:clrChange>
                <a:clrFrom>
                  <a:srgbClr val="FFFFFF"/>
                </a:clrFrom>
                <a:clrTo>
                  <a:srgbClr val="FFFFFF">
                    <a:alpha val="0"/>
                  </a:srgbClr>
                </a:clrTo>
              </a:clrChange>
            </a:blip>
            <a:srcRect t="7732"/>
            <a:stretch>
              <a:fillRect/>
            </a:stretch>
          </p:blipFill>
          <p:spPr>
            <a:xfrm>
              <a:off x="3125342" y="3603008"/>
              <a:ext cx="1996834" cy="1897040"/>
            </a:xfrm>
            <a:prstGeom prst="rect">
              <a:avLst/>
            </a:prstGeom>
          </p:spPr>
        </p:pic>
      </p:grpSp>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470182" y="1601697"/>
            <a:ext cx="11272639" cy="5929828"/>
          </a:xfrm>
          <a:prstGeom prst="rect">
            <a:avLst/>
          </a:prstGeom>
        </p:spPr>
        <p:txBody>
          <a:bodyPr wrap="square">
            <a:spAutoFit/>
          </a:bodyPr>
          <a:lstStyle/>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Háztartásban, vendéglátásban is </a:t>
            </a:r>
            <a:r>
              <a:rPr lang="hu-HU" sz="2400" dirty="0">
                <a:solidFill>
                  <a:schemeClr val="bg1"/>
                </a:solidFill>
                <a:latin typeface="Arial" pitchFamily="34" charset="0"/>
                <a:cs typeface="Arial" pitchFamily="34" charset="0"/>
              </a:rPr>
              <a:t>keletkező hulladék, feleslegessé </a:t>
            </a:r>
            <a:r>
              <a:rPr lang="hu-HU" sz="2400">
                <a:solidFill>
                  <a:schemeClr val="bg1"/>
                </a:solidFill>
                <a:latin typeface="Arial" pitchFamily="34" charset="0"/>
                <a:cs typeface="Arial" pitchFamily="34" charset="0"/>
              </a:rPr>
              <a:t>vált </a:t>
            </a:r>
            <a:r>
              <a:rPr lang="hu-HU" sz="2400" smtClean="0">
                <a:solidFill>
                  <a:schemeClr val="bg1"/>
                </a:solidFill>
                <a:latin typeface="Arial" pitchFamily="34" charset="0"/>
                <a:cs typeface="Arial" pitchFamily="34" charset="0"/>
              </a:rPr>
              <a:t>tárgy, melyet a fekete színű kukában gyűjtjük.</a:t>
            </a:r>
          </a:p>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Minden amit nem lehet újrahasznosítani, illetve, amit nem szabad a szelektív gyűjtőkbe tenni, így ételmaradék, ételmaradékkal szennyezett műanyag vagy üveg.</a:t>
            </a:r>
            <a:endParaRPr lang="hu-HU" sz="2400" dirty="0">
              <a:solidFill>
                <a:schemeClr val="bg1"/>
              </a:solidFill>
              <a:latin typeface="Arial" pitchFamily="34" charset="0"/>
              <a:cs typeface="Arial" pitchFamily="34" charset="0"/>
            </a:endParaRPr>
          </a:p>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A fekete kukába tilos fémet és veszélyes anyagot tartalmazó hulladékot tenni! </a:t>
            </a:r>
            <a:endParaRPr lang="hu-HU" sz="2400" dirty="0">
              <a:solidFill>
                <a:schemeClr val="bg1"/>
              </a:solidFill>
              <a:latin typeface="Arial" pitchFamily="34" charset="0"/>
              <a:cs typeface="Arial" pitchFamily="34" charset="0"/>
            </a:endParaRPr>
          </a:p>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A fekete kukában lévő kommunális hulladékot a hulladékszállító cég a </a:t>
            </a:r>
            <a:r>
              <a:rPr lang="hu-HU" sz="2400" dirty="0">
                <a:solidFill>
                  <a:schemeClr val="bg1"/>
                </a:solidFill>
                <a:latin typeface="Arial" pitchFamily="34" charset="0"/>
                <a:cs typeface="Arial" pitchFamily="34" charset="0"/>
              </a:rPr>
              <a:t>normál </a:t>
            </a:r>
            <a:r>
              <a:rPr lang="hu-HU" sz="2400">
                <a:solidFill>
                  <a:schemeClr val="bg1"/>
                </a:solidFill>
                <a:latin typeface="Arial" pitchFamily="34" charset="0"/>
                <a:cs typeface="Arial" pitchFamily="34" charset="0"/>
              </a:rPr>
              <a:t>kukásautóval </a:t>
            </a:r>
            <a:r>
              <a:rPr lang="hu-HU" sz="2400" smtClean="0">
                <a:solidFill>
                  <a:schemeClr val="bg1"/>
                </a:solidFill>
                <a:latin typeface="Arial" pitchFamily="34" charset="0"/>
                <a:cs typeface="Arial" pitchFamily="34" charset="0"/>
              </a:rPr>
              <a:t>viszi </a:t>
            </a:r>
            <a:r>
              <a:rPr lang="hu-HU" sz="2400" dirty="0">
                <a:solidFill>
                  <a:schemeClr val="bg1"/>
                </a:solidFill>
                <a:latin typeface="Arial" pitchFamily="34" charset="0"/>
                <a:cs typeface="Arial" pitchFamily="34" charset="0"/>
              </a:rPr>
              <a:t>el. </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Vendéglátóiparban ilyen: az étellel szennyezett csomagolóanyag,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amit nem szabad a szelektív papír vagy műanyag </a:t>
            </a:r>
            <a:r>
              <a:rPr lang="hu-HU" sz="2400">
                <a:solidFill>
                  <a:schemeClr val="bg1"/>
                </a:solidFill>
                <a:latin typeface="Arial" pitchFamily="34" charset="0"/>
                <a:cs typeface="Arial" pitchFamily="34" charset="0"/>
              </a:rPr>
              <a:t>gyűjtőbe </a:t>
            </a:r>
            <a:r>
              <a:rPr lang="hu-HU" sz="2400" smtClean="0">
                <a:solidFill>
                  <a:schemeClr val="bg1"/>
                </a:solidFill>
                <a:latin typeface="Arial" pitchFamily="34" charset="0"/>
                <a:cs typeface="Arial" pitchFamily="34" charset="0"/>
              </a:rPr>
              <a:t>rakni.</a:t>
            </a:r>
          </a:p>
          <a:p>
            <a:pPr marL="355600" indent="-355600">
              <a:spcBef>
                <a:spcPts val="1000"/>
              </a:spcBef>
              <a:buClr>
                <a:srgbClr val="1E5155">
                  <a:lumMod val="40000"/>
                  <a:lumOff val="60000"/>
                </a:srgbClr>
              </a:buClr>
              <a:buSzPct val="80000"/>
            </a:pPr>
            <a:r>
              <a:rPr lang="hu-HU" sz="2400" b="1" smtClean="0">
                <a:solidFill>
                  <a:schemeClr val="bg1"/>
                </a:solidFill>
                <a:latin typeface="Arial" pitchFamily="34" charset="0"/>
                <a:cs typeface="Arial" pitchFamily="34" charset="0"/>
              </a:rPr>
              <a:t>Nem </a:t>
            </a:r>
            <a:r>
              <a:rPr lang="hu-HU" sz="2400" b="1">
                <a:solidFill>
                  <a:schemeClr val="bg1"/>
                </a:solidFill>
                <a:latin typeface="Arial" pitchFamily="34" charset="0"/>
                <a:cs typeface="Arial" pitchFamily="34" charset="0"/>
              </a:rPr>
              <a:t>ide </a:t>
            </a:r>
            <a:r>
              <a:rPr lang="hu-HU" sz="2400" b="1" smtClean="0">
                <a:solidFill>
                  <a:schemeClr val="bg1"/>
                </a:solidFill>
                <a:latin typeface="Arial" pitchFamily="34" charset="0"/>
                <a:cs typeface="Arial" pitchFamily="34" charset="0"/>
              </a:rPr>
              <a:t>való</a:t>
            </a:r>
            <a:r>
              <a:rPr lang="hu-HU" sz="2400" b="1">
                <a:solidFill>
                  <a:schemeClr val="bg1"/>
                </a:solidFill>
                <a:latin typeface="Arial" pitchFamily="34" charset="0"/>
                <a:cs typeface="Arial" pitchFamily="34" charset="0"/>
              </a:rPr>
              <a:t> </a:t>
            </a:r>
            <a:r>
              <a:rPr lang="hu-HU" sz="2400" b="1" smtClean="0">
                <a:solidFill>
                  <a:schemeClr val="bg1"/>
                </a:solidFill>
                <a:latin typeface="Arial" pitchFamily="34" charset="0"/>
                <a:cs typeface="Arial" pitchFamily="34" charset="0"/>
              </a:rPr>
              <a:t>a</a:t>
            </a:r>
            <a:r>
              <a:rPr lang="hu-HU" sz="2400" smtClean="0">
                <a:solidFill>
                  <a:schemeClr val="bg1"/>
                </a:solidFill>
                <a:latin typeface="Arial" pitchFamily="34" charset="0"/>
                <a:cs typeface="Arial" pitchFamily="34" charset="0"/>
              </a:rPr>
              <a:t> </a:t>
            </a:r>
            <a:r>
              <a:rPr lang="hu-HU" sz="2400" b="1" smtClean="0">
                <a:solidFill>
                  <a:schemeClr val="bg1"/>
                </a:solidFill>
                <a:latin typeface="Arial" pitchFamily="34" charset="0"/>
                <a:cs typeface="Arial" pitchFamily="34" charset="0"/>
              </a:rPr>
              <a:t>vendéglátásban</a:t>
            </a:r>
            <a:r>
              <a:rPr lang="hu-HU" sz="2400" smtClean="0">
                <a:solidFill>
                  <a:schemeClr val="bg1"/>
                </a:solidFill>
                <a:latin typeface="Arial" pitchFamily="34" charset="0"/>
                <a:cs typeface="Arial" pitchFamily="34" charset="0"/>
              </a:rPr>
              <a:t> keletkező </a:t>
            </a:r>
            <a:r>
              <a:rPr lang="hu-HU" sz="2400" dirty="0">
                <a:solidFill>
                  <a:schemeClr val="bg1"/>
                </a:solidFill>
                <a:latin typeface="Arial" pitchFamily="34" charset="0"/>
                <a:cs typeface="Arial" pitchFamily="34" charset="0"/>
              </a:rPr>
              <a:t>ételmaradék.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Ezt nem szabad a vegyes hulladékba, azaz a fekete </a:t>
            </a:r>
            <a:r>
              <a:rPr lang="hu-HU" sz="2400">
                <a:solidFill>
                  <a:schemeClr val="bg1"/>
                </a:solidFill>
                <a:latin typeface="Arial" pitchFamily="34" charset="0"/>
                <a:cs typeface="Arial" pitchFamily="34" charset="0"/>
              </a:rPr>
              <a:t>kukába </a:t>
            </a:r>
            <a:r>
              <a:rPr lang="hu-HU" sz="2400" smtClean="0">
                <a:solidFill>
                  <a:schemeClr val="bg1"/>
                </a:solidFill>
                <a:latin typeface="Arial" pitchFamily="34" charset="0"/>
                <a:cs typeface="Arial" pitchFamily="34" charset="0"/>
              </a:rPr>
              <a:t>tenni!</a:t>
            </a: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grpSp>
        <p:nvGrpSpPr>
          <p:cNvPr id="2" name="Csoportba foglalás 1"/>
          <p:cNvGrpSpPr/>
          <p:nvPr/>
        </p:nvGrpSpPr>
        <p:grpSpPr>
          <a:xfrm>
            <a:off x="8028917" y="86020"/>
            <a:ext cx="2747750" cy="1419368"/>
            <a:chOff x="9331936" y="5307495"/>
            <a:chExt cx="2747750" cy="1419368"/>
          </a:xfrm>
        </p:grpSpPr>
        <p:pic>
          <p:nvPicPr>
            <p:cNvPr id="6" name="Kép 5" descr="images (9).jpg"/>
            <p:cNvPicPr>
              <a:picLocks noChangeAspect="1"/>
            </p:cNvPicPr>
            <p:nvPr/>
          </p:nvPicPr>
          <p:blipFill>
            <a:blip r:embed="rId3">
              <a:clrChange>
                <a:clrFrom>
                  <a:srgbClr val="FFFFFF"/>
                </a:clrFrom>
                <a:clrTo>
                  <a:srgbClr val="FFFFFF">
                    <a:alpha val="0"/>
                  </a:srgbClr>
                </a:clrTo>
              </a:clrChange>
            </a:blip>
            <a:srcRect l="78045" t="13964" r="2406" b="8924"/>
            <a:stretch>
              <a:fillRect/>
            </a:stretch>
          </p:blipFill>
          <p:spPr>
            <a:xfrm>
              <a:off x="10919627" y="5307495"/>
              <a:ext cx="1160059" cy="1419368"/>
            </a:xfrm>
            <a:prstGeom prst="rect">
              <a:avLst/>
            </a:prstGeom>
          </p:spPr>
        </p:pic>
        <p:sp>
          <p:nvSpPr>
            <p:cNvPr id="7" name="Szaggatott nyíl jobbra 6"/>
            <p:cNvSpPr/>
            <p:nvPr/>
          </p:nvSpPr>
          <p:spPr>
            <a:xfrm>
              <a:off x="9331936" y="5484914"/>
              <a:ext cx="1473958" cy="1091821"/>
            </a:xfrm>
            <a:prstGeom prst="stripedRightArrow">
              <a:avLst/>
            </a:prstGeom>
            <a:solidFill>
              <a:schemeClr val="bg1">
                <a:lumMod val="50000"/>
                <a:lumOff val="50000"/>
              </a:schemeClr>
            </a:solidFill>
            <a:ln>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pic>
        <p:nvPicPr>
          <p:cNvPr id="8" name="Kép 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a:ln>
            <a:noFill/>
          </a:ln>
        </p:spPr>
      </p:pic>
      <p:sp>
        <p:nvSpPr>
          <p:cNvPr id="9" name="Szöveg helye 2">
            <a:extLst>
              <a:ext uri="{FF2B5EF4-FFF2-40B4-BE49-F238E27FC236}">
                <a16:creationId xmlns="" xmlns:a16="http://schemas.microsoft.com/office/drawing/2014/main" id="{5B57C040-15D2-43C5-AB8D-A0D8BE682179}"/>
              </a:ext>
            </a:extLst>
          </p:cNvPr>
          <p:cNvSpPr txBox="1">
            <a:spLocks/>
          </p:cNvSpPr>
          <p:nvPr/>
        </p:nvSpPr>
        <p:spPr>
          <a:xfrm>
            <a:off x="542373" y="359748"/>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a:solidFill>
                  <a:schemeClr val="bg2"/>
                </a:solidFill>
                <a:latin typeface="Arial" panose="020B0604020202020204" pitchFamily="34" charset="0"/>
                <a:cs typeface="Arial" panose="020B0604020202020204" pitchFamily="34" charset="0"/>
              </a:rPr>
              <a:t>Kommunális hulladék </a:t>
            </a:r>
            <a:r>
              <a:rPr lang="hu-HU" sz="3200" b="1" dirty="0" smtClean="0">
                <a:solidFill>
                  <a:schemeClr val="bg2"/>
                </a:solidFill>
                <a:latin typeface="Arial" panose="020B0604020202020204" pitchFamily="34" charset="0"/>
                <a:cs typeface="Arial" panose="020B0604020202020204" pitchFamily="34" charset="0"/>
              </a:rPr>
              <a:t/>
            </a:r>
            <a:br>
              <a:rPr lang="hu-HU" sz="3200" b="1" dirty="0" smtClean="0">
                <a:solidFill>
                  <a:schemeClr val="bg2"/>
                </a:solidFill>
                <a:latin typeface="Arial" panose="020B0604020202020204" pitchFamily="34" charset="0"/>
                <a:cs typeface="Arial" panose="020B0604020202020204" pitchFamily="34" charset="0"/>
              </a:rPr>
            </a:br>
            <a:r>
              <a:rPr lang="hu-HU" sz="3200" b="1" dirty="0" smtClean="0">
                <a:solidFill>
                  <a:schemeClr val="bg2"/>
                </a:solidFill>
                <a:latin typeface="Arial" panose="020B0604020202020204" pitchFamily="34" charset="0"/>
                <a:cs typeface="Arial" panose="020B0604020202020204" pitchFamily="34" charset="0"/>
              </a:rPr>
              <a:t>vagy </a:t>
            </a:r>
            <a:r>
              <a:rPr lang="hu-HU" sz="3200" b="1" dirty="0">
                <a:solidFill>
                  <a:schemeClr val="bg2"/>
                </a:solidFill>
                <a:latin typeface="Arial" panose="020B0604020202020204" pitchFamily="34" charset="0"/>
                <a:cs typeface="Arial" panose="020B0604020202020204" pitchFamily="34" charset="0"/>
              </a:rPr>
              <a:t>vegyes háztartási hulladék</a:t>
            </a: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soportba foglalás 8"/>
          <p:cNvGrpSpPr/>
          <p:nvPr/>
        </p:nvGrpSpPr>
        <p:grpSpPr>
          <a:xfrm>
            <a:off x="367003" y="1386476"/>
            <a:ext cx="8946107" cy="5067890"/>
            <a:chOff x="-390446" y="1275870"/>
            <a:chExt cx="8946107" cy="5067890"/>
          </a:xfrm>
        </p:grpSpPr>
        <p:pic>
          <p:nvPicPr>
            <p:cNvPr id="5" name="Kép 4"/>
            <p:cNvPicPr/>
            <p:nvPr/>
          </p:nvPicPr>
          <p:blipFill rotWithShape="1">
            <a:blip r:embed="rId3" cstate="print">
              <a:extLst>
                <a:ext uri="{28A0092B-C50C-407E-A947-70E740481C1C}">
                  <a14:useLocalDpi xmlns="" xmlns:a14="http://schemas.microsoft.com/office/drawing/2010/main" val="0"/>
                </a:ext>
              </a:extLst>
            </a:blip>
            <a:srcRect l="-1" t="17164" r="-703" b="3618"/>
            <a:stretch/>
          </p:blipFill>
          <p:spPr bwMode="auto">
            <a:xfrm>
              <a:off x="5349921" y="1364774"/>
              <a:ext cx="3166283" cy="2197292"/>
            </a:xfrm>
            <a:prstGeom prst="rect">
              <a:avLst/>
            </a:prstGeom>
            <a:ln>
              <a:noFill/>
            </a:ln>
            <a:extLst>
              <a:ext uri="{53640926-AAD7-44D8-BBD7-CCE9431645EC}">
                <a14:shadowObscured xmlns="" xmlns:a14="http://schemas.microsoft.com/office/drawing/2010/main"/>
              </a:ext>
            </a:extLst>
          </p:spPr>
        </p:pic>
        <p:pic>
          <p:nvPicPr>
            <p:cNvPr id="6" name="Kép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75311" y="1275870"/>
              <a:ext cx="3275462" cy="2292824"/>
            </a:xfrm>
            <a:prstGeom prst="rect">
              <a:avLst/>
            </a:prstGeom>
            <a:noFill/>
            <a:ln>
              <a:noFill/>
            </a:ln>
          </p:spPr>
        </p:pic>
        <p:pic>
          <p:nvPicPr>
            <p:cNvPr id="7" name="Kép 6"/>
            <p:cNvPicPr/>
            <p:nvPr/>
          </p:nvPicPr>
          <p:blipFill>
            <a:blip r:embed="rId5" cstate="print">
              <a:extLst>
                <a:ext uri="{28A0092B-C50C-407E-A947-70E740481C1C}">
                  <a14:useLocalDpi xmlns="" xmlns:a14="http://schemas.microsoft.com/office/drawing/2010/main" val="0"/>
                </a:ext>
              </a:extLst>
            </a:blip>
            <a:stretch>
              <a:fillRect/>
            </a:stretch>
          </p:blipFill>
          <p:spPr>
            <a:xfrm>
              <a:off x="5362083" y="3969049"/>
              <a:ext cx="3193578" cy="2374711"/>
            </a:xfrm>
            <a:prstGeom prst="rect">
              <a:avLst/>
            </a:prstGeom>
          </p:spPr>
        </p:pic>
        <p:pic>
          <p:nvPicPr>
            <p:cNvPr id="8" name="Kép 7"/>
            <p:cNvPicPr/>
            <p:nvPr/>
          </p:nvPicPr>
          <p:blipFill>
            <a:blip r:embed="rId6" cstate="print">
              <a:extLst>
                <a:ext uri="{28A0092B-C50C-407E-A947-70E740481C1C}">
                  <a14:useLocalDpi xmlns="" xmlns:a14="http://schemas.microsoft.com/office/drawing/2010/main" val="0"/>
                </a:ext>
              </a:extLst>
            </a:blip>
            <a:stretch>
              <a:fillRect/>
            </a:stretch>
          </p:blipFill>
          <p:spPr>
            <a:xfrm>
              <a:off x="-390446" y="3990659"/>
              <a:ext cx="3316405" cy="2347415"/>
            </a:xfrm>
            <a:prstGeom prst="rect">
              <a:avLst/>
            </a:prstGeom>
          </p:spPr>
        </p:pic>
      </p:grpSp>
      <p:sp>
        <p:nvSpPr>
          <p:cNvPr id="120833" name="Rectangle 1"/>
          <p:cNvSpPr>
            <a:spLocks noChangeArrowheads="1"/>
          </p:cNvSpPr>
          <p:nvPr/>
        </p:nvSpPr>
        <p:spPr bwMode="auto">
          <a:xfrm>
            <a:off x="340751" y="277053"/>
            <a:ext cx="8959660" cy="892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hu-HU" sz="2800" b="1" dirty="0">
                <a:solidFill>
                  <a:schemeClr val="bg2"/>
                </a:solidFill>
                <a:latin typeface="Arial" pitchFamily="34" charset="0"/>
                <a:ea typeface="Times New Roman" pitchFamily="18" charset="0"/>
                <a:cs typeface="Arial" pitchFamily="34" charset="0"/>
              </a:rPr>
              <a:t>K</a:t>
            </a:r>
            <a:r>
              <a:rPr kumimoji="0" lang="hu-HU" sz="2800" b="1" i="0" u="none" strike="noStrike" cap="none" normalizeH="0" baseline="0" dirty="0">
                <a:ln>
                  <a:noFill/>
                </a:ln>
                <a:solidFill>
                  <a:schemeClr val="bg2"/>
                </a:solidFill>
                <a:effectLst/>
                <a:latin typeface="Arial" pitchFamily="34" charset="0"/>
                <a:ea typeface="Times New Roman" pitchFamily="18" charset="0"/>
                <a:cs typeface="Arial" pitchFamily="34" charset="0"/>
              </a:rPr>
              <a:t>ommunális </a:t>
            </a:r>
            <a:r>
              <a:rPr kumimoji="0" lang="hu-HU" sz="2800" b="1" i="0" u="none" strike="noStrike" cap="none" normalizeH="0" baseline="0">
                <a:ln>
                  <a:noFill/>
                </a:ln>
                <a:solidFill>
                  <a:schemeClr val="bg2"/>
                </a:solidFill>
                <a:effectLst/>
                <a:latin typeface="Arial" pitchFamily="34" charset="0"/>
                <a:ea typeface="Times New Roman" pitchFamily="18" charset="0"/>
                <a:cs typeface="Arial" pitchFamily="34" charset="0"/>
              </a:rPr>
              <a:t>hulladék </a:t>
            </a:r>
            <a:r>
              <a:rPr kumimoji="0" lang="hu-HU" sz="2800" b="1" i="0" u="none" strike="noStrike" cap="none" normalizeH="0" baseline="0" smtClean="0">
                <a:ln>
                  <a:noFill/>
                </a:ln>
                <a:solidFill>
                  <a:schemeClr val="bg2"/>
                </a:solidFill>
                <a:effectLst/>
                <a:latin typeface="Arial" pitchFamily="34" charset="0"/>
                <a:ea typeface="Times New Roman" pitchFamily="18" charset="0"/>
                <a:cs typeface="Arial" pitchFamily="34" charset="0"/>
              </a:rPr>
              <a:t>példák:</a:t>
            </a:r>
            <a:br>
              <a:rPr kumimoji="0" lang="hu-HU" sz="2800" b="1" i="0" u="none" strike="noStrike" cap="none" normalizeH="0" baseline="0" smtClean="0">
                <a:ln>
                  <a:noFill/>
                </a:ln>
                <a:solidFill>
                  <a:schemeClr val="bg2"/>
                </a:solidFill>
                <a:effectLst/>
                <a:latin typeface="Arial" pitchFamily="34" charset="0"/>
                <a:ea typeface="Times New Roman" pitchFamily="18" charset="0"/>
                <a:cs typeface="Arial" pitchFamily="34" charset="0"/>
              </a:rPr>
            </a:br>
            <a:r>
              <a:rPr kumimoji="0" lang="hu-HU" sz="2400" b="1" i="0" u="none" strike="noStrike" cap="none" normalizeH="0" baseline="0" smtClean="0">
                <a:ln>
                  <a:noFill/>
                </a:ln>
                <a:solidFill>
                  <a:schemeClr val="bg2"/>
                </a:solidFill>
                <a:effectLst/>
                <a:latin typeface="Arial" pitchFamily="34" charset="0"/>
                <a:ea typeface="Times New Roman" pitchFamily="18" charset="0"/>
                <a:cs typeface="Arial" pitchFamily="34" charset="0"/>
              </a:rPr>
              <a:t>papír,</a:t>
            </a:r>
            <a:r>
              <a:rPr kumimoji="0" lang="hu-HU" sz="2400" b="1" i="0" u="none" strike="noStrike" cap="none" normalizeH="0" smtClean="0">
                <a:ln>
                  <a:noFill/>
                </a:ln>
                <a:solidFill>
                  <a:schemeClr val="bg2"/>
                </a:solidFill>
                <a:effectLst/>
                <a:latin typeface="Arial" pitchFamily="34" charset="0"/>
                <a:ea typeface="Times New Roman" pitchFamily="18" charset="0"/>
                <a:cs typeface="Arial" pitchFamily="34" charset="0"/>
              </a:rPr>
              <a:t> amit a kommunális hulladékba rakunk</a:t>
            </a:r>
            <a:endParaRPr kumimoji="0" lang="hu-HU" sz="2400" b="1" i="0" u="none" strike="noStrike" cap="none" normalizeH="0" baseline="0" dirty="0">
              <a:ln>
                <a:noFill/>
              </a:ln>
              <a:solidFill>
                <a:schemeClr val="bg2"/>
              </a:solidFill>
              <a:effectLst/>
              <a:latin typeface="Arial" pitchFamily="34" charset="0"/>
              <a:cs typeface="Arial" pitchFamily="34" charset="0"/>
            </a:endParaRPr>
          </a:p>
        </p:txBody>
      </p:sp>
      <p:sp>
        <p:nvSpPr>
          <p:cNvPr id="10" name="Téglalap 9"/>
          <p:cNvSpPr/>
          <p:nvPr/>
        </p:nvSpPr>
        <p:spPr>
          <a:xfrm>
            <a:off x="3791008" y="2947538"/>
            <a:ext cx="1994498" cy="707886"/>
          </a:xfrm>
          <a:prstGeom prst="rect">
            <a:avLst/>
          </a:prstGeom>
        </p:spPr>
        <p:txBody>
          <a:bodyPr wrap="square">
            <a:spAutoFit/>
          </a:bodyPr>
          <a:lstStyle/>
          <a:p>
            <a:r>
              <a:rPr lang="hu-HU" sz="2000" b="1">
                <a:solidFill>
                  <a:schemeClr val="bg2"/>
                </a:solidFill>
                <a:latin typeface="Arial" pitchFamily="34" charset="0"/>
                <a:ea typeface="Times New Roman" pitchFamily="18" charset="0"/>
                <a:cs typeface="Arial" pitchFamily="34" charset="0"/>
              </a:rPr>
              <a:t>Koszos </a:t>
            </a:r>
            <a:r>
              <a:rPr lang="hu-HU" sz="2000" b="1" smtClean="0">
                <a:solidFill>
                  <a:schemeClr val="bg2"/>
                </a:solidFill>
                <a:latin typeface="Arial" pitchFamily="34" charset="0"/>
                <a:ea typeface="Times New Roman" pitchFamily="18" charset="0"/>
                <a:cs typeface="Arial" pitchFamily="34" charset="0"/>
              </a:rPr>
              <a:t>papír- </a:t>
            </a:r>
            <a:r>
              <a:rPr lang="hu-HU" sz="2000" b="1" dirty="0">
                <a:solidFill>
                  <a:schemeClr val="bg2"/>
                </a:solidFill>
                <a:latin typeface="Arial" pitchFamily="34" charset="0"/>
                <a:ea typeface="Times New Roman" pitchFamily="18" charset="0"/>
                <a:cs typeface="Arial" pitchFamily="34" charset="0"/>
              </a:rPr>
              <a:t>zsebkendő</a:t>
            </a:r>
            <a:endParaRPr lang="hu-HU" sz="2000" dirty="0"/>
          </a:p>
        </p:txBody>
      </p:sp>
      <p:sp>
        <p:nvSpPr>
          <p:cNvPr id="11" name="Téglalap 10"/>
          <p:cNvSpPr/>
          <p:nvPr/>
        </p:nvSpPr>
        <p:spPr>
          <a:xfrm>
            <a:off x="9355279" y="2884421"/>
            <a:ext cx="2415210" cy="707886"/>
          </a:xfrm>
          <a:prstGeom prst="rect">
            <a:avLst/>
          </a:prstGeom>
        </p:spPr>
        <p:txBody>
          <a:bodyPr wrap="square">
            <a:spAutoFit/>
          </a:bodyPr>
          <a:lstStyle/>
          <a:p>
            <a:r>
              <a:rPr lang="hu-HU" sz="2000" b="1" dirty="0">
                <a:solidFill>
                  <a:schemeClr val="bg2"/>
                </a:solidFill>
                <a:latin typeface="Arial" pitchFamily="34" charset="0"/>
                <a:ea typeface="Times New Roman" pitchFamily="18" charset="0"/>
                <a:cs typeface="Arial" pitchFamily="34" charset="0"/>
              </a:rPr>
              <a:t>Véres/szennyezett papír törlőkendő</a:t>
            </a:r>
            <a:endParaRPr lang="hu-HU" sz="2000" dirty="0"/>
          </a:p>
        </p:txBody>
      </p:sp>
      <p:sp>
        <p:nvSpPr>
          <p:cNvPr id="12" name="Téglalap 11"/>
          <p:cNvSpPr/>
          <p:nvPr/>
        </p:nvSpPr>
        <p:spPr>
          <a:xfrm>
            <a:off x="3686909" y="5740794"/>
            <a:ext cx="2251881" cy="707886"/>
          </a:xfrm>
          <a:prstGeom prst="rect">
            <a:avLst/>
          </a:prstGeom>
        </p:spPr>
        <p:txBody>
          <a:bodyPr wrap="square">
            <a:spAutoFit/>
          </a:bodyPr>
          <a:lstStyle/>
          <a:p>
            <a:r>
              <a:rPr lang="hu-HU" sz="2000" b="1" dirty="0">
                <a:solidFill>
                  <a:schemeClr val="bg2"/>
                </a:solidFill>
                <a:latin typeface="Arial" pitchFamily="34" charset="0"/>
                <a:ea typeface="Times New Roman" pitchFamily="18" charset="0"/>
                <a:cs typeface="Arial" pitchFamily="34" charset="0"/>
              </a:rPr>
              <a:t>Koszos csomagoló-papír</a:t>
            </a:r>
            <a:endParaRPr lang="hu-HU" sz="2000" dirty="0"/>
          </a:p>
        </p:txBody>
      </p:sp>
      <p:sp>
        <p:nvSpPr>
          <p:cNvPr id="13" name="Téglalap 12"/>
          <p:cNvSpPr/>
          <p:nvPr/>
        </p:nvSpPr>
        <p:spPr>
          <a:xfrm>
            <a:off x="9317499" y="6048570"/>
            <a:ext cx="2307042" cy="400110"/>
          </a:xfrm>
          <a:prstGeom prst="rect">
            <a:avLst/>
          </a:prstGeom>
        </p:spPr>
        <p:txBody>
          <a:bodyPr wrap="none">
            <a:spAutoFit/>
          </a:bodyPr>
          <a:lstStyle/>
          <a:p>
            <a:r>
              <a:rPr lang="hu-HU" sz="2000" b="1" dirty="0">
                <a:solidFill>
                  <a:schemeClr val="bg2"/>
                </a:solidFill>
                <a:latin typeface="Arial" pitchFamily="34" charset="0"/>
                <a:ea typeface="Times New Roman" pitchFamily="18" charset="0"/>
                <a:cs typeface="Arial" pitchFamily="34" charset="0"/>
              </a:rPr>
              <a:t>Használt szalvéta</a:t>
            </a:r>
            <a:endParaRPr lang="hu-HU" sz="2000" dirty="0"/>
          </a:p>
        </p:txBody>
      </p:sp>
      <p:pic>
        <p:nvPicPr>
          <p:cNvPr id="14" name="Kép 13"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7"/>
          <a:stretch>
            <a:fillRect/>
          </a:stretch>
        </p:blipFill>
        <p:spPr>
          <a:xfrm>
            <a:off x="10860973" y="13855"/>
            <a:ext cx="1317171" cy="1235537"/>
          </a:xfrm>
          <a:prstGeom prst="rect">
            <a:avLst/>
          </a:prstGeom>
        </p:spPr>
      </p:pic>
      <p:grpSp>
        <p:nvGrpSpPr>
          <p:cNvPr id="27" name="Csoportba foglalás 26"/>
          <p:cNvGrpSpPr/>
          <p:nvPr/>
        </p:nvGrpSpPr>
        <p:grpSpPr>
          <a:xfrm>
            <a:off x="8028917" y="86020"/>
            <a:ext cx="2747750" cy="1419368"/>
            <a:chOff x="9331936" y="5307495"/>
            <a:chExt cx="2747750" cy="1419368"/>
          </a:xfrm>
        </p:grpSpPr>
        <p:pic>
          <p:nvPicPr>
            <p:cNvPr id="28" name="Kép 27" descr="images (9).jpg"/>
            <p:cNvPicPr>
              <a:picLocks noChangeAspect="1"/>
            </p:cNvPicPr>
            <p:nvPr/>
          </p:nvPicPr>
          <p:blipFill>
            <a:blip r:embed="rId8">
              <a:clrChange>
                <a:clrFrom>
                  <a:srgbClr val="FFFFFF"/>
                </a:clrFrom>
                <a:clrTo>
                  <a:srgbClr val="FFFFFF">
                    <a:alpha val="0"/>
                  </a:srgbClr>
                </a:clrTo>
              </a:clrChange>
            </a:blip>
            <a:srcRect l="78045" t="13964" r="2406" b="8924"/>
            <a:stretch>
              <a:fillRect/>
            </a:stretch>
          </p:blipFill>
          <p:spPr>
            <a:xfrm>
              <a:off x="10919627" y="5307495"/>
              <a:ext cx="1160059" cy="1419368"/>
            </a:xfrm>
            <a:prstGeom prst="rect">
              <a:avLst/>
            </a:prstGeom>
          </p:spPr>
        </p:pic>
        <p:sp>
          <p:nvSpPr>
            <p:cNvPr id="29" name="Szaggatott nyíl jobbra 28"/>
            <p:cNvSpPr/>
            <p:nvPr/>
          </p:nvSpPr>
          <p:spPr>
            <a:xfrm>
              <a:off x="9331936" y="5484914"/>
              <a:ext cx="1473958" cy="1091821"/>
            </a:xfrm>
            <a:prstGeom prst="stripedRightArrow">
              <a:avLst/>
            </a:prstGeom>
            <a:solidFill>
              <a:schemeClr val="bg1">
                <a:lumMod val="50000"/>
                <a:lumOff val="50000"/>
              </a:schemeClr>
            </a:solidFill>
            <a:ln>
              <a:solidFill>
                <a:schemeClr val="bg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7" y="1315531"/>
            <a:ext cx="9075045" cy="3026470"/>
          </a:xfrm>
          <a:prstGeom prst="rect">
            <a:avLst/>
          </a:prstGeom>
        </p:spPr>
        <p:txBody>
          <a:bodyPr wrap="square">
            <a:spAutoFit/>
          </a:bodyPr>
          <a:lstStyle/>
          <a:p>
            <a:pPr marL="355600" indent="-355600">
              <a:spcBef>
                <a:spcPts val="1000"/>
              </a:spcBef>
              <a:spcAft>
                <a:spcPts val="1200"/>
              </a:spcAft>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Minden, ami </a:t>
            </a:r>
            <a:r>
              <a:rPr lang="hu-HU" sz="2400" b="1" dirty="0">
                <a:solidFill>
                  <a:schemeClr val="bg1"/>
                </a:solidFill>
                <a:latin typeface="Arial" pitchFamily="34" charset="0"/>
                <a:cs typeface="Arial" pitchFamily="34" charset="0"/>
              </a:rPr>
              <a:t>csak</a:t>
            </a:r>
            <a:r>
              <a:rPr lang="hu-HU" sz="2400" dirty="0">
                <a:solidFill>
                  <a:schemeClr val="bg1"/>
                </a:solidFill>
                <a:latin typeface="Arial" pitchFamily="34" charset="0"/>
                <a:cs typeface="Arial" pitchFamily="34" charset="0"/>
              </a:rPr>
              <a:t> műanyagból áll. </a:t>
            </a:r>
          </a:p>
          <a:p>
            <a:pPr marL="355600" indent="-355600">
              <a:spcBef>
                <a:spcPts val="1000"/>
              </a:spcBef>
              <a:spcAft>
                <a:spcPts val="1200"/>
              </a:spcAft>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Például ásványvizes és üdítős PET palackok (lapítva</a:t>
            </a:r>
            <a:r>
              <a:rPr lang="hu-HU" sz="2400" dirty="0" smtClean="0">
                <a:solidFill>
                  <a:schemeClr val="bg1"/>
                </a:solidFill>
                <a:latin typeface="Arial" pitchFamily="34" charset="0"/>
                <a:cs typeface="Arial" pitchFamily="34" charset="0"/>
              </a:rPr>
              <a:t>), elöblített </a:t>
            </a:r>
            <a:r>
              <a:rPr lang="hu-HU" sz="2400" dirty="0">
                <a:solidFill>
                  <a:schemeClr val="bg1"/>
                </a:solidFill>
                <a:latin typeface="Arial" pitchFamily="34" charset="0"/>
                <a:cs typeface="Arial" pitchFamily="34" charset="0"/>
              </a:rPr>
              <a:t>tejfölös és joghurtos poharak, műanyag evőeszközök és tányérok, </a:t>
            </a:r>
            <a:r>
              <a:rPr lang="hu-HU" sz="2400" dirty="0" smtClean="0">
                <a:solidFill>
                  <a:schemeClr val="bg1"/>
                </a:solidFill>
                <a:latin typeface="Arial" pitchFamily="34" charset="0"/>
                <a:cs typeface="Arial" pitchFamily="34" charset="0"/>
              </a:rPr>
              <a:t>műanyag </a:t>
            </a:r>
            <a:r>
              <a:rPr lang="hu-HU" sz="2400" dirty="0">
                <a:solidFill>
                  <a:schemeClr val="bg1"/>
                </a:solidFill>
                <a:latin typeface="Arial" pitchFamily="34" charset="0"/>
                <a:cs typeface="Arial" pitchFamily="34" charset="0"/>
              </a:rPr>
              <a:t>zacskók, reklámtáskák, műanyag fóliák. </a:t>
            </a:r>
          </a:p>
          <a:p>
            <a:pPr marL="355600" indent="-355600">
              <a:spcBef>
                <a:spcPts val="1000"/>
              </a:spcBef>
              <a:spcAft>
                <a:spcPts val="1200"/>
              </a:spcAft>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Nem ide való: vegyszeres </a:t>
            </a:r>
            <a:r>
              <a:rPr lang="hu-HU" sz="2400">
                <a:solidFill>
                  <a:schemeClr val="bg1"/>
                </a:solidFill>
                <a:latin typeface="Arial" pitchFamily="34" charset="0"/>
                <a:cs typeface="Arial" pitchFamily="34" charset="0"/>
              </a:rPr>
              <a:t>vagy </a:t>
            </a:r>
            <a:r>
              <a:rPr lang="hu-HU" sz="2400" smtClean="0">
                <a:solidFill>
                  <a:schemeClr val="bg1"/>
                </a:solidFill>
                <a:latin typeface="Arial" pitchFamily="34" charset="0"/>
                <a:cs typeface="Arial" pitchFamily="34" charset="0"/>
              </a:rPr>
              <a:t>olajos </a:t>
            </a:r>
            <a:r>
              <a:rPr lang="hu-HU" sz="2400" dirty="0">
                <a:solidFill>
                  <a:schemeClr val="bg1"/>
                </a:solidFill>
                <a:latin typeface="Arial" pitchFamily="34" charset="0"/>
                <a:cs typeface="Arial" pitchFamily="34" charset="0"/>
              </a:rPr>
              <a:t>flakonok. </a:t>
            </a:r>
          </a:p>
          <a:p>
            <a:endParaRPr lang="hu-HU" sz="2400" dirty="0">
              <a:solidFill>
                <a:schemeClr val="bg1"/>
              </a:solidFill>
              <a:latin typeface="Arial" pitchFamily="34" charset="0"/>
              <a:cs typeface="Arial" pitchFamily="34" charset="0"/>
            </a:endParaRPr>
          </a:p>
        </p:txBody>
      </p:sp>
      <p:grpSp>
        <p:nvGrpSpPr>
          <p:cNvPr id="14" name="Csoportba foglalás 13"/>
          <p:cNvGrpSpPr/>
          <p:nvPr/>
        </p:nvGrpSpPr>
        <p:grpSpPr>
          <a:xfrm>
            <a:off x="823557" y="3652129"/>
            <a:ext cx="9555979" cy="3137351"/>
            <a:chOff x="864500" y="3447410"/>
            <a:chExt cx="9555979" cy="3137351"/>
          </a:xfrm>
        </p:grpSpPr>
        <p:pic>
          <p:nvPicPr>
            <p:cNvPr id="5" name="Kép 4"/>
            <p:cNvPicPr/>
            <p:nvPr/>
          </p:nvPicPr>
          <p:blipFill>
            <a:blip r:embed="rId3" cstate="print">
              <a:clrChange>
                <a:clrFrom>
                  <a:srgbClr val="FEFEFF"/>
                </a:clrFrom>
                <a:clrTo>
                  <a:srgbClr val="FEFEFF">
                    <a:alpha val="0"/>
                  </a:srgbClr>
                </a:clrTo>
              </a:clrChange>
              <a:extLst>
                <a:ext uri="{28A0092B-C50C-407E-A947-70E740481C1C}">
                  <a14:useLocalDpi xmlns="" xmlns:a14="http://schemas.microsoft.com/office/drawing/2010/main" val="0"/>
                </a:ext>
              </a:extLst>
            </a:blip>
            <a:srcRect/>
            <a:stretch>
              <a:fillRect/>
            </a:stretch>
          </p:blipFill>
          <p:spPr bwMode="auto">
            <a:xfrm>
              <a:off x="3400708" y="3447410"/>
              <a:ext cx="2072043" cy="2516662"/>
            </a:xfrm>
            <a:prstGeom prst="rect">
              <a:avLst/>
            </a:prstGeom>
            <a:noFill/>
            <a:ln>
              <a:noFill/>
            </a:ln>
          </p:spPr>
        </p:pic>
        <p:pic>
          <p:nvPicPr>
            <p:cNvPr id="6" name="Kép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864500" y="3613458"/>
              <a:ext cx="2124360" cy="2200488"/>
            </a:xfrm>
            <a:prstGeom prst="rect">
              <a:avLst/>
            </a:prstGeom>
            <a:noFill/>
            <a:ln>
              <a:noFill/>
            </a:ln>
          </p:spPr>
        </p:pic>
        <p:pic>
          <p:nvPicPr>
            <p:cNvPr id="7" name="Kép 6"/>
            <p:cNvPicPr/>
            <p:nvPr/>
          </p:nvPicPr>
          <p:blipFill>
            <a:blip r:embed="rId5" cstate="print">
              <a:clrChange>
                <a:clrFrom>
                  <a:srgbClr val="FEFEFF"/>
                </a:clrFrom>
                <a:clrTo>
                  <a:srgbClr val="FEFEFF">
                    <a:alpha val="0"/>
                  </a:srgbClr>
                </a:clrTo>
              </a:clrChange>
              <a:extLst>
                <a:ext uri="{28A0092B-C50C-407E-A947-70E740481C1C}">
                  <a14:useLocalDpi xmlns="" xmlns:a14="http://schemas.microsoft.com/office/drawing/2010/main" val="0"/>
                </a:ext>
              </a:extLst>
            </a:blip>
            <a:srcRect/>
            <a:stretch>
              <a:fillRect/>
            </a:stretch>
          </p:blipFill>
          <p:spPr bwMode="auto">
            <a:xfrm>
              <a:off x="5909481" y="4093405"/>
              <a:ext cx="1817285" cy="1843372"/>
            </a:xfrm>
            <a:prstGeom prst="rect">
              <a:avLst/>
            </a:prstGeom>
            <a:noFill/>
            <a:ln>
              <a:noFill/>
            </a:ln>
          </p:spPr>
        </p:pic>
        <p:sp>
          <p:nvSpPr>
            <p:cNvPr id="8" name="Téglalap 7"/>
            <p:cNvSpPr/>
            <p:nvPr/>
          </p:nvSpPr>
          <p:spPr>
            <a:xfrm>
              <a:off x="914400" y="5878353"/>
              <a:ext cx="2008636" cy="400110"/>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Üdítős flakon</a:t>
              </a:r>
              <a:endParaRPr lang="hu-HU" sz="2000" dirty="0"/>
            </a:p>
          </p:txBody>
        </p:sp>
        <p:sp>
          <p:nvSpPr>
            <p:cNvPr id="9" name="Téglalap 8"/>
            <p:cNvSpPr/>
            <p:nvPr/>
          </p:nvSpPr>
          <p:spPr>
            <a:xfrm>
              <a:off x="3550692" y="5876875"/>
              <a:ext cx="1869744"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Műanyag zacskó</a:t>
              </a:r>
              <a:endParaRPr lang="hu-HU" sz="2000" dirty="0"/>
            </a:p>
          </p:txBody>
        </p:sp>
        <p:sp>
          <p:nvSpPr>
            <p:cNvPr id="10" name="Téglalap 9"/>
            <p:cNvSpPr/>
            <p:nvPr/>
          </p:nvSpPr>
          <p:spPr>
            <a:xfrm>
              <a:off x="5909481" y="5832670"/>
              <a:ext cx="1869744"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Joghurtos pohár</a:t>
              </a:r>
              <a:endParaRPr lang="hu-HU" sz="2000" dirty="0"/>
            </a:p>
          </p:txBody>
        </p:sp>
        <p:pic>
          <p:nvPicPr>
            <p:cNvPr id="12" name="Kép 11" descr="EmptyPlasticCupwithStrawc4dmodel001.jpg6C230A59-5C2C-4BA2-94E2-C17493A47607Default.jpg"/>
            <p:cNvPicPr>
              <a:picLocks noChangeAspect="1"/>
            </p:cNvPicPr>
            <p:nvPr/>
          </p:nvPicPr>
          <p:blipFill>
            <a:blip r:embed="rId6"/>
            <a:srcRect l="28714" t="2432" r="28339"/>
            <a:stretch>
              <a:fillRect/>
            </a:stretch>
          </p:blipFill>
          <p:spPr>
            <a:xfrm>
              <a:off x="8530915" y="3808984"/>
              <a:ext cx="1683927" cy="2067891"/>
            </a:xfrm>
            <a:prstGeom prst="rect">
              <a:avLst/>
            </a:prstGeom>
          </p:spPr>
        </p:pic>
        <p:sp>
          <p:nvSpPr>
            <p:cNvPr id="13" name="Téglalap 12"/>
            <p:cNvSpPr/>
            <p:nvPr/>
          </p:nvSpPr>
          <p:spPr>
            <a:xfrm>
              <a:off x="8325276" y="5875721"/>
              <a:ext cx="2095203"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Műanyag pohár és szívószál</a:t>
              </a:r>
              <a:endParaRPr lang="hu-HU" sz="2000" dirty="0"/>
            </a:p>
          </p:txBody>
        </p:sp>
      </p:grpSp>
      <p:grpSp>
        <p:nvGrpSpPr>
          <p:cNvPr id="2" name="Csoportba foglalás 1"/>
          <p:cNvGrpSpPr/>
          <p:nvPr/>
        </p:nvGrpSpPr>
        <p:grpSpPr>
          <a:xfrm>
            <a:off x="8023772" y="72875"/>
            <a:ext cx="2747750" cy="1460310"/>
            <a:chOff x="9489743" y="2212007"/>
            <a:chExt cx="2747750" cy="1460310"/>
          </a:xfrm>
        </p:grpSpPr>
        <p:pic>
          <p:nvPicPr>
            <p:cNvPr id="16" name="Kép 15" descr="images (9).jpg"/>
            <p:cNvPicPr>
              <a:picLocks noChangeAspect="1"/>
            </p:cNvPicPr>
            <p:nvPr/>
          </p:nvPicPr>
          <p:blipFill>
            <a:blip r:embed="rId7">
              <a:clrChange>
                <a:clrFrom>
                  <a:srgbClr val="FFFFFF"/>
                </a:clrFrom>
                <a:clrTo>
                  <a:srgbClr val="FFFFFF">
                    <a:alpha val="0"/>
                  </a:srgbClr>
                </a:clrTo>
              </a:clrChange>
            </a:blip>
            <a:srcRect l="2420" t="11864" r="79182" b="8801"/>
            <a:stretch>
              <a:fillRect/>
            </a:stretch>
          </p:blipFill>
          <p:spPr>
            <a:xfrm>
              <a:off x="11145672" y="2212007"/>
              <a:ext cx="1091821" cy="1460310"/>
            </a:xfrm>
            <a:prstGeom prst="rect">
              <a:avLst/>
            </a:prstGeom>
          </p:spPr>
        </p:pic>
        <p:sp>
          <p:nvSpPr>
            <p:cNvPr id="17" name="Szaggatott nyíl jobbra 16"/>
            <p:cNvSpPr/>
            <p:nvPr/>
          </p:nvSpPr>
          <p:spPr>
            <a:xfrm>
              <a:off x="9489743" y="2389426"/>
              <a:ext cx="1473958" cy="1091821"/>
            </a:xfrm>
            <a:prstGeom prst="stripedRightArrow">
              <a:avLst/>
            </a:prstGeom>
            <a:solidFill>
              <a:srgbClr val="FFC0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pic>
        <p:nvPicPr>
          <p:cNvPr id="15" name="Kép 1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8"/>
          <a:stretch>
            <a:fillRect/>
          </a:stretch>
        </p:blipFill>
        <p:spPr>
          <a:xfrm>
            <a:off x="10860973" y="13855"/>
            <a:ext cx="1317171" cy="1235537"/>
          </a:xfrm>
          <a:prstGeom prst="rect">
            <a:avLst/>
          </a:prstGeom>
          <a:ln>
            <a:noFill/>
          </a:ln>
        </p:spPr>
      </p:pic>
      <p:sp>
        <p:nvSpPr>
          <p:cNvPr id="18" name="Szöveg helye 2">
            <a:extLst>
              <a:ext uri="{FF2B5EF4-FFF2-40B4-BE49-F238E27FC236}">
                <a16:creationId xmlns="" xmlns:a16="http://schemas.microsoft.com/office/drawing/2014/main" id="{5B57C040-15D2-43C5-AB8D-A0D8BE682179}"/>
              </a:ext>
            </a:extLst>
          </p:cNvPr>
          <p:cNvSpPr txBox="1">
            <a:spLocks/>
          </p:cNvSpPr>
          <p:nvPr/>
        </p:nvSpPr>
        <p:spPr>
          <a:xfrm>
            <a:off x="530341" y="468033"/>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smtClean="0">
                <a:solidFill>
                  <a:schemeClr val="bg2"/>
                </a:solidFill>
                <a:latin typeface="Arial" panose="020B0604020202020204" pitchFamily="34" charset="0"/>
                <a:cs typeface="Arial" panose="020B0604020202020204" pitchFamily="34" charset="0"/>
              </a:rPr>
              <a:t>Műanyaghulladék</a:t>
            </a:r>
            <a:endParaRPr lang="hu-HU" sz="3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8" y="1342115"/>
            <a:ext cx="11200448" cy="5945217"/>
          </a:xfrm>
          <a:prstGeom prst="rect">
            <a:avLst/>
          </a:prstGeom>
        </p:spPr>
        <p:txBody>
          <a:bodyPr wrap="square">
            <a:spAutoFit/>
          </a:bodyPr>
          <a:lstStyle/>
          <a:p>
            <a:pPr marL="355600" indent="-355600">
              <a:spcBef>
                <a:spcPts val="1000"/>
              </a:spcBef>
              <a:buClr>
                <a:srgbClr val="1E5155">
                  <a:lumMod val="40000"/>
                  <a:lumOff val="60000"/>
                </a:srgbClr>
              </a:buClr>
              <a:buSzPct val="80000"/>
              <a:buFont typeface="Wingdings 3" charset="2"/>
              <a:buChar char=""/>
            </a:pPr>
            <a:r>
              <a:rPr lang="hu-HU" sz="2400" b="1" dirty="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Minden, ami csak fémből készült. </a:t>
            </a:r>
          </a:p>
          <a:p>
            <a:pPr marL="355600" indent="-355600">
              <a:spcBef>
                <a:spcPts val="1000"/>
              </a:spcBef>
              <a:buClr>
                <a:srgbClr val="1E5155">
                  <a:lumMod val="40000"/>
                  <a:lumOff val="60000"/>
                </a:srgbClr>
              </a:buClr>
              <a:buSzPct val="80000"/>
              <a:buFont typeface="Wingdings 3" charset="2"/>
              <a:buChar char=""/>
            </a:pP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A szelektívbe tett fémhulladék ne legyen </a:t>
            </a:r>
            <a:r>
              <a:rPr lang="hu-HU" sz="2400" dirty="0">
                <a:solidFill>
                  <a:schemeClr val="bg1"/>
                </a:solidFill>
                <a:latin typeface="Arial" pitchFamily="34" charset="0"/>
                <a:cs typeface="Arial" pitchFamily="34" charset="0"/>
              </a:rPr>
              <a:t>étellel szennyezett! </a:t>
            </a:r>
          </a:p>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Elöblített </a:t>
            </a:r>
            <a:r>
              <a:rPr lang="hu-HU" sz="2400" dirty="0">
                <a:solidFill>
                  <a:schemeClr val="bg1"/>
                </a:solidFill>
                <a:latin typeface="Arial" pitchFamily="34" charset="0"/>
                <a:cs typeface="Arial" pitchFamily="34" charset="0"/>
              </a:rPr>
              <a:t>fém konzervdobozok, alumínium italdobozok</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alufólia tehető a fémgyűjtőbe. </a:t>
            </a:r>
            <a:endParaRPr lang="hu-HU" sz="2400" dirty="0" smtClean="0">
              <a:solidFill>
                <a:schemeClr val="bg1"/>
              </a:solidFill>
              <a:latin typeface="Arial" pitchFamily="34" charset="0"/>
              <a:cs typeface="Arial" pitchFamily="34" charset="0"/>
            </a:endParaRPr>
          </a:p>
          <a:p>
            <a:pPr marL="355600" indent="-355600">
              <a:spcBef>
                <a:spcPts val="1000"/>
              </a:spcBef>
              <a:buClr>
                <a:srgbClr val="1E5155">
                  <a:lumMod val="40000"/>
                  <a:lumOff val="60000"/>
                </a:srgbClr>
              </a:buClr>
              <a:buSzPct val="80000"/>
              <a:buFont typeface="Wingdings 3" charset="2"/>
              <a:buChar char=""/>
            </a:pPr>
            <a:r>
              <a:rPr lang="hu-HU" sz="2400" b="1" smtClean="0">
                <a:solidFill>
                  <a:schemeClr val="bg1"/>
                </a:solidFill>
                <a:latin typeface="Arial" pitchFamily="34" charset="0"/>
                <a:cs typeface="Arial" pitchFamily="34" charset="0"/>
              </a:rPr>
              <a:t>Nem a fémgyűjtőbe </a:t>
            </a:r>
            <a:r>
              <a:rPr lang="hu-HU" sz="2400" dirty="0">
                <a:solidFill>
                  <a:schemeClr val="bg1"/>
                </a:solidFill>
                <a:latin typeface="Arial" pitchFamily="34" charset="0"/>
                <a:cs typeface="Arial" pitchFamily="34" charset="0"/>
              </a:rPr>
              <a:t>való: </a:t>
            </a:r>
          </a:p>
          <a:p>
            <a:pPr marL="812800" lvl="2" indent="-355600">
              <a:spcBef>
                <a:spcPts val="1000"/>
              </a:spcBef>
              <a:buClr>
                <a:srgbClr val="1E5155">
                  <a:lumMod val="40000"/>
                  <a:lumOff val="60000"/>
                </a:srgbClr>
              </a:buClr>
              <a:buSzPct val="80000"/>
              <a:buFont typeface="Wingdings" panose="05000000000000000000" pitchFamily="2" charset="2"/>
              <a:buChar char="v"/>
            </a:pP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A vegyes hulladék, például fém gumival vagy műanyag bevonattal.</a:t>
            </a:r>
          </a:p>
          <a:p>
            <a:pPr marL="812800" lvl="2" indent="-355600">
              <a:spcBef>
                <a:spcPts val="1000"/>
              </a:spcBef>
              <a:buClr>
                <a:srgbClr val="1E5155">
                  <a:lumMod val="40000"/>
                  <a:lumOff val="60000"/>
                </a:srgbClr>
              </a:buClr>
              <a:buSzPct val="80000"/>
              <a:buFont typeface="Wingdings" panose="05000000000000000000" pitchFamily="2" charset="2"/>
              <a:buChar char="v"/>
            </a:pPr>
            <a:r>
              <a:rPr lang="hu-HU" sz="2400" smtClean="0">
                <a:solidFill>
                  <a:schemeClr val="bg1"/>
                </a:solidFill>
                <a:latin typeface="Arial" pitchFamily="34" charset="0"/>
                <a:cs typeface="Arial" pitchFamily="34" charset="0"/>
              </a:rPr>
              <a:t> A veszélyes </a:t>
            </a:r>
            <a:r>
              <a:rPr lang="hu-HU" sz="2400" dirty="0">
                <a:solidFill>
                  <a:schemeClr val="bg1"/>
                </a:solidFill>
                <a:latin typeface="Arial" pitchFamily="34" charset="0"/>
                <a:cs typeface="Arial" pitchFamily="34" charset="0"/>
              </a:rPr>
              <a:t>anyaggal </a:t>
            </a:r>
            <a:r>
              <a:rPr lang="hu-HU" sz="2400">
                <a:solidFill>
                  <a:schemeClr val="bg1"/>
                </a:solidFill>
                <a:latin typeface="Arial" pitchFamily="34" charset="0"/>
                <a:cs typeface="Arial" pitchFamily="34" charset="0"/>
              </a:rPr>
              <a:t>szennyezett </a:t>
            </a:r>
            <a:r>
              <a:rPr lang="hu-HU" sz="2400" smtClean="0">
                <a:solidFill>
                  <a:schemeClr val="bg1"/>
                </a:solidFill>
                <a:latin typeface="Arial" pitchFamily="34" charset="0"/>
                <a:cs typeface="Arial" pitchFamily="34" charset="0"/>
              </a:rPr>
              <a:t>fémedény, például a </a:t>
            </a:r>
            <a:r>
              <a:rPr lang="hu-HU" sz="2400" dirty="0">
                <a:solidFill>
                  <a:schemeClr val="bg1"/>
                </a:solidFill>
                <a:latin typeface="Arial" pitchFamily="34" charset="0"/>
                <a:cs typeface="Arial" pitchFamily="34" charset="0"/>
              </a:rPr>
              <a:t>festékesdoboz.</a:t>
            </a:r>
          </a:p>
          <a:p>
            <a:pPr marL="812800" lvl="2" indent="-355600">
              <a:spcBef>
                <a:spcPts val="1000"/>
              </a:spcBef>
              <a:buClr>
                <a:srgbClr val="1E5155">
                  <a:lumMod val="40000"/>
                  <a:lumOff val="60000"/>
                </a:srgbClr>
              </a:buClr>
              <a:buSzPct val="80000"/>
              <a:buFont typeface="Wingdings" panose="05000000000000000000" pitchFamily="2" charset="2"/>
              <a:buChar char="v"/>
            </a:pPr>
            <a:r>
              <a:rPr lang="hu-HU" sz="2400" smtClean="0">
                <a:solidFill>
                  <a:schemeClr val="bg1"/>
                </a:solidFill>
                <a:latin typeface="Arial" pitchFamily="34" charset="0"/>
                <a:cs typeface="Arial" pitchFamily="34" charset="0"/>
              </a:rPr>
              <a:t>Elektronikai tárgyak, például </a:t>
            </a:r>
            <a:r>
              <a:rPr lang="hu-HU" sz="2400" dirty="0">
                <a:solidFill>
                  <a:schemeClr val="bg1"/>
                </a:solidFill>
                <a:latin typeface="Arial" pitchFamily="34" charset="0"/>
                <a:cs typeface="Arial" pitchFamily="34" charset="0"/>
              </a:rPr>
              <a:t>számítógép alkatrész, </a:t>
            </a:r>
            <a:r>
              <a:rPr lang="hu-HU" sz="2400">
                <a:solidFill>
                  <a:schemeClr val="bg1"/>
                </a:solidFill>
                <a:latin typeface="Arial" pitchFamily="34" charset="0"/>
                <a:cs typeface="Arial" pitchFamily="34" charset="0"/>
              </a:rPr>
              <a:t>törött </a:t>
            </a:r>
            <a:r>
              <a:rPr lang="hu-HU" sz="2400" smtClean="0">
                <a:solidFill>
                  <a:schemeClr val="bg1"/>
                </a:solidFill>
                <a:latin typeface="Arial" pitchFamily="34" charset="0"/>
                <a:cs typeface="Arial" pitchFamily="34" charset="0"/>
              </a:rPr>
              <a:t>gépalkatrészt, elromlott mobiltelefon. </a:t>
            </a:r>
            <a:endParaRPr lang="hu-HU" sz="2400" dirty="0">
              <a:solidFill>
                <a:schemeClr val="bg1"/>
              </a:solidFill>
              <a:latin typeface="Arial" pitchFamily="34" charset="0"/>
              <a:cs typeface="Arial" pitchFamily="34" charset="0"/>
            </a:endParaRP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 fémhulladékot gyakran a műanyaggal egy kukában kell gyűjteni (sárga </a:t>
            </a:r>
            <a:r>
              <a:rPr lang="hu-HU" sz="2400">
                <a:solidFill>
                  <a:schemeClr val="bg1"/>
                </a:solidFill>
                <a:latin typeface="Arial" pitchFamily="34" charset="0"/>
                <a:cs typeface="Arial" pitchFamily="34" charset="0"/>
              </a:rPr>
              <a:t>színű</a:t>
            </a:r>
            <a:r>
              <a:rPr lang="hu-HU" sz="2400" smtClean="0">
                <a:solidFill>
                  <a:schemeClr val="bg1"/>
                </a:solidFill>
                <a:latin typeface="Arial" pitchFamily="34" charset="0"/>
                <a:cs typeface="Arial" pitchFamily="34" charset="0"/>
              </a:rPr>
              <a:t>). Ilyenkor a hulladékkezelő elepen válogatják szét.</a:t>
            </a:r>
            <a:endParaRPr lang="hu-HU" sz="2400" dirty="0">
              <a:solidFill>
                <a:schemeClr val="bg1"/>
              </a:solidFill>
              <a:latin typeface="Arial" pitchFamily="34" charset="0"/>
              <a:cs typeface="Arial" pitchFamily="34" charset="0"/>
            </a:endParaRPr>
          </a:p>
          <a:p>
            <a:pPr>
              <a:spcAft>
                <a:spcPts val="1200"/>
              </a:spcAft>
            </a:pP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pic>
        <p:nvPicPr>
          <p:cNvPr id="8" name="Kép 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grpSp>
        <p:nvGrpSpPr>
          <p:cNvPr id="9" name="Csoportba foglalás 8"/>
          <p:cNvGrpSpPr/>
          <p:nvPr/>
        </p:nvGrpSpPr>
        <p:grpSpPr>
          <a:xfrm>
            <a:off x="8023772" y="72875"/>
            <a:ext cx="2747750" cy="1460310"/>
            <a:chOff x="9489743" y="2212007"/>
            <a:chExt cx="2747750" cy="1460310"/>
          </a:xfrm>
        </p:grpSpPr>
        <p:pic>
          <p:nvPicPr>
            <p:cNvPr id="10" name="Kép 9" descr="images (9).jpg"/>
            <p:cNvPicPr>
              <a:picLocks noChangeAspect="1"/>
            </p:cNvPicPr>
            <p:nvPr/>
          </p:nvPicPr>
          <p:blipFill>
            <a:blip r:embed="rId4">
              <a:clrChange>
                <a:clrFrom>
                  <a:srgbClr val="FFFFFF"/>
                </a:clrFrom>
                <a:clrTo>
                  <a:srgbClr val="FFFFFF">
                    <a:alpha val="0"/>
                  </a:srgbClr>
                </a:clrTo>
              </a:clrChange>
            </a:blip>
            <a:srcRect l="2420" t="11864" r="79182" b="8801"/>
            <a:stretch>
              <a:fillRect/>
            </a:stretch>
          </p:blipFill>
          <p:spPr>
            <a:xfrm>
              <a:off x="11145672" y="2212007"/>
              <a:ext cx="1091821" cy="1460310"/>
            </a:xfrm>
            <a:prstGeom prst="rect">
              <a:avLst/>
            </a:prstGeom>
          </p:spPr>
        </p:pic>
        <p:sp>
          <p:nvSpPr>
            <p:cNvPr id="11" name="Szaggatott nyíl jobbra 10"/>
            <p:cNvSpPr/>
            <p:nvPr/>
          </p:nvSpPr>
          <p:spPr>
            <a:xfrm>
              <a:off x="9489743" y="2389426"/>
              <a:ext cx="1473958" cy="1091821"/>
            </a:xfrm>
            <a:prstGeom prst="stripedRightArrow">
              <a:avLst/>
            </a:prstGeom>
            <a:solidFill>
              <a:srgbClr val="FFC0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sp>
        <p:nvSpPr>
          <p:cNvPr id="12"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smtClean="0">
                <a:solidFill>
                  <a:schemeClr val="bg2"/>
                </a:solidFill>
                <a:latin typeface="Arial" panose="020B0604020202020204" pitchFamily="34" charset="0"/>
                <a:cs typeface="Arial" panose="020B0604020202020204" pitchFamily="34" charset="0"/>
              </a:rPr>
              <a:t>Fémhulladék</a:t>
            </a:r>
            <a:endParaRPr lang="hu-HU" sz="3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églalap 3"/>
          <p:cNvSpPr/>
          <p:nvPr/>
        </p:nvSpPr>
        <p:spPr>
          <a:xfrm>
            <a:off x="696625" y="534594"/>
            <a:ext cx="3726288" cy="523220"/>
          </a:xfrm>
          <a:prstGeom prst="rect">
            <a:avLst/>
          </a:prstGeom>
        </p:spPr>
        <p:txBody>
          <a:bodyPr wrap="square">
            <a:spAutoFit/>
          </a:bodyPr>
          <a:lstStyle/>
          <a:p>
            <a:pPr>
              <a:spcAft>
                <a:spcPts val="600"/>
              </a:spcAft>
            </a:pPr>
            <a:r>
              <a:rPr lang="hu-HU" sz="2800" b="1" dirty="0">
                <a:solidFill>
                  <a:schemeClr val="bg2"/>
                </a:solidFill>
                <a:latin typeface="Arial" panose="020B0604020202020204" pitchFamily="34" charset="0"/>
                <a:cs typeface="Arial" panose="020B0604020202020204" pitchFamily="34" charset="0"/>
              </a:rPr>
              <a:t>Fém hulladék </a:t>
            </a:r>
            <a:r>
              <a:rPr lang="hu-HU" sz="2800" b="1" dirty="0" smtClean="0">
                <a:solidFill>
                  <a:schemeClr val="bg2"/>
                </a:solidFill>
                <a:latin typeface="Arial" panose="020B0604020202020204" pitchFamily="34" charset="0"/>
                <a:cs typeface="Arial" panose="020B0604020202020204" pitchFamily="34" charset="0"/>
              </a:rPr>
              <a:t>példák</a:t>
            </a:r>
            <a:endParaRPr lang="hu-HU" sz="2800" b="1" dirty="0">
              <a:solidFill>
                <a:schemeClr val="bg2"/>
              </a:solidFill>
              <a:latin typeface="Arial" panose="020B0604020202020204" pitchFamily="34" charset="0"/>
              <a:cs typeface="Arial" panose="020B0604020202020204" pitchFamily="34" charset="0"/>
            </a:endParaRPr>
          </a:p>
        </p:txBody>
      </p:sp>
      <p:sp>
        <p:nvSpPr>
          <p:cNvPr id="15" name="Téglalap 14"/>
          <p:cNvSpPr/>
          <p:nvPr/>
        </p:nvSpPr>
        <p:spPr>
          <a:xfrm>
            <a:off x="6612343" y="5740398"/>
            <a:ext cx="5302156"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„Gyűjtse együtt” feliratú sárga színű műanyag és fém szelektív hulladékgyűjtő:</a:t>
            </a:r>
            <a:endParaRPr lang="hu-HU" sz="2000" dirty="0"/>
          </a:p>
        </p:txBody>
      </p:sp>
      <p:pic>
        <p:nvPicPr>
          <p:cNvPr id="6" name="Kép 5"/>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012442" y="1637731"/>
            <a:ext cx="2197288" cy="1610436"/>
          </a:xfrm>
          <a:prstGeom prst="rect">
            <a:avLst/>
          </a:prstGeom>
          <a:noFill/>
          <a:ln>
            <a:noFill/>
          </a:ln>
        </p:spPr>
      </p:pic>
      <p:pic>
        <p:nvPicPr>
          <p:cNvPr id="7" name="Kép 6"/>
          <p:cNvPicPr/>
          <p:nvPr/>
        </p:nvPicPr>
        <p:blipFill rotWithShape="1">
          <a:blip r:embed="rId4" cstate="print">
            <a:extLst>
              <a:ext uri="{28A0092B-C50C-407E-A947-70E740481C1C}">
                <a14:useLocalDpi xmlns="" xmlns:a14="http://schemas.microsoft.com/office/drawing/2010/main" val="0"/>
              </a:ext>
            </a:extLst>
          </a:blip>
          <a:srcRect l="16008" r="16635"/>
          <a:stretch/>
        </p:blipFill>
        <p:spPr bwMode="auto">
          <a:xfrm>
            <a:off x="2647664" y="3913992"/>
            <a:ext cx="2129051" cy="2131966"/>
          </a:xfrm>
          <a:prstGeom prst="rect">
            <a:avLst/>
          </a:prstGeom>
          <a:noFill/>
          <a:ln>
            <a:noFill/>
          </a:ln>
          <a:extLst>
            <a:ext uri="{53640926-AAD7-44D8-BBD7-CCE9431645EC}">
              <a14:shadowObscured xmlns="" xmlns:a14="http://schemas.microsoft.com/office/drawing/2010/main"/>
            </a:ext>
          </a:extLst>
        </p:spPr>
      </p:pic>
      <p:pic>
        <p:nvPicPr>
          <p:cNvPr id="8" name="Kép 7"/>
          <p:cNvPicPr/>
          <p:nvPr/>
        </p:nvPicPr>
        <p:blipFill rotWithShape="1">
          <a:blip r:embed="rId5" cstate="print">
            <a:extLst>
              <a:ext uri="{28A0092B-C50C-407E-A947-70E740481C1C}">
                <a14:useLocalDpi xmlns="" xmlns:a14="http://schemas.microsoft.com/office/drawing/2010/main" val="0"/>
              </a:ext>
            </a:extLst>
          </a:blip>
          <a:srcRect b="6255"/>
          <a:stretch/>
        </p:blipFill>
        <p:spPr bwMode="auto">
          <a:xfrm>
            <a:off x="955343" y="1555844"/>
            <a:ext cx="1705970" cy="1951632"/>
          </a:xfrm>
          <a:prstGeom prst="rect">
            <a:avLst/>
          </a:prstGeom>
          <a:noFill/>
          <a:ln>
            <a:noFill/>
          </a:ln>
          <a:extLst>
            <a:ext uri="{53640926-AAD7-44D8-BBD7-CCE9431645EC}">
              <a14:shadowObscured xmlns="" xmlns:a14="http://schemas.microsoft.com/office/drawing/2010/main"/>
            </a:ext>
          </a:extLst>
        </p:spPr>
      </p:pic>
      <p:sp>
        <p:nvSpPr>
          <p:cNvPr id="9" name="Téglalap 8"/>
          <p:cNvSpPr/>
          <p:nvPr/>
        </p:nvSpPr>
        <p:spPr>
          <a:xfrm>
            <a:off x="2206390" y="6124811"/>
            <a:ext cx="3170827" cy="400110"/>
          </a:xfrm>
          <a:prstGeom prst="rect">
            <a:avLst/>
          </a:prstGeom>
        </p:spPr>
        <p:txBody>
          <a:bodyPr wrap="square">
            <a:spAutoFit/>
          </a:bodyPr>
          <a:lstStyle/>
          <a:p>
            <a:pPr algn="ctr"/>
            <a:r>
              <a:rPr lang="hu-HU" sz="2000" b="1" dirty="0">
                <a:solidFill>
                  <a:schemeClr val="bg2"/>
                </a:solidFill>
                <a:latin typeface="Arial" pitchFamily="34" charset="0"/>
                <a:cs typeface="Arial" pitchFamily="34" charset="0"/>
              </a:rPr>
              <a:t>Konzervdoboz</a:t>
            </a:r>
            <a:endParaRPr lang="hu-HU" sz="2000" dirty="0"/>
          </a:p>
        </p:txBody>
      </p:sp>
      <p:sp>
        <p:nvSpPr>
          <p:cNvPr id="10" name="Téglalap 9"/>
          <p:cNvSpPr/>
          <p:nvPr/>
        </p:nvSpPr>
        <p:spPr>
          <a:xfrm>
            <a:off x="3682623" y="3520363"/>
            <a:ext cx="3170827" cy="400110"/>
          </a:xfrm>
          <a:prstGeom prst="rect">
            <a:avLst/>
          </a:prstGeom>
        </p:spPr>
        <p:txBody>
          <a:bodyPr wrap="square">
            <a:spAutoFit/>
          </a:bodyPr>
          <a:lstStyle/>
          <a:p>
            <a:pPr algn="ctr"/>
            <a:r>
              <a:rPr lang="hu-HU" sz="2000" b="1" dirty="0">
                <a:solidFill>
                  <a:schemeClr val="bg2"/>
                </a:solidFill>
                <a:latin typeface="Arial" pitchFamily="34" charset="0"/>
                <a:cs typeface="Arial" pitchFamily="34" charset="0"/>
              </a:rPr>
              <a:t>Fém kupakok</a:t>
            </a:r>
            <a:endParaRPr lang="hu-HU" sz="2000" dirty="0"/>
          </a:p>
        </p:txBody>
      </p:sp>
      <p:sp>
        <p:nvSpPr>
          <p:cNvPr id="11" name="Téglalap 10"/>
          <p:cNvSpPr/>
          <p:nvPr/>
        </p:nvSpPr>
        <p:spPr>
          <a:xfrm>
            <a:off x="518615" y="3640119"/>
            <a:ext cx="2704587" cy="400110"/>
          </a:xfrm>
          <a:prstGeom prst="rect">
            <a:avLst/>
          </a:prstGeom>
        </p:spPr>
        <p:txBody>
          <a:bodyPr wrap="none">
            <a:spAutoFit/>
          </a:bodyPr>
          <a:lstStyle/>
          <a:p>
            <a:pPr algn="ctr"/>
            <a:r>
              <a:rPr lang="hu-HU" sz="2000" b="1" dirty="0">
                <a:solidFill>
                  <a:schemeClr val="bg2"/>
                </a:solidFill>
                <a:latin typeface="Arial" pitchFamily="34" charset="0"/>
                <a:cs typeface="Arial" pitchFamily="34" charset="0"/>
              </a:rPr>
              <a:t>Alumínium italdoboz</a:t>
            </a:r>
          </a:p>
        </p:txBody>
      </p:sp>
      <p:pic>
        <p:nvPicPr>
          <p:cNvPr id="16" name="Kép 1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6"/>
          <a:stretch>
            <a:fillRect/>
          </a:stretch>
        </p:blipFill>
        <p:spPr>
          <a:xfrm>
            <a:off x="10860973" y="13855"/>
            <a:ext cx="1317171" cy="1235537"/>
          </a:xfrm>
          <a:prstGeom prst="rect">
            <a:avLst/>
          </a:prstGeom>
        </p:spPr>
      </p:pic>
      <p:grpSp>
        <p:nvGrpSpPr>
          <p:cNvPr id="17" name="Csoportba foglalás 16"/>
          <p:cNvGrpSpPr/>
          <p:nvPr/>
        </p:nvGrpSpPr>
        <p:grpSpPr>
          <a:xfrm>
            <a:off x="8023772" y="72875"/>
            <a:ext cx="2747750" cy="1460310"/>
            <a:chOff x="9489743" y="2212007"/>
            <a:chExt cx="2747750" cy="1460310"/>
          </a:xfrm>
        </p:grpSpPr>
        <p:pic>
          <p:nvPicPr>
            <p:cNvPr id="18" name="Kép 17" descr="images (9).jpg"/>
            <p:cNvPicPr>
              <a:picLocks noChangeAspect="1"/>
            </p:cNvPicPr>
            <p:nvPr/>
          </p:nvPicPr>
          <p:blipFill>
            <a:blip r:embed="rId7">
              <a:clrChange>
                <a:clrFrom>
                  <a:srgbClr val="FFFFFF"/>
                </a:clrFrom>
                <a:clrTo>
                  <a:srgbClr val="FFFFFF">
                    <a:alpha val="0"/>
                  </a:srgbClr>
                </a:clrTo>
              </a:clrChange>
            </a:blip>
            <a:srcRect l="2420" t="11864" r="79182" b="8801"/>
            <a:stretch>
              <a:fillRect/>
            </a:stretch>
          </p:blipFill>
          <p:spPr>
            <a:xfrm>
              <a:off x="11145672" y="2212007"/>
              <a:ext cx="1091821" cy="1460310"/>
            </a:xfrm>
            <a:prstGeom prst="rect">
              <a:avLst/>
            </a:prstGeom>
          </p:spPr>
        </p:pic>
        <p:sp>
          <p:nvSpPr>
            <p:cNvPr id="19" name="Szaggatott nyíl jobbra 18"/>
            <p:cNvSpPr/>
            <p:nvPr/>
          </p:nvSpPr>
          <p:spPr>
            <a:xfrm>
              <a:off x="9489743" y="2389426"/>
              <a:ext cx="1473958" cy="1091821"/>
            </a:xfrm>
            <a:prstGeom prst="stripedRightArrow">
              <a:avLst/>
            </a:prstGeom>
            <a:solidFill>
              <a:srgbClr val="FFC000"/>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grpSp>
        <p:nvGrpSpPr>
          <p:cNvPr id="21" name="Csoportba foglalás 20"/>
          <p:cNvGrpSpPr/>
          <p:nvPr/>
        </p:nvGrpSpPr>
        <p:grpSpPr>
          <a:xfrm>
            <a:off x="7465324" y="1678678"/>
            <a:ext cx="3630304" cy="3930555"/>
            <a:chOff x="7465324" y="1678678"/>
            <a:chExt cx="3630304" cy="3930555"/>
          </a:xfrm>
        </p:grpSpPr>
        <p:pic>
          <p:nvPicPr>
            <p:cNvPr id="14" name="Kép 13" descr="unnamed (1).jpg"/>
            <p:cNvPicPr>
              <a:picLocks noChangeAspect="1"/>
            </p:cNvPicPr>
            <p:nvPr/>
          </p:nvPicPr>
          <p:blipFill>
            <a:blip r:embed="rId8">
              <a:lum contrast="10000"/>
            </a:blip>
            <a:srcRect l="11936" t="5212" r="13298" b="34078"/>
            <a:stretch>
              <a:fillRect/>
            </a:stretch>
          </p:blipFill>
          <p:spPr>
            <a:xfrm>
              <a:off x="7465324" y="1678678"/>
              <a:ext cx="3630304" cy="3930555"/>
            </a:xfrm>
            <a:prstGeom prst="rect">
              <a:avLst/>
            </a:prstGeom>
            <a:ln>
              <a:noFill/>
            </a:ln>
            <a:effectLst>
              <a:outerShdw blurRad="292100" dist="139700" dir="2700000" algn="tl" rotWithShape="0">
                <a:srgbClr val="333333">
                  <a:alpha val="65000"/>
                </a:srgbClr>
              </a:outerShdw>
            </a:effectLst>
          </p:spPr>
        </p:pic>
        <p:sp>
          <p:nvSpPr>
            <p:cNvPr id="20" name="Szövegdoboz 19"/>
            <p:cNvSpPr txBox="1"/>
            <p:nvPr/>
          </p:nvSpPr>
          <p:spPr>
            <a:xfrm>
              <a:off x="8373980" y="3946358"/>
              <a:ext cx="1768642" cy="338554"/>
            </a:xfrm>
            <a:prstGeom prst="rect">
              <a:avLst/>
            </a:prstGeom>
            <a:solidFill>
              <a:srgbClr val="D9CC21"/>
            </a:solidFill>
          </p:spPr>
          <p:txBody>
            <a:bodyPr wrap="square" rtlCol="0">
              <a:spAutoFit/>
            </a:bodyPr>
            <a:lstStyle/>
            <a:p>
              <a:r>
                <a:rPr lang="hu-HU" sz="1600" b="1" smtClean="0">
                  <a:solidFill>
                    <a:schemeClr val="bg1"/>
                  </a:solidFill>
                  <a:latin typeface="Arial Narrow" pitchFamily="34" charset="0"/>
                </a:rPr>
                <a:t>MŰANYAG</a:t>
              </a:r>
              <a:r>
                <a:rPr lang="hu-HU" sz="1600" smtClean="0">
                  <a:solidFill>
                    <a:schemeClr val="bg1"/>
                  </a:solidFill>
                  <a:latin typeface="Arial Narrow" pitchFamily="34" charset="0"/>
                </a:rPr>
                <a:t> </a:t>
              </a:r>
              <a:r>
                <a:rPr lang="hu-HU" sz="1600" b="1" smtClean="0">
                  <a:solidFill>
                    <a:schemeClr val="bg1"/>
                  </a:solidFill>
                  <a:latin typeface="Arial Narrow" pitchFamily="34" charset="0"/>
                </a:rPr>
                <a:t>ÉS FÉM</a:t>
              </a:r>
              <a:endParaRPr lang="en-US" sz="1600" b="1">
                <a:solidFill>
                  <a:schemeClr val="bg1"/>
                </a:solidFill>
                <a:latin typeface="Arial Narrow" pitchFamily="34" charset="0"/>
              </a:endParaRPr>
            </a:p>
          </p:txBody>
        </p:sp>
      </p:gr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8" y="1337026"/>
            <a:ext cx="10247991" cy="5247590"/>
          </a:xfrm>
          <a:prstGeom prst="rect">
            <a:avLst/>
          </a:prstGeom>
        </p:spPr>
        <p:txBody>
          <a:bodyPr wrap="square">
            <a:spAutoFit/>
          </a:bodyPr>
          <a:lstStyle/>
          <a:p>
            <a:pPr marL="355600" indent="-355600">
              <a:lnSpc>
                <a:spcPct val="150000"/>
              </a:lnSpc>
              <a:spcBef>
                <a:spcPts val="1000"/>
              </a:spcBef>
              <a:buClr>
                <a:srgbClr val="1E5155">
                  <a:lumMod val="40000"/>
                  <a:lumOff val="60000"/>
                </a:srgbClr>
              </a:buClr>
              <a:buSzPct val="80000"/>
              <a:buFont typeface="Wingdings 3" charset="2"/>
              <a:buChar char=""/>
            </a:pPr>
            <a:r>
              <a:rPr lang="hu-HU" sz="2400" b="1" dirty="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Minden, ami csak papírból áll és tiszta.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Vagyis az a papír, ami nem zsíros, nem szennyezett ételmaradékkal, testváladékkal (például nyállal, köpettel).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Például kartondobozok, használt, de tiszta csomagolópapírok, szórólapok, selejt dokumentumok, kenyérpapír.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Nem ide való: a zsíros, szennyezett papír csomagolóanyag,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a műanyag borító, a használt zsebkendő vagy WC-papír.</a:t>
            </a:r>
          </a:p>
          <a:p>
            <a:pPr>
              <a:spcAft>
                <a:spcPts val="1200"/>
              </a:spcAft>
            </a:pP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grpSp>
        <p:nvGrpSpPr>
          <p:cNvPr id="2" name="Csoportba foglalás 1"/>
          <p:cNvGrpSpPr/>
          <p:nvPr/>
        </p:nvGrpSpPr>
        <p:grpSpPr>
          <a:xfrm>
            <a:off x="8022955" y="67786"/>
            <a:ext cx="2747750" cy="1364776"/>
            <a:chOff x="9444250" y="0"/>
            <a:chExt cx="2747750" cy="1364776"/>
          </a:xfrm>
        </p:grpSpPr>
        <p:pic>
          <p:nvPicPr>
            <p:cNvPr id="11" name="Kép 10" descr="images (9).jpg"/>
            <p:cNvPicPr>
              <a:picLocks noChangeAspect="1"/>
            </p:cNvPicPr>
            <p:nvPr/>
          </p:nvPicPr>
          <p:blipFill>
            <a:blip r:embed="rId3"/>
            <a:srcRect l="59336" t="10118" r="21066" b="9789"/>
            <a:stretch>
              <a:fillRect/>
            </a:stretch>
          </p:blipFill>
          <p:spPr>
            <a:xfrm>
              <a:off x="11115343" y="0"/>
              <a:ext cx="1076657" cy="1364776"/>
            </a:xfrm>
            <a:prstGeom prst="rect">
              <a:avLst/>
            </a:prstGeom>
          </p:spPr>
        </p:pic>
        <p:sp>
          <p:nvSpPr>
            <p:cNvPr id="12" name="Szaggatott nyíl jobbra 11"/>
            <p:cNvSpPr/>
            <p:nvPr/>
          </p:nvSpPr>
          <p:spPr>
            <a:xfrm>
              <a:off x="9444250" y="177419"/>
              <a:ext cx="1473958" cy="1091821"/>
            </a:xfrm>
            <a:prstGeom prst="stripedRightArrow">
              <a:avLst/>
            </a:prstGeom>
            <a:solidFill>
              <a:srgbClr val="00B0F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a:ln>
            <a:noFill/>
          </a:ln>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smtClean="0">
                <a:solidFill>
                  <a:schemeClr val="bg2"/>
                </a:solidFill>
                <a:latin typeface="Arial" panose="020B0604020202020204" pitchFamily="34" charset="0"/>
                <a:cs typeface="Arial" panose="020B0604020202020204" pitchFamily="34" charset="0"/>
              </a:rPr>
              <a:t>Papírhulladék</a:t>
            </a:r>
            <a:endParaRPr lang="hu-HU" sz="3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églalap 3"/>
          <p:cNvSpPr/>
          <p:nvPr/>
        </p:nvSpPr>
        <p:spPr>
          <a:xfrm>
            <a:off x="547393" y="447334"/>
            <a:ext cx="3874486" cy="523220"/>
          </a:xfrm>
          <a:prstGeom prst="rect">
            <a:avLst/>
          </a:prstGeom>
        </p:spPr>
        <p:txBody>
          <a:bodyPr wrap="square">
            <a:spAutoFit/>
          </a:bodyPr>
          <a:lstStyle/>
          <a:p>
            <a:pPr>
              <a:spcAft>
                <a:spcPts val="600"/>
              </a:spcAft>
            </a:pPr>
            <a:r>
              <a:rPr lang="hu-HU" sz="2800" b="1" dirty="0">
                <a:solidFill>
                  <a:schemeClr val="bg2"/>
                </a:solidFill>
                <a:latin typeface="Arial" panose="020B0604020202020204" pitchFamily="34" charset="0"/>
                <a:cs typeface="Arial" panose="020B0604020202020204" pitchFamily="34" charset="0"/>
              </a:rPr>
              <a:t>Papírhulladék  </a:t>
            </a:r>
            <a:r>
              <a:rPr lang="hu-HU" sz="2800" b="1" dirty="0" smtClean="0">
                <a:solidFill>
                  <a:schemeClr val="bg2"/>
                </a:solidFill>
                <a:latin typeface="Arial" panose="020B0604020202020204" pitchFamily="34" charset="0"/>
                <a:cs typeface="Arial" panose="020B0604020202020204" pitchFamily="34" charset="0"/>
              </a:rPr>
              <a:t>példák </a:t>
            </a:r>
            <a:endParaRPr lang="hu-HU" sz="2800" b="1" dirty="0">
              <a:solidFill>
                <a:schemeClr val="bg2"/>
              </a:solidFill>
              <a:latin typeface="Arial" panose="020B0604020202020204" pitchFamily="34" charset="0"/>
              <a:cs typeface="Arial" panose="020B0604020202020204" pitchFamily="34" charset="0"/>
            </a:endParaRPr>
          </a:p>
        </p:txBody>
      </p:sp>
      <p:pic>
        <p:nvPicPr>
          <p:cNvPr id="5" name="Kép 4"/>
          <p:cNvPicPr/>
          <p:nvPr/>
        </p:nvPicPr>
        <p:blipFill rotWithShape="1">
          <a:blip r:embed="rId3" cstate="print">
            <a:extLst>
              <a:ext uri="{28A0092B-C50C-407E-A947-70E740481C1C}">
                <a14:useLocalDpi xmlns="" xmlns:a14="http://schemas.microsoft.com/office/drawing/2010/main" val="0"/>
              </a:ext>
            </a:extLst>
          </a:blip>
          <a:srcRect b="8071"/>
          <a:stretch/>
        </p:blipFill>
        <p:spPr bwMode="auto">
          <a:xfrm>
            <a:off x="4544705" y="970554"/>
            <a:ext cx="3193577" cy="2646103"/>
          </a:xfrm>
          <a:prstGeom prst="rect">
            <a:avLst/>
          </a:prstGeom>
          <a:noFill/>
          <a:ln>
            <a:noFill/>
          </a:ln>
          <a:extLst>
            <a:ext uri="{53640926-AAD7-44D8-BBD7-CCE9431645EC}">
              <a14:shadowObscured xmlns="" xmlns:a14="http://schemas.microsoft.com/office/drawing/2010/main"/>
            </a:ext>
          </a:extLst>
        </p:spPr>
      </p:pic>
      <p:pic>
        <p:nvPicPr>
          <p:cNvPr id="6" name="Kép 5"/>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8533575" y="1364777"/>
            <a:ext cx="3312687" cy="2311733"/>
          </a:xfrm>
          <a:prstGeom prst="rect">
            <a:avLst/>
          </a:prstGeom>
          <a:noFill/>
          <a:ln>
            <a:noFill/>
          </a:ln>
        </p:spPr>
      </p:pic>
      <p:pic>
        <p:nvPicPr>
          <p:cNvPr id="7" name="Kép 6"/>
          <p:cNvPicPr/>
          <p:nvPr/>
        </p:nvPicPr>
        <p:blipFill rotWithShape="1">
          <a:blip r:embed="rId5" cstate="print">
            <a:extLst>
              <a:ext uri="{28A0092B-C50C-407E-A947-70E740481C1C}">
                <a14:useLocalDpi xmlns="" xmlns:a14="http://schemas.microsoft.com/office/drawing/2010/main" val="0"/>
              </a:ext>
            </a:extLst>
          </a:blip>
          <a:srcRect r="19574"/>
          <a:stretch/>
        </p:blipFill>
        <p:spPr bwMode="auto">
          <a:xfrm>
            <a:off x="1234292" y="1698434"/>
            <a:ext cx="2368716" cy="1727153"/>
          </a:xfrm>
          <a:prstGeom prst="rect">
            <a:avLst/>
          </a:prstGeom>
          <a:noFill/>
          <a:ln>
            <a:noFill/>
          </a:ln>
          <a:extLst>
            <a:ext uri="{53640926-AAD7-44D8-BBD7-CCE9431645EC}">
              <a14:shadowObscured xmlns="" xmlns:a14="http://schemas.microsoft.com/office/drawing/2010/main"/>
            </a:ext>
          </a:extLst>
        </p:spPr>
      </p:pic>
      <p:pic>
        <p:nvPicPr>
          <p:cNvPr id="9" name="Kép 8" descr="images (7).jpg"/>
          <p:cNvPicPr>
            <a:picLocks noChangeAspect="1"/>
          </p:cNvPicPr>
          <p:nvPr/>
        </p:nvPicPr>
        <p:blipFill>
          <a:blip r:embed="rId6"/>
          <a:stretch>
            <a:fillRect/>
          </a:stretch>
        </p:blipFill>
        <p:spPr>
          <a:xfrm>
            <a:off x="659403" y="3847015"/>
            <a:ext cx="3376400" cy="2519314"/>
          </a:xfrm>
          <a:prstGeom prst="rect">
            <a:avLst/>
          </a:prstGeom>
        </p:spPr>
      </p:pic>
      <p:pic>
        <p:nvPicPr>
          <p:cNvPr id="11" name="Kép 10" descr="loaf-white-bread-paper-bag-8161957.jpg"/>
          <p:cNvPicPr>
            <a:picLocks noChangeAspect="1"/>
          </p:cNvPicPr>
          <p:nvPr/>
        </p:nvPicPr>
        <p:blipFill>
          <a:blip r:embed="rId7"/>
          <a:stretch>
            <a:fillRect/>
          </a:stretch>
        </p:blipFill>
        <p:spPr>
          <a:xfrm>
            <a:off x="4555897" y="3964331"/>
            <a:ext cx="3459447" cy="2460532"/>
          </a:xfrm>
          <a:prstGeom prst="rect">
            <a:avLst/>
          </a:prstGeom>
        </p:spPr>
      </p:pic>
      <p:sp>
        <p:nvSpPr>
          <p:cNvPr id="12" name="Téglalap 11"/>
          <p:cNvSpPr/>
          <p:nvPr/>
        </p:nvSpPr>
        <p:spPr>
          <a:xfrm>
            <a:off x="1419366" y="3603669"/>
            <a:ext cx="2033517"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Újságpapír</a:t>
            </a:r>
          </a:p>
        </p:txBody>
      </p:sp>
      <p:sp>
        <p:nvSpPr>
          <p:cNvPr id="13" name="Téglalap 12"/>
          <p:cNvSpPr/>
          <p:nvPr/>
        </p:nvSpPr>
        <p:spPr>
          <a:xfrm>
            <a:off x="5420438" y="3619591"/>
            <a:ext cx="2033517"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Kartondoboz</a:t>
            </a:r>
          </a:p>
        </p:txBody>
      </p:sp>
      <p:sp>
        <p:nvSpPr>
          <p:cNvPr id="14" name="Téglalap 13"/>
          <p:cNvSpPr/>
          <p:nvPr/>
        </p:nvSpPr>
        <p:spPr>
          <a:xfrm>
            <a:off x="9325970" y="3621864"/>
            <a:ext cx="1796957"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Papírszatyor</a:t>
            </a:r>
          </a:p>
        </p:txBody>
      </p:sp>
      <p:sp>
        <p:nvSpPr>
          <p:cNvPr id="15" name="Téglalap 14"/>
          <p:cNvSpPr/>
          <p:nvPr/>
        </p:nvSpPr>
        <p:spPr>
          <a:xfrm>
            <a:off x="505326" y="6247741"/>
            <a:ext cx="4174958"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Papírétkészlet, ha ételmentes</a:t>
            </a:r>
            <a:endParaRPr lang="hu-HU" sz="2000" b="1" dirty="0">
              <a:solidFill>
                <a:schemeClr val="bg2"/>
              </a:solidFill>
              <a:latin typeface="Arial" panose="020B0604020202020204" pitchFamily="34" charset="0"/>
              <a:cs typeface="Arial" panose="020B0604020202020204" pitchFamily="34" charset="0"/>
            </a:endParaRPr>
          </a:p>
        </p:txBody>
      </p:sp>
      <p:sp>
        <p:nvSpPr>
          <p:cNvPr id="16" name="Téglalap 15"/>
          <p:cNvSpPr/>
          <p:nvPr/>
        </p:nvSpPr>
        <p:spPr>
          <a:xfrm>
            <a:off x="5458506" y="6233136"/>
            <a:ext cx="1778759"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Kenyérpapír</a:t>
            </a:r>
          </a:p>
        </p:txBody>
      </p:sp>
      <p:pic>
        <p:nvPicPr>
          <p:cNvPr id="17" name="Kép 1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8"/>
          <a:stretch>
            <a:fillRect/>
          </a:stretch>
        </p:blipFill>
        <p:spPr>
          <a:xfrm>
            <a:off x="10860973" y="13855"/>
            <a:ext cx="1317171" cy="1235537"/>
          </a:xfrm>
          <a:prstGeom prst="rect">
            <a:avLst/>
          </a:prstGeom>
        </p:spPr>
      </p:pic>
      <p:grpSp>
        <p:nvGrpSpPr>
          <p:cNvPr id="20" name="Csoportba foglalás 19"/>
          <p:cNvGrpSpPr/>
          <p:nvPr/>
        </p:nvGrpSpPr>
        <p:grpSpPr>
          <a:xfrm>
            <a:off x="8022955" y="67786"/>
            <a:ext cx="2747750" cy="1364776"/>
            <a:chOff x="9444250" y="0"/>
            <a:chExt cx="2747750" cy="1364776"/>
          </a:xfrm>
        </p:grpSpPr>
        <p:pic>
          <p:nvPicPr>
            <p:cNvPr id="21" name="Kép 20" descr="images (9).jpg"/>
            <p:cNvPicPr>
              <a:picLocks noChangeAspect="1"/>
            </p:cNvPicPr>
            <p:nvPr/>
          </p:nvPicPr>
          <p:blipFill>
            <a:blip r:embed="rId9"/>
            <a:srcRect l="59336" t="10118" r="21066" b="9789"/>
            <a:stretch>
              <a:fillRect/>
            </a:stretch>
          </p:blipFill>
          <p:spPr>
            <a:xfrm>
              <a:off x="11115343" y="0"/>
              <a:ext cx="1076657" cy="1364776"/>
            </a:xfrm>
            <a:prstGeom prst="rect">
              <a:avLst/>
            </a:prstGeom>
          </p:spPr>
        </p:pic>
        <p:sp>
          <p:nvSpPr>
            <p:cNvPr id="22" name="Szaggatott nyíl jobbra 21"/>
            <p:cNvSpPr/>
            <p:nvPr/>
          </p:nvSpPr>
          <p:spPr>
            <a:xfrm>
              <a:off x="9444250" y="177419"/>
              <a:ext cx="1473958" cy="1091821"/>
            </a:xfrm>
            <a:prstGeom prst="stripedRightArrow">
              <a:avLst/>
            </a:prstGeom>
            <a:solidFill>
              <a:srgbClr val="00B0F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pic>
        <p:nvPicPr>
          <p:cNvPr id="18" name="Kép 17" descr="2020_fill_470x353_0.png"/>
          <p:cNvPicPr>
            <a:picLocks noChangeAspect="1"/>
          </p:cNvPicPr>
          <p:nvPr/>
        </p:nvPicPr>
        <p:blipFill>
          <a:blip r:embed="rId10"/>
          <a:stretch>
            <a:fillRect/>
          </a:stretch>
        </p:blipFill>
        <p:spPr>
          <a:xfrm>
            <a:off x="8602579" y="4193094"/>
            <a:ext cx="2310063" cy="1735005"/>
          </a:xfrm>
          <a:prstGeom prst="rect">
            <a:avLst/>
          </a:prstGeom>
        </p:spPr>
      </p:pic>
      <p:pic>
        <p:nvPicPr>
          <p:cNvPr id="19" name="Kép 18" descr="Mecsektea_gyümölcsmix_aherb.jpg"/>
          <p:cNvPicPr>
            <a:picLocks noChangeAspect="1"/>
          </p:cNvPicPr>
          <p:nvPr/>
        </p:nvPicPr>
        <p:blipFill>
          <a:blip r:embed="rId11"/>
          <a:srcRect t="19309" b="16031"/>
          <a:stretch>
            <a:fillRect/>
          </a:stretch>
        </p:blipFill>
        <p:spPr>
          <a:xfrm>
            <a:off x="9940485" y="4896852"/>
            <a:ext cx="2251515" cy="1455821"/>
          </a:xfrm>
          <a:prstGeom prst="rect">
            <a:avLst/>
          </a:prstGeom>
        </p:spPr>
      </p:pic>
      <p:sp>
        <p:nvSpPr>
          <p:cNvPr id="23" name="Téglalap 22"/>
          <p:cNvSpPr/>
          <p:nvPr/>
        </p:nvSpPr>
        <p:spPr>
          <a:xfrm>
            <a:off x="8546612" y="6265220"/>
            <a:ext cx="3304493"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Mindenféle csomagolás</a:t>
            </a:r>
            <a:endParaRPr lang="hu-HU" sz="20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ép 2" descr="tn2-ujhulladekszelektaloazaksdtelephelyen-22.jpg"/>
          <p:cNvPicPr>
            <a:picLocks noChangeAspect="1"/>
          </p:cNvPicPr>
          <p:nvPr/>
        </p:nvPicPr>
        <p:blipFill>
          <a:blip r:embed="rId2"/>
          <a:srcRect l="7312" r="7862"/>
          <a:stretch>
            <a:fillRect/>
          </a:stretch>
        </p:blipFill>
        <p:spPr>
          <a:xfrm>
            <a:off x="1" y="935774"/>
            <a:ext cx="4848725" cy="4836660"/>
          </a:xfrm>
          <a:prstGeom prst="rect">
            <a:avLst/>
          </a:prstGeom>
        </p:spPr>
      </p:pic>
      <p:pic>
        <p:nvPicPr>
          <p:cNvPr id="4" name="Kép 3" descr="AAEAAQAAAAAAAAX_AAAAJDY4MzA3Njc1LTRkMmEtNGI5YS1iNDE3LWExN2Y5N2E3ZWNlYQ2.jpg"/>
          <p:cNvPicPr>
            <a:picLocks noChangeAspect="1"/>
          </p:cNvPicPr>
          <p:nvPr/>
        </p:nvPicPr>
        <p:blipFill>
          <a:blip r:embed="rId3"/>
          <a:stretch>
            <a:fillRect/>
          </a:stretch>
        </p:blipFill>
        <p:spPr>
          <a:xfrm>
            <a:off x="4936961" y="938463"/>
            <a:ext cx="7255040" cy="4836693"/>
          </a:xfrm>
          <a:prstGeom prst="rect">
            <a:avLst/>
          </a:prstGeom>
        </p:spPr>
      </p:pic>
      <p:sp>
        <p:nvSpPr>
          <p:cNvPr id="5" name="Szövegdoboz 4"/>
          <p:cNvSpPr txBox="1"/>
          <p:nvPr/>
        </p:nvSpPr>
        <p:spPr>
          <a:xfrm>
            <a:off x="0" y="6063916"/>
            <a:ext cx="12191999" cy="400110"/>
          </a:xfrm>
          <a:prstGeom prst="rect">
            <a:avLst/>
          </a:prstGeom>
          <a:noFill/>
        </p:spPr>
        <p:txBody>
          <a:bodyPr wrap="square" rtlCol="0">
            <a:spAutoFit/>
          </a:bodyPr>
          <a:lstStyle/>
          <a:p>
            <a:pPr algn="ctr"/>
            <a:r>
              <a:rPr lang="hu-HU" sz="2000" smtClean="0">
                <a:solidFill>
                  <a:schemeClr val="bg1"/>
                </a:solidFill>
                <a:latin typeface="Arial" pitchFamily="34" charset="0"/>
                <a:cs typeface="Arial" pitchFamily="34" charset="0"/>
              </a:rPr>
              <a:t>Hulladék válogatása a hulladékkezelő üzemben kézzel és hatalmas automatizált géppekkel</a:t>
            </a:r>
            <a:endParaRPr lang="en-US" sz="2000">
              <a:solidFill>
                <a:schemeClr val="bg1"/>
              </a:solidFill>
              <a:latin typeface="Arial" pitchFamily="34" charset="0"/>
              <a:cs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482214" y="1154008"/>
            <a:ext cx="11176386" cy="4139595"/>
          </a:xfrm>
          <a:prstGeom prst="rect">
            <a:avLst/>
          </a:prstGeom>
        </p:spPr>
        <p:txBody>
          <a:bodyPr wrap="square">
            <a:spAutoFit/>
          </a:bodyPr>
          <a:lstStyle/>
          <a:p>
            <a:pPr marL="355600" indent="-355600">
              <a:lnSpc>
                <a:spcPct val="150000"/>
              </a:lnSpc>
              <a:spcBef>
                <a:spcPts val="1000"/>
              </a:spcBef>
              <a:buClr>
                <a:srgbClr val="1E5155">
                  <a:lumMod val="40000"/>
                  <a:lumOff val="60000"/>
                </a:srgbClr>
              </a:buClr>
              <a:buSzPct val="80000"/>
              <a:buFont typeface="Wingdings 3" charset="2"/>
              <a:buChar char=""/>
            </a:pPr>
            <a:r>
              <a:rPr lang="hu-HU" sz="2400" b="1" dirty="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Minden, ami csak </a:t>
            </a:r>
            <a:r>
              <a:rPr lang="hu-HU" sz="2400">
                <a:solidFill>
                  <a:schemeClr val="bg1"/>
                </a:solidFill>
                <a:latin typeface="Arial" pitchFamily="34" charset="0"/>
                <a:cs typeface="Arial" pitchFamily="34" charset="0"/>
              </a:rPr>
              <a:t>üveg</a:t>
            </a:r>
            <a:r>
              <a:rPr lang="hu-HU" sz="2400" smtClean="0">
                <a:solidFill>
                  <a:schemeClr val="bg1"/>
                </a:solidFill>
                <a:latin typeface="Arial" pitchFamily="34" charset="0"/>
                <a:cs typeface="Arial" pitchFamily="34" charset="0"/>
              </a:rPr>
              <a:t>.</a:t>
            </a:r>
          </a:p>
          <a:p>
            <a:pPr marL="355600" indent="-355600">
              <a:lnSpc>
                <a:spcPct val="150000"/>
              </a:lnSpc>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Külön kell gyűjteni a fehér és a színes üveget!</a:t>
            </a:r>
            <a:endParaRPr lang="hu-HU" sz="2400" dirty="0">
              <a:solidFill>
                <a:schemeClr val="bg1"/>
              </a:solidFill>
              <a:latin typeface="Arial" pitchFamily="34" charset="0"/>
              <a:cs typeface="Arial" pitchFamily="34" charset="0"/>
            </a:endParaRPr>
          </a:p>
          <a:p>
            <a:pPr marL="355600" indent="-355600">
              <a:lnSpc>
                <a:spcPct val="150000"/>
              </a:lnSpc>
              <a:spcBef>
                <a:spcPts val="1000"/>
              </a:spcBef>
              <a:buClr>
                <a:srgbClr val="1E5155">
                  <a:lumMod val="40000"/>
                  <a:lumOff val="60000"/>
                </a:srgbClr>
              </a:buClr>
              <a:buSzPct val="80000"/>
              <a:buFont typeface="Wingdings 3" charset="2"/>
              <a:buChar char=""/>
            </a:pP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Az </a:t>
            </a:r>
            <a:r>
              <a:rPr lang="hu-HU" sz="2400" dirty="0">
                <a:solidFill>
                  <a:schemeClr val="bg1"/>
                </a:solidFill>
                <a:latin typeface="Arial" pitchFamily="34" charset="0"/>
                <a:cs typeface="Arial" pitchFamily="34" charset="0"/>
              </a:rPr>
              <a:t>elöblített üvegpalack, üdítős üveg, borosüveg, sörösüveg, befőttesüveg</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üvegpohár</a:t>
            </a:r>
            <a:r>
              <a:rPr lang="hu-HU" sz="2400" dirty="0">
                <a:solidFill>
                  <a:schemeClr val="bg1"/>
                </a:solidFill>
                <a:latin typeface="Arial" pitchFamily="34" charset="0"/>
                <a:cs typeface="Arial" pitchFamily="34" charset="0"/>
              </a:rPr>
              <a:t>.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Nem tartozik ide: az ablaküveg, a tükör, a villanykörte</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a </a:t>
            </a:r>
            <a:r>
              <a:rPr lang="hu-HU" sz="2400" dirty="0">
                <a:solidFill>
                  <a:schemeClr val="bg1"/>
                </a:solidFill>
                <a:latin typeface="Arial" pitchFamily="34" charset="0"/>
                <a:cs typeface="Arial" pitchFamily="34" charset="0"/>
              </a:rPr>
              <a:t>szemüveg.</a:t>
            </a:r>
          </a:p>
          <a:p>
            <a:pPr>
              <a:spcAft>
                <a:spcPts val="1200"/>
              </a:spcAft>
            </a:pP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pic>
        <p:nvPicPr>
          <p:cNvPr id="7" name="Kép 6"/>
          <p:cNvPicPr/>
          <p:nvPr/>
        </p:nvPicPr>
        <p:blipFill rotWithShape="1">
          <a:blip r:embed="rId3" cstate="print">
            <a:extLst>
              <a:ext uri="{28A0092B-C50C-407E-A947-70E740481C1C}">
                <a14:useLocalDpi xmlns="" xmlns:a14="http://schemas.microsoft.com/office/drawing/2010/main" val="0"/>
              </a:ext>
            </a:extLst>
          </a:blip>
          <a:srcRect t="25332"/>
          <a:stretch/>
        </p:blipFill>
        <p:spPr bwMode="auto">
          <a:xfrm>
            <a:off x="2141084" y="4561550"/>
            <a:ext cx="5704764" cy="2296450"/>
          </a:xfrm>
          <a:prstGeom prst="rect">
            <a:avLst/>
          </a:prstGeom>
          <a:noFill/>
          <a:ln>
            <a:noFill/>
          </a:ln>
          <a:extLst>
            <a:ext uri="{53640926-AAD7-44D8-BBD7-CCE9431645EC}">
              <a14:shadowObscured xmlns="" xmlns:a14="http://schemas.microsoft.com/office/drawing/2010/main"/>
            </a:ext>
          </a:extLst>
        </p:spPr>
      </p:pic>
      <p:sp>
        <p:nvSpPr>
          <p:cNvPr id="8" name="Téglalap 7"/>
          <p:cNvSpPr/>
          <p:nvPr/>
        </p:nvSpPr>
        <p:spPr>
          <a:xfrm>
            <a:off x="7924022" y="6150114"/>
            <a:ext cx="3626294" cy="707886"/>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Színes és fehér </a:t>
            </a:r>
            <a:r>
              <a:rPr lang="hu-HU" sz="2000" b="1">
                <a:solidFill>
                  <a:schemeClr val="bg2"/>
                </a:solidFill>
                <a:latin typeface="Arial" panose="020B0604020202020204" pitchFamily="34" charset="0"/>
                <a:cs typeface="Arial" panose="020B0604020202020204" pitchFamily="34" charset="0"/>
              </a:rPr>
              <a:t>üvegek</a:t>
            </a:r>
            <a:r>
              <a:rPr lang="hu-HU" sz="2000" b="1" smtClean="0">
                <a:solidFill>
                  <a:schemeClr val="bg2"/>
                </a:solidFill>
                <a:latin typeface="Arial" panose="020B0604020202020204" pitchFamily="34" charset="0"/>
                <a:cs typeface="Arial" panose="020B0604020202020204" pitchFamily="34" charset="0"/>
              </a:rPr>
              <a:t>,</a:t>
            </a:r>
            <a:br>
              <a:rPr lang="hu-HU" sz="2000" b="1" smtClean="0">
                <a:solidFill>
                  <a:schemeClr val="bg2"/>
                </a:solidFill>
                <a:latin typeface="Arial" panose="020B0604020202020204" pitchFamily="34" charset="0"/>
                <a:cs typeface="Arial" panose="020B0604020202020204" pitchFamily="34" charset="0"/>
              </a:rPr>
            </a:br>
            <a:r>
              <a:rPr lang="hu-HU" sz="2000" b="1" smtClean="0">
                <a:solidFill>
                  <a:schemeClr val="bg2"/>
                </a:solidFill>
                <a:latin typeface="Arial" panose="020B0604020202020204" pitchFamily="34" charset="0"/>
                <a:cs typeface="Arial" panose="020B0604020202020204" pitchFamily="34" charset="0"/>
              </a:rPr>
              <a:t>befőttesüvegek</a:t>
            </a:r>
            <a:endParaRPr lang="hu-HU" sz="2000" b="1" dirty="0">
              <a:solidFill>
                <a:schemeClr val="bg2"/>
              </a:solidFill>
              <a:latin typeface="Arial" panose="020B0604020202020204" pitchFamily="34" charset="0"/>
              <a:cs typeface="Arial" panose="020B0604020202020204" pitchFamily="34" charset="0"/>
            </a:endParaRPr>
          </a:p>
        </p:txBody>
      </p:sp>
      <p:grpSp>
        <p:nvGrpSpPr>
          <p:cNvPr id="2" name="Csoportba foglalás 1"/>
          <p:cNvGrpSpPr/>
          <p:nvPr/>
        </p:nvGrpSpPr>
        <p:grpSpPr>
          <a:xfrm>
            <a:off x="8052769" y="85989"/>
            <a:ext cx="2720454" cy="1512436"/>
            <a:chOff x="9543641" y="710280"/>
            <a:chExt cx="2720454" cy="1512436"/>
          </a:xfrm>
        </p:grpSpPr>
        <p:pic>
          <p:nvPicPr>
            <p:cNvPr id="6" name="Kép 5" descr="images (9).jpg"/>
            <p:cNvPicPr>
              <a:picLocks noChangeAspect="1"/>
            </p:cNvPicPr>
            <p:nvPr/>
          </p:nvPicPr>
          <p:blipFill>
            <a:blip r:embed="rId4"/>
            <a:srcRect l="39671" t="11911" r="39626" b="5442"/>
            <a:stretch>
              <a:fillRect/>
            </a:stretch>
          </p:blipFill>
          <p:spPr>
            <a:xfrm>
              <a:off x="11042635" y="710280"/>
              <a:ext cx="1221460" cy="1512436"/>
            </a:xfrm>
            <a:prstGeom prst="rect">
              <a:avLst/>
            </a:prstGeom>
          </p:spPr>
        </p:pic>
        <p:sp>
          <p:nvSpPr>
            <p:cNvPr id="9" name="Szaggatott nyíl jobbra 8"/>
            <p:cNvSpPr/>
            <p:nvPr/>
          </p:nvSpPr>
          <p:spPr>
            <a:xfrm>
              <a:off x="9543641" y="887699"/>
              <a:ext cx="1473958" cy="1091821"/>
            </a:xfrm>
            <a:prstGeom prst="stripedRight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grpSp>
      <p:pic>
        <p:nvPicPr>
          <p:cNvPr id="10" name="Kép 9"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a:ln>
            <a:noFill/>
          </a:ln>
        </p:spPr>
      </p:pic>
      <p:sp>
        <p:nvSpPr>
          <p:cNvPr id="13" name="Szöveg helye 2">
            <a:extLst>
              <a:ext uri="{FF2B5EF4-FFF2-40B4-BE49-F238E27FC236}">
                <a16:creationId xmlns="" xmlns:a16="http://schemas.microsoft.com/office/drawing/2014/main" id="{5B57C040-15D2-43C5-AB8D-A0D8BE682179}"/>
              </a:ext>
            </a:extLst>
          </p:cNvPr>
          <p:cNvSpPr txBox="1">
            <a:spLocks/>
          </p:cNvSpPr>
          <p:nvPr/>
        </p:nvSpPr>
        <p:spPr>
          <a:xfrm>
            <a:off x="506278" y="431938"/>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a:solidFill>
                  <a:schemeClr val="bg2"/>
                </a:solidFill>
                <a:latin typeface="Arial" panose="020B0604020202020204" pitchFamily="34" charset="0"/>
                <a:cs typeface="Arial" panose="020B0604020202020204" pitchFamily="34" charset="0"/>
              </a:rPr>
              <a:t>Üveghulladék</a:t>
            </a: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8" y="1358238"/>
            <a:ext cx="10803406" cy="6560770"/>
          </a:xfrm>
          <a:prstGeom prst="rect">
            <a:avLst/>
          </a:prstGeom>
        </p:spPr>
        <p:txBody>
          <a:bodyPr wrap="square">
            <a:spAutoFit/>
          </a:bodyPr>
          <a:lstStyle/>
          <a:p>
            <a:pPr marL="355600" indent="-355600">
              <a:lnSpc>
                <a:spcPct val="150000"/>
              </a:lnSpc>
              <a:spcBef>
                <a:spcPts val="1000"/>
              </a:spcBef>
              <a:buClr>
                <a:srgbClr val="1E5155">
                  <a:lumMod val="40000"/>
                  <a:lumOff val="60000"/>
                </a:srgbClr>
              </a:buClr>
              <a:buSzPct val="80000"/>
              <a:buFont typeface="Wingdings 3" charset="2"/>
              <a:buChar char=""/>
            </a:pPr>
            <a:r>
              <a:rPr lang="hu-HU" sz="2400" b="1" dirty="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Minden elektromos és számítástechnikai eszköz.</a:t>
            </a:r>
          </a:p>
          <a:p>
            <a:pPr marL="355600" indent="-355600">
              <a:lnSpc>
                <a:spcPct val="150000"/>
              </a:lnSpc>
              <a:spcBef>
                <a:spcPts val="6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Például az elromlott mikrohullámú sütő, kábelek, rossz </a:t>
            </a:r>
            <a:r>
              <a:rPr lang="hu-HU" sz="2400">
                <a:solidFill>
                  <a:schemeClr val="bg1"/>
                </a:solidFill>
                <a:latin typeface="Arial" pitchFamily="34" charset="0"/>
                <a:cs typeface="Arial" pitchFamily="34" charset="0"/>
              </a:rPr>
              <a:t>villanyégő</a:t>
            </a:r>
            <a:r>
              <a:rPr lang="hu-HU" sz="2400" smtClean="0">
                <a:solidFill>
                  <a:schemeClr val="bg1"/>
                </a:solidFill>
                <a:latin typeface="Arial" pitchFamily="34" charset="0"/>
                <a:cs typeface="Arial" pitchFamily="34" charset="0"/>
              </a:rPr>
              <a:t>, </a:t>
            </a:r>
            <a:r>
              <a:rPr lang="hu-HU" sz="2400" dirty="0">
                <a:solidFill>
                  <a:schemeClr val="bg1"/>
                </a:solidFill>
                <a:latin typeface="Arial" pitchFamily="34" charset="0"/>
                <a:cs typeface="Arial" pitchFamily="34" charset="0"/>
              </a:rPr>
              <a:t>használt elemek, komputerek, laptopok, telefonok.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Ezeket veszélyes hulladékként kell kezelni.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Tilos a fekete </a:t>
            </a:r>
            <a:r>
              <a:rPr lang="hu-HU" sz="2400">
                <a:solidFill>
                  <a:schemeClr val="bg1"/>
                </a:solidFill>
                <a:latin typeface="Arial" pitchFamily="34" charset="0"/>
                <a:cs typeface="Arial" pitchFamily="34" charset="0"/>
              </a:rPr>
              <a:t>kukába </a:t>
            </a:r>
            <a:r>
              <a:rPr lang="hu-HU" sz="2400" smtClean="0">
                <a:solidFill>
                  <a:schemeClr val="bg1"/>
                </a:solidFill>
                <a:latin typeface="Arial" pitchFamily="34" charset="0"/>
                <a:cs typeface="Arial" pitchFamily="34" charset="0"/>
              </a:rPr>
              <a:t>dobni elektronikai hulladékot. </a:t>
            </a:r>
            <a:endParaRPr lang="hu-HU" sz="2400" dirty="0">
              <a:solidFill>
                <a:schemeClr val="bg1"/>
              </a:solidFill>
              <a:latin typeface="Arial" pitchFamily="34" charset="0"/>
              <a:cs typeface="Arial" pitchFamily="34" charset="0"/>
            </a:endParaRP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t>
            </a:r>
            <a:r>
              <a:rPr lang="hu-HU" sz="2400">
                <a:solidFill>
                  <a:schemeClr val="bg1"/>
                </a:solidFill>
                <a:latin typeface="Arial" pitchFamily="34" charset="0"/>
                <a:cs typeface="Arial" pitchFamily="34" charset="0"/>
              </a:rPr>
              <a:t>Ha </a:t>
            </a:r>
            <a:r>
              <a:rPr lang="hu-HU" sz="2400" smtClean="0">
                <a:solidFill>
                  <a:schemeClr val="bg1"/>
                </a:solidFill>
                <a:latin typeface="Arial" pitchFamily="34" charset="0"/>
                <a:cs typeface="Arial" pitchFamily="34" charset="0"/>
              </a:rPr>
              <a:t>van </a:t>
            </a:r>
            <a:r>
              <a:rPr lang="hu-HU" sz="2400" dirty="0">
                <a:solidFill>
                  <a:schemeClr val="bg1"/>
                </a:solidFill>
                <a:latin typeface="Arial" pitchFamily="34" charset="0"/>
                <a:cs typeface="Arial" pitchFamily="34" charset="0"/>
              </a:rPr>
              <a:t>piros </a:t>
            </a:r>
            <a:r>
              <a:rPr lang="hu-HU" sz="2400">
                <a:solidFill>
                  <a:schemeClr val="bg1"/>
                </a:solidFill>
                <a:latin typeface="Arial" pitchFamily="34" charset="0"/>
                <a:cs typeface="Arial" pitchFamily="34" charset="0"/>
              </a:rPr>
              <a:t>színű </a:t>
            </a:r>
            <a:r>
              <a:rPr lang="hu-HU" sz="2400" smtClean="0">
                <a:solidFill>
                  <a:schemeClr val="bg1"/>
                </a:solidFill>
                <a:latin typeface="Arial" pitchFamily="34" charset="0"/>
                <a:cs typeface="Arial" pitchFamily="34" charset="0"/>
              </a:rPr>
              <a:t>kuka a környéken, abba </a:t>
            </a:r>
            <a:r>
              <a:rPr lang="hu-HU" sz="2400" dirty="0">
                <a:solidFill>
                  <a:schemeClr val="bg1"/>
                </a:solidFill>
                <a:latin typeface="Arial" pitchFamily="34" charset="0"/>
                <a:cs typeface="Arial" pitchFamily="34" charset="0"/>
              </a:rPr>
              <a:t>kell dobni.</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Ha </a:t>
            </a:r>
            <a:r>
              <a:rPr lang="hu-HU" sz="2400">
                <a:solidFill>
                  <a:schemeClr val="bg1"/>
                </a:solidFill>
                <a:latin typeface="Arial" pitchFamily="34" charset="0"/>
                <a:cs typeface="Arial" pitchFamily="34" charset="0"/>
              </a:rPr>
              <a:t>nincs </a:t>
            </a:r>
            <a:r>
              <a:rPr lang="hu-HU" sz="2400" smtClean="0">
                <a:solidFill>
                  <a:schemeClr val="bg1"/>
                </a:solidFill>
                <a:latin typeface="Arial" pitchFamily="34" charset="0"/>
                <a:cs typeface="Arial" pitchFamily="34" charset="0"/>
              </a:rPr>
              <a:t>piros kuka</a:t>
            </a:r>
            <a:r>
              <a:rPr lang="hu-HU" sz="2400" dirty="0">
                <a:solidFill>
                  <a:schemeClr val="bg1"/>
                </a:solidFill>
                <a:latin typeface="Arial" pitchFamily="34" charset="0"/>
                <a:cs typeface="Arial" pitchFamily="34" charset="0"/>
              </a:rPr>
              <a:t>, akkor külön kell gyűjteni </a:t>
            </a:r>
            <a:r>
              <a:rPr lang="hu-HU" sz="2400">
                <a:solidFill>
                  <a:schemeClr val="bg1"/>
                </a:solidFill>
                <a:latin typeface="Arial" pitchFamily="34" charset="0"/>
                <a:cs typeface="Arial" pitchFamily="34" charset="0"/>
              </a:rPr>
              <a:t>és </a:t>
            </a:r>
            <a:r>
              <a:rPr lang="hu-HU" sz="2400" smtClean="0">
                <a:solidFill>
                  <a:schemeClr val="bg1"/>
                </a:solidFill>
                <a:latin typeface="Arial" pitchFamily="34" charset="0"/>
                <a:cs typeface="Arial" pitchFamily="34" charset="0"/>
              </a:rPr>
              <a:t>vagy a hulladékudvarban leadni, vagy szupermarketek gyűjtőedényeibe tenni, például a TESCO-ban van ilyen. </a:t>
            </a:r>
            <a:endParaRPr lang="hu-HU" sz="2400" dirty="0">
              <a:solidFill>
                <a:schemeClr val="bg1"/>
              </a:solidFill>
              <a:latin typeface="Arial" pitchFamily="34" charset="0"/>
              <a:cs typeface="Arial" pitchFamily="34" charset="0"/>
            </a:endParaRPr>
          </a:p>
          <a:p>
            <a:pPr>
              <a:spcAft>
                <a:spcPts val="1200"/>
              </a:spcAft>
            </a:pP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grpSp>
        <p:nvGrpSpPr>
          <p:cNvPr id="10" name="Csoportba foglalás 9"/>
          <p:cNvGrpSpPr/>
          <p:nvPr/>
        </p:nvGrpSpPr>
        <p:grpSpPr>
          <a:xfrm>
            <a:off x="8289216" y="0"/>
            <a:ext cx="2693157" cy="1555845"/>
            <a:chOff x="9444250" y="-13648"/>
            <a:chExt cx="2693157" cy="1555845"/>
          </a:xfrm>
        </p:grpSpPr>
        <p:sp>
          <p:nvSpPr>
            <p:cNvPr id="11" name="Szaggatott nyíl jobbra 10"/>
            <p:cNvSpPr/>
            <p:nvPr/>
          </p:nvSpPr>
          <p:spPr>
            <a:xfrm>
              <a:off x="9444250" y="177419"/>
              <a:ext cx="1473958" cy="1091821"/>
            </a:xfrm>
            <a:prstGeom prst="stripedRightArrow">
              <a:avLst/>
            </a:prstGeom>
            <a:solidFill>
              <a:srgbClr val="FF0000"/>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pic>
          <p:nvPicPr>
            <p:cNvPr id="12" name="Kép 11" descr="images (9).jpg"/>
            <p:cNvPicPr>
              <a:picLocks noChangeAspect="1"/>
            </p:cNvPicPr>
            <p:nvPr/>
          </p:nvPicPr>
          <p:blipFill>
            <a:blip r:embed="rId3"/>
            <a:srcRect l="21319" t="6571" r="60193" b="10167"/>
            <a:stretch>
              <a:fillRect/>
            </a:stretch>
          </p:blipFill>
          <p:spPr>
            <a:xfrm>
              <a:off x="11023598" y="-13648"/>
              <a:ext cx="1113809" cy="1555845"/>
            </a:xfrm>
            <a:prstGeom prst="rect">
              <a:avLst/>
            </a:prstGeom>
          </p:spPr>
        </p:pic>
      </p:grpSp>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a:ln>
            <a:noFill/>
          </a:ln>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smtClean="0">
                <a:solidFill>
                  <a:schemeClr val="bg2"/>
                </a:solidFill>
                <a:latin typeface="Arial" panose="020B0604020202020204" pitchFamily="34" charset="0"/>
                <a:cs typeface="Arial" panose="020B0604020202020204" pitchFamily="34" charset="0"/>
              </a:rPr>
              <a:t>E-hulladék: elektromos és elektronikai</a:t>
            </a:r>
            <a:endParaRPr lang="hu-HU" sz="3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Kép 24" descr="laptop.jpg"/>
          <p:cNvPicPr>
            <a:picLocks noChangeAspect="1"/>
          </p:cNvPicPr>
          <p:nvPr/>
        </p:nvPicPr>
        <p:blipFill>
          <a:blip r:embed="rId3"/>
          <a:stretch>
            <a:fillRect/>
          </a:stretch>
        </p:blipFill>
        <p:spPr>
          <a:xfrm>
            <a:off x="6949633" y="1312695"/>
            <a:ext cx="2400300" cy="2066925"/>
          </a:xfrm>
          <a:prstGeom prst="rect">
            <a:avLst/>
          </a:prstGeom>
        </p:spPr>
      </p:pic>
      <p:pic>
        <p:nvPicPr>
          <p:cNvPr id="11" name="Kép 10"/>
          <p:cNvPicPr/>
          <p:nvPr/>
        </p:nvPicPr>
        <p:blipFill rotWithShape="1">
          <a:blip r:embed="rId4" cstate="print">
            <a:extLst>
              <a:ext uri="{28A0092B-C50C-407E-A947-70E740481C1C}">
                <a14:useLocalDpi xmlns="" xmlns:a14="http://schemas.microsoft.com/office/drawing/2010/main" val="0"/>
              </a:ext>
            </a:extLst>
          </a:blip>
          <a:srcRect t="16285" b="15846"/>
          <a:stretch/>
        </p:blipFill>
        <p:spPr bwMode="auto">
          <a:xfrm>
            <a:off x="11094298" y="3789947"/>
            <a:ext cx="1097702" cy="1076289"/>
          </a:xfrm>
          <a:prstGeom prst="rect">
            <a:avLst/>
          </a:prstGeom>
          <a:noFill/>
          <a:ln>
            <a:noFill/>
          </a:ln>
          <a:extLst>
            <a:ext uri="{53640926-AAD7-44D8-BBD7-CCE9431645EC}">
              <a14:shadowObscured xmlns="" xmlns:a14="http://schemas.microsoft.com/office/drawing/2010/main"/>
            </a:ext>
          </a:extLst>
        </p:spPr>
      </p:pic>
      <p:sp>
        <p:nvSpPr>
          <p:cNvPr id="12" name="Téglalap 11"/>
          <p:cNvSpPr/>
          <p:nvPr/>
        </p:nvSpPr>
        <p:spPr>
          <a:xfrm>
            <a:off x="591565" y="332151"/>
            <a:ext cx="5430330" cy="461665"/>
          </a:xfrm>
          <a:prstGeom prst="rect">
            <a:avLst/>
          </a:prstGeom>
        </p:spPr>
        <p:txBody>
          <a:bodyPr wrap="square">
            <a:spAutoFit/>
          </a:bodyPr>
          <a:lstStyle/>
          <a:p>
            <a:pPr>
              <a:spcAft>
                <a:spcPts val="600"/>
              </a:spcAft>
            </a:pPr>
            <a:r>
              <a:rPr lang="hu-HU" sz="2400" b="1" dirty="0">
                <a:solidFill>
                  <a:schemeClr val="bg2"/>
                </a:solidFill>
                <a:latin typeface="Arial" panose="020B0604020202020204" pitchFamily="34" charset="0"/>
                <a:cs typeface="Arial" panose="020B0604020202020204" pitchFamily="34" charset="0"/>
              </a:rPr>
              <a:t>Elektronikai hulladék </a:t>
            </a:r>
            <a:r>
              <a:rPr lang="hu-HU" sz="2400" b="1" dirty="0" smtClean="0">
                <a:solidFill>
                  <a:schemeClr val="bg2"/>
                </a:solidFill>
                <a:latin typeface="Arial" panose="020B0604020202020204" pitchFamily="34" charset="0"/>
                <a:cs typeface="Arial" panose="020B0604020202020204" pitchFamily="34" charset="0"/>
              </a:rPr>
              <a:t>példák</a:t>
            </a:r>
            <a:endParaRPr lang="hu-HU" sz="2400" b="1" dirty="0">
              <a:solidFill>
                <a:schemeClr val="bg2"/>
              </a:solidFill>
              <a:latin typeface="Arial" panose="020B0604020202020204" pitchFamily="34" charset="0"/>
              <a:cs typeface="Arial" panose="020B0604020202020204" pitchFamily="34" charset="0"/>
            </a:endParaRPr>
          </a:p>
        </p:txBody>
      </p:sp>
      <p:pic>
        <p:nvPicPr>
          <p:cNvPr id="15" name="Kép 14" descr="20180925_jlewaste.jpg"/>
          <p:cNvPicPr>
            <a:picLocks noChangeAspect="1"/>
          </p:cNvPicPr>
          <p:nvPr/>
        </p:nvPicPr>
        <p:blipFill>
          <a:blip r:embed="rId5"/>
          <a:srcRect l="53483" t="68060" r="28308"/>
          <a:stretch>
            <a:fillRect/>
          </a:stretch>
        </p:blipFill>
        <p:spPr>
          <a:xfrm>
            <a:off x="2934663" y="1203157"/>
            <a:ext cx="1636440" cy="2152857"/>
          </a:xfrm>
          <a:prstGeom prst="rect">
            <a:avLst/>
          </a:prstGeom>
        </p:spPr>
      </p:pic>
      <p:pic>
        <p:nvPicPr>
          <p:cNvPr id="16" name="Kép 15" descr="letöltés (2).jpg"/>
          <p:cNvPicPr>
            <a:picLocks noChangeAspect="1"/>
          </p:cNvPicPr>
          <p:nvPr/>
        </p:nvPicPr>
        <p:blipFill>
          <a:blip r:embed="rId6"/>
          <a:stretch>
            <a:fillRect/>
          </a:stretch>
        </p:blipFill>
        <p:spPr>
          <a:xfrm>
            <a:off x="363490" y="4663583"/>
            <a:ext cx="1821438" cy="1821438"/>
          </a:xfrm>
          <a:prstGeom prst="rect">
            <a:avLst/>
          </a:prstGeom>
        </p:spPr>
      </p:pic>
      <p:pic>
        <p:nvPicPr>
          <p:cNvPr id="17" name="Kép 16" descr="20180925_jlewaste.jpg"/>
          <p:cNvPicPr>
            <a:picLocks noChangeAspect="1"/>
          </p:cNvPicPr>
          <p:nvPr/>
        </p:nvPicPr>
        <p:blipFill>
          <a:blip r:embed="rId5"/>
          <a:srcRect l="57488" t="2952" r="32064" b="70580"/>
          <a:stretch>
            <a:fillRect/>
          </a:stretch>
        </p:blipFill>
        <p:spPr>
          <a:xfrm>
            <a:off x="5325858" y="1098788"/>
            <a:ext cx="1201003" cy="2281906"/>
          </a:xfrm>
          <a:prstGeom prst="rect">
            <a:avLst/>
          </a:prstGeom>
        </p:spPr>
      </p:pic>
      <p:pic>
        <p:nvPicPr>
          <p:cNvPr id="18" name="Kép 17" descr="letöltés (3).jpg"/>
          <p:cNvPicPr>
            <a:picLocks noChangeAspect="1"/>
          </p:cNvPicPr>
          <p:nvPr/>
        </p:nvPicPr>
        <p:blipFill>
          <a:blip r:embed="rId7"/>
          <a:stretch>
            <a:fillRect/>
          </a:stretch>
        </p:blipFill>
        <p:spPr>
          <a:xfrm>
            <a:off x="274687" y="1539151"/>
            <a:ext cx="2524125" cy="1809750"/>
          </a:xfrm>
          <a:prstGeom prst="rect">
            <a:avLst/>
          </a:prstGeom>
        </p:spPr>
      </p:pic>
      <p:sp>
        <p:nvSpPr>
          <p:cNvPr id="19" name="Téglalap 18"/>
          <p:cNvSpPr/>
          <p:nvPr/>
        </p:nvSpPr>
        <p:spPr>
          <a:xfrm>
            <a:off x="11031939" y="4962518"/>
            <a:ext cx="1160061"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Elem</a:t>
            </a:r>
          </a:p>
        </p:txBody>
      </p:sp>
      <p:sp>
        <p:nvSpPr>
          <p:cNvPr id="20" name="Téglalap 19"/>
          <p:cNvSpPr/>
          <p:nvPr/>
        </p:nvSpPr>
        <p:spPr>
          <a:xfrm>
            <a:off x="854720" y="3347714"/>
            <a:ext cx="1198729"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Kábel</a:t>
            </a:r>
          </a:p>
        </p:txBody>
      </p:sp>
      <p:sp>
        <p:nvSpPr>
          <p:cNvPr id="21" name="Téglalap 20"/>
          <p:cNvSpPr/>
          <p:nvPr/>
        </p:nvSpPr>
        <p:spPr>
          <a:xfrm>
            <a:off x="5051941" y="3345380"/>
            <a:ext cx="1785584"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Mobiltelefon</a:t>
            </a:r>
          </a:p>
        </p:txBody>
      </p:sp>
      <p:sp>
        <p:nvSpPr>
          <p:cNvPr id="22" name="Téglalap 21"/>
          <p:cNvSpPr/>
          <p:nvPr/>
        </p:nvSpPr>
        <p:spPr>
          <a:xfrm>
            <a:off x="297251" y="6457890"/>
            <a:ext cx="1935802"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Villanykörte</a:t>
            </a:r>
          </a:p>
        </p:txBody>
      </p:sp>
      <p:sp>
        <p:nvSpPr>
          <p:cNvPr id="23" name="Téglalap 22"/>
          <p:cNvSpPr/>
          <p:nvPr/>
        </p:nvSpPr>
        <p:spPr>
          <a:xfrm>
            <a:off x="2601491" y="3333945"/>
            <a:ext cx="2239754"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Telefon</a:t>
            </a:r>
          </a:p>
        </p:txBody>
      </p:sp>
      <p:pic>
        <p:nvPicPr>
          <p:cNvPr id="27" name="Kép 2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8"/>
          <a:stretch>
            <a:fillRect/>
          </a:stretch>
        </p:blipFill>
        <p:spPr>
          <a:xfrm>
            <a:off x="10860973" y="13855"/>
            <a:ext cx="1317171" cy="1235537"/>
          </a:xfrm>
          <a:prstGeom prst="rect">
            <a:avLst/>
          </a:prstGeom>
        </p:spPr>
      </p:pic>
      <p:grpSp>
        <p:nvGrpSpPr>
          <p:cNvPr id="28" name="Csoportba foglalás 27"/>
          <p:cNvGrpSpPr/>
          <p:nvPr/>
        </p:nvGrpSpPr>
        <p:grpSpPr>
          <a:xfrm>
            <a:off x="8072647" y="75350"/>
            <a:ext cx="2693157" cy="1555845"/>
            <a:chOff x="9444250" y="-13648"/>
            <a:chExt cx="2693157" cy="1555845"/>
          </a:xfrm>
        </p:grpSpPr>
        <p:sp>
          <p:nvSpPr>
            <p:cNvPr id="29" name="Szaggatott nyíl jobbra 28"/>
            <p:cNvSpPr/>
            <p:nvPr/>
          </p:nvSpPr>
          <p:spPr>
            <a:xfrm>
              <a:off x="9444250" y="177419"/>
              <a:ext cx="1473958" cy="1091821"/>
            </a:xfrm>
            <a:prstGeom prst="stripedRightArrow">
              <a:avLst/>
            </a:prstGeom>
            <a:solidFill>
              <a:srgbClr val="FF0000"/>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b="1" dirty="0"/>
                <a:t>Ide dobjuk:</a:t>
              </a:r>
            </a:p>
          </p:txBody>
        </p:sp>
        <p:pic>
          <p:nvPicPr>
            <p:cNvPr id="30" name="Kép 29" descr="images (9).jpg"/>
            <p:cNvPicPr>
              <a:picLocks noChangeAspect="1"/>
            </p:cNvPicPr>
            <p:nvPr/>
          </p:nvPicPr>
          <p:blipFill>
            <a:blip r:embed="rId9"/>
            <a:srcRect l="21319" t="6571" r="60193" b="10167"/>
            <a:stretch>
              <a:fillRect/>
            </a:stretch>
          </p:blipFill>
          <p:spPr>
            <a:xfrm>
              <a:off x="11023598" y="-13648"/>
              <a:ext cx="1113809" cy="1555845"/>
            </a:xfrm>
            <a:prstGeom prst="rect">
              <a:avLst/>
            </a:prstGeom>
          </p:spPr>
        </p:pic>
      </p:grpSp>
      <p:sp>
        <p:nvSpPr>
          <p:cNvPr id="24" name="Téglalap 23"/>
          <p:cNvSpPr/>
          <p:nvPr/>
        </p:nvSpPr>
        <p:spPr>
          <a:xfrm>
            <a:off x="370986" y="4033868"/>
            <a:ext cx="5430330" cy="461665"/>
          </a:xfrm>
          <a:prstGeom prst="rect">
            <a:avLst/>
          </a:prstGeom>
        </p:spPr>
        <p:txBody>
          <a:bodyPr wrap="square">
            <a:spAutoFit/>
          </a:bodyPr>
          <a:lstStyle/>
          <a:p>
            <a:pPr>
              <a:spcAft>
                <a:spcPts val="600"/>
              </a:spcAft>
            </a:pPr>
            <a:r>
              <a:rPr lang="hu-HU" sz="2400" b="1" smtClean="0">
                <a:solidFill>
                  <a:schemeClr val="bg2"/>
                </a:solidFill>
                <a:latin typeface="Arial" panose="020B0604020202020204" pitchFamily="34" charset="0"/>
                <a:cs typeface="Arial" panose="020B0604020202020204" pitchFamily="34" charset="0"/>
              </a:rPr>
              <a:t>Elektromos </a:t>
            </a:r>
            <a:r>
              <a:rPr lang="hu-HU" sz="2400" b="1" dirty="0">
                <a:solidFill>
                  <a:schemeClr val="bg2"/>
                </a:solidFill>
                <a:latin typeface="Arial" panose="020B0604020202020204" pitchFamily="34" charset="0"/>
                <a:cs typeface="Arial" panose="020B0604020202020204" pitchFamily="34" charset="0"/>
              </a:rPr>
              <a:t>hulladék </a:t>
            </a:r>
            <a:r>
              <a:rPr lang="hu-HU" sz="2400" b="1" dirty="0" smtClean="0">
                <a:solidFill>
                  <a:schemeClr val="bg2"/>
                </a:solidFill>
                <a:latin typeface="Arial" panose="020B0604020202020204" pitchFamily="34" charset="0"/>
                <a:cs typeface="Arial" panose="020B0604020202020204" pitchFamily="34" charset="0"/>
              </a:rPr>
              <a:t>példák</a:t>
            </a:r>
            <a:endParaRPr lang="hu-HU" sz="2400" b="1" dirty="0">
              <a:solidFill>
                <a:schemeClr val="bg2"/>
              </a:solidFill>
              <a:latin typeface="Arial" panose="020B0604020202020204" pitchFamily="34" charset="0"/>
              <a:cs typeface="Arial" panose="020B0604020202020204" pitchFamily="34" charset="0"/>
            </a:endParaRPr>
          </a:p>
        </p:txBody>
      </p:sp>
      <p:pic>
        <p:nvPicPr>
          <p:cNvPr id="26" name="Kép 25" descr="rosewill.PNG"/>
          <p:cNvPicPr>
            <a:picLocks noChangeAspect="1"/>
          </p:cNvPicPr>
          <p:nvPr/>
        </p:nvPicPr>
        <p:blipFill>
          <a:blip r:embed="rId10"/>
          <a:srcRect b="17051"/>
          <a:stretch>
            <a:fillRect/>
          </a:stretch>
        </p:blipFill>
        <p:spPr>
          <a:xfrm>
            <a:off x="9576512" y="2237873"/>
            <a:ext cx="2098129" cy="1046747"/>
          </a:xfrm>
          <a:prstGeom prst="rect">
            <a:avLst/>
          </a:prstGeom>
        </p:spPr>
      </p:pic>
      <p:sp>
        <p:nvSpPr>
          <p:cNvPr id="31" name="Téglalap 30"/>
          <p:cNvSpPr/>
          <p:nvPr/>
        </p:nvSpPr>
        <p:spPr>
          <a:xfrm>
            <a:off x="7321899" y="3317307"/>
            <a:ext cx="1785584"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Laptop</a:t>
            </a:r>
            <a:endParaRPr lang="hu-HU" sz="2000" b="1" dirty="0">
              <a:solidFill>
                <a:schemeClr val="bg2"/>
              </a:solidFill>
              <a:latin typeface="Arial" panose="020B0604020202020204" pitchFamily="34" charset="0"/>
              <a:cs typeface="Arial" panose="020B0604020202020204" pitchFamily="34" charset="0"/>
            </a:endParaRPr>
          </a:p>
        </p:txBody>
      </p:sp>
      <p:sp>
        <p:nvSpPr>
          <p:cNvPr id="32" name="Téglalap 31"/>
          <p:cNvSpPr/>
          <p:nvPr/>
        </p:nvSpPr>
        <p:spPr>
          <a:xfrm>
            <a:off x="9312442" y="3301265"/>
            <a:ext cx="2879558"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Számítógépalkatrész</a:t>
            </a:r>
            <a:endParaRPr lang="hu-HU" sz="2000" b="1" dirty="0">
              <a:solidFill>
                <a:schemeClr val="bg2"/>
              </a:solidFill>
              <a:latin typeface="Arial" panose="020B0604020202020204" pitchFamily="34" charset="0"/>
              <a:cs typeface="Arial" panose="020B0604020202020204" pitchFamily="34" charset="0"/>
            </a:endParaRPr>
          </a:p>
        </p:txBody>
      </p:sp>
      <p:pic>
        <p:nvPicPr>
          <p:cNvPr id="33" name="Kép 32" descr="dsc_0337.JPG"/>
          <p:cNvPicPr>
            <a:picLocks noChangeAspect="1"/>
          </p:cNvPicPr>
          <p:nvPr/>
        </p:nvPicPr>
        <p:blipFill>
          <a:blip r:embed="rId11"/>
          <a:srcRect l="12150" r="15400"/>
          <a:stretch>
            <a:fillRect/>
          </a:stretch>
        </p:blipFill>
        <p:spPr>
          <a:xfrm>
            <a:off x="8891336" y="4932946"/>
            <a:ext cx="1937085" cy="1503946"/>
          </a:xfrm>
          <a:prstGeom prst="rect">
            <a:avLst/>
          </a:prstGeom>
        </p:spPr>
      </p:pic>
      <p:pic>
        <p:nvPicPr>
          <p:cNvPr id="34" name="Kép 33" descr="villbor.jpg"/>
          <p:cNvPicPr>
            <a:picLocks noChangeAspect="1"/>
          </p:cNvPicPr>
          <p:nvPr/>
        </p:nvPicPr>
        <p:blipFill>
          <a:blip r:embed="rId12"/>
          <a:stretch>
            <a:fillRect/>
          </a:stretch>
        </p:blipFill>
        <p:spPr>
          <a:xfrm>
            <a:off x="1997243" y="4665892"/>
            <a:ext cx="1843193" cy="1843193"/>
          </a:xfrm>
          <a:prstGeom prst="rect">
            <a:avLst/>
          </a:prstGeom>
        </p:spPr>
      </p:pic>
      <p:pic>
        <p:nvPicPr>
          <p:cNvPr id="35" name="Kép 34" descr="1540563245.jpg"/>
          <p:cNvPicPr>
            <a:picLocks noChangeAspect="1"/>
          </p:cNvPicPr>
          <p:nvPr/>
        </p:nvPicPr>
        <p:blipFill>
          <a:blip r:embed="rId13"/>
          <a:srcRect l="7383" t="12426" r="2889" b="6824"/>
          <a:stretch>
            <a:fillRect/>
          </a:stretch>
        </p:blipFill>
        <p:spPr>
          <a:xfrm>
            <a:off x="5896828" y="4523872"/>
            <a:ext cx="2838097" cy="1913022"/>
          </a:xfrm>
          <a:prstGeom prst="rect">
            <a:avLst/>
          </a:prstGeom>
        </p:spPr>
      </p:pic>
      <p:pic>
        <p:nvPicPr>
          <p:cNvPr id="36" name="Kép 35" descr="Babyliss_Sublim_Touch_hajsutovas_868571869403198.jpg"/>
          <p:cNvPicPr>
            <a:picLocks noChangeAspect="1"/>
          </p:cNvPicPr>
          <p:nvPr/>
        </p:nvPicPr>
        <p:blipFill>
          <a:blip r:embed="rId14"/>
          <a:stretch>
            <a:fillRect/>
          </a:stretch>
        </p:blipFill>
        <p:spPr>
          <a:xfrm>
            <a:off x="4030477" y="4742850"/>
            <a:ext cx="1937187" cy="1778265"/>
          </a:xfrm>
          <a:prstGeom prst="rect">
            <a:avLst/>
          </a:prstGeom>
        </p:spPr>
      </p:pic>
      <p:sp>
        <p:nvSpPr>
          <p:cNvPr id="37" name="Téglalap 36"/>
          <p:cNvSpPr/>
          <p:nvPr/>
        </p:nvSpPr>
        <p:spPr>
          <a:xfrm>
            <a:off x="2049851" y="6457890"/>
            <a:ext cx="1935802"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Borotva</a:t>
            </a:r>
            <a:endParaRPr lang="hu-HU" sz="2000" b="1" dirty="0">
              <a:solidFill>
                <a:schemeClr val="bg2"/>
              </a:solidFill>
              <a:latin typeface="Arial" panose="020B0604020202020204" pitchFamily="34" charset="0"/>
              <a:cs typeface="Arial" panose="020B0604020202020204" pitchFamily="34" charset="0"/>
            </a:endParaRPr>
          </a:p>
        </p:txBody>
      </p:sp>
      <p:sp>
        <p:nvSpPr>
          <p:cNvPr id="38" name="Téglalap 37"/>
          <p:cNvSpPr/>
          <p:nvPr/>
        </p:nvSpPr>
        <p:spPr>
          <a:xfrm>
            <a:off x="3842556" y="6457890"/>
            <a:ext cx="1935802"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Hajsütővas</a:t>
            </a:r>
            <a:endParaRPr lang="hu-HU" sz="2000" b="1" dirty="0">
              <a:solidFill>
                <a:schemeClr val="bg2"/>
              </a:solidFill>
              <a:latin typeface="Arial" panose="020B0604020202020204" pitchFamily="34" charset="0"/>
              <a:cs typeface="Arial" panose="020B0604020202020204" pitchFamily="34" charset="0"/>
            </a:endParaRPr>
          </a:p>
        </p:txBody>
      </p:sp>
      <p:sp>
        <p:nvSpPr>
          <p:cNvPr id="39" name="Téglalap 38"/>
          <p:cNvSpPr/>
          <p:nvPr/>
        </p:nvSpPr>
        <p:spPr>
          <a:xfrm>
            <a:off x="6381220" y="6457890"/>
            <a:ext cx="1935802"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Mikró</a:t>
            </a:r>
            <a:endParaRPr lang="hu-HU" sz="2000" b="1" dirty="0">
              <a:solidFill>
                <a:schemeClr val="bg2"/>
              </a:solidFill>
              <a:latin typeface="Arial" panose="020B0604020202020204" pitchFamily="34" charset="0"/>
              <a:cs typeface="Arial" panose="020B0604020202020204" pitchFamily="34" charset="0"/>
            </a:endParaRPr>
          </a:p>
        </p:txBody>
      </p:sp>
      <p:sp>
        <p:nvSpPr>
          <p:cNvPr id="40" name="Téglalap 39"/>
          <p:cNvSpPr/>
          <p:nvPr/>
        </p:nvSpPr>
        <p:spPr>
          <a:xfrm>
            <a:off x="8907851" y="6457890"/>
            <a:ext cx="1935802" cy="400110"/>
          </a:xfrm>
          <a:prstGeom prst="rect">
            <a:avLst/>
          </a:prstGeom>
        </p:spPr>
        <p:txBody>
          <a:bodyPr wrap="square">
            <a:spAutoFit/>
          </a:bodyPr>
          <a:lstStyle/>
          <a:p>
            <a:pPr algn="ctr"/>
            <a:r>
              <a:rPr lang="hu-HU" sz="2000" b="1" smtClean="0">
                <a:solidFill>
                  <a:schemeClr val="bg2"/>
                </a:solidFill>
                <a:latin typeface="Arial" panose="020B0604020202020204" pitchFamily="34" charset="0"/>
                <a:cs typeface="Arial" panose="020B0604020202020204" pitchFamily="34" charset="0"/>
              </a:rPr>
              <a:t>Fúró</a:t>
            </a:r>
            <a:endParaRPr lang="hu-HU" sz="20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182251" y="2875380"/>
            <a:ext cx="9049615" cy="1915647"/>
          </a:xfrm>
        </p:spPr>
        <p:txBody>
          <a:bodyPr/>
          <a:lstStyle/>
          <a:p>
            <a:pPr lvl="0"/>
            <a:r>
              <a:rPr lang="hu-HU" b="1" dirty="0">
                <a:solidFill>
                  <a:schemeClr val="bg1"/>
                </a:solidFill>
                <a:latin typeface="Arial" panose="020B0604020202020204" pitchFamily="34" charset="0"/>
                <a:cs typeface="Arial" panose="020B0604020202020204" pitchFamily="34" charset="0"/>
              </a:rPr>
              <a:t>4. A vendéglátásban keletkező hulladékok</a:t>
            </a:r>
          </a:p>
        </p:txBody>
      </p:sp>
      <p:sp>
        <p:nvSpPr>
          <p:cNvPr id="3" name="Szövegdoboz 2">
            <a:extLst>
              <a:ext uri="{FF2B5EF4-FFF2-40B4-BE49-F238E27FC236}">
                <a16:creationId xmlns="" xmlns:a16="http://schemas.microsoft.com/office/drawing/2014/main" id="{2FA643D7-0A13-417D-9D9F-5089AB3A67A3}"/>
              </a:ext>
            </a:extLst>
          </p:cNvPr>
          <p:cNvSpPr txBox="1"/>
          <p:nvPr/>
        </p:nvSpPr>
        <p:spPr>
          <a:xfrm>
            <a:off x="1154955" y="4831726"/>
            <a:ext cx="9171073" cy="1200329"/>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Élelmiszerhulladék</a:t>
            </a:r>
          </a:p>
          <a:p>
            <a:r>
              <a:rPr lang="hu-HU" sz="2400" b="1" dirty="0" err="1">
                <a:solidFill>
                  <a:schemeClr val="bg2"/>
                </a:solidFill>
                <a:latin typeface="Arial" panose="020B0604020202020204" pitchFamily="34" charset="0"/>
                <a:cs typeface="Arial" panose="020B0604020202020204" pitchFamily="34" charset="0"/>
              </a:rPr>
              <a:t>Biohulladék</a:t>
            </a:r>
            <a:endParaRPr lang="hu-HU" sz="2400" b="1" dirty="0">
              <a:solidFill>
                <a:schemeClr val="bg2"/>
              </a:solidFill>
              <a:latin typeface="Arial" panose="020B0604020202020204" pitchFamily="34" charset="0"/>
              <a:cs typeface="Arial" panose="020B0604020202020204" pitchFamily="34" charset="0"/>
            </a:endParaRPr>
          </a:p>
          <a:p>
            <a:r>
              <a:rPr lang="hu-HU" sz="2400" b="1" dirty="0">
                <a:solidFill>
                  <a:schemeClr val="bg2"/>
                </a:solidFill>
                <a:latin typeface="Arial" panose="020B0604020202020204" pitchFamily="34" charset="0"/>
                <a:cs typeface="Arial" panose="020B0604020202020204" pitchFamily="34" charset="0"/>
              </a:rPr>
              <a:t>Veszélyes hulladék</a:t>
            </a: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2"/>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29717764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églalap 1"/>
          <p:cNvSpPr/>
          <p:nvPr/>
        </p:nvSpPr>
        <p:spPr>
          <a:xfrm>
            <a:off x="871381" y="1986153"/>
            <a:ext cx="9980342" cy="4871847"/>
          </a:xfrm>
          <a:prstGeom prst="rect">
            <a:avLst/>
          </a:prstGeom>
        </p:spPr>
        <p:txBody>
          <a:bodyPr wrap="square">
            <a:spAutoFit/>
          </a:bodyPr>
          <a:lstStyle/>
          <a:p>
            <a:pPr>
              <a:lnSpc>
                <a:spcPct val="150000"/>
              </a:lnSpc>
              <a:spcBef>
                <a:spcPts val="500"/>
              </a:spcBef>
              <a:spcAft>
                <a:spcPts val="0"/>
              </a:spcAft>
            </a:pPr>
            <a:r>
              <a:rPr lang="hu-HU" sz="2400" smtClean="0">
                <a:solidFill>
                  <a:schemeClr val="bg1"/>
                </a:solidFill>
                <a:latin typeface="Arial" panose="020B0604020202020204" pitchFamily="34" charset="0"/>
                <a:ea typeface="Times New Roman" panose="02020603050405020304" pitchFamily="18" charset="0"/>
                <a:cs typeface="Arial" panose="020B0604020202020204" pitchFamily="34" charset="0"/>
              </a:rPr>
              <a:t>A </a:t>
            </a:r>
            <a:r>
              <a:rPr lang="hu-HU" sz="2400" b="1" dirty="0">
                <a:solidFill>
                  <a:schemeClr val="bg1"/>
                </a:solidFill>
                <a:latin typeface="Arial" panose="020B0604020202020204" pitchFamily="34" charset="0"/>
                <a:ea typeface="Times New Roman" panose="02020603050405020304" pitchFamily="18" charset="0"/>
                <a:cs typeface="Arial" panose="020B0604020202020204" pitchFamily="34" charset="0"/>
              </a:rPr>
              <a:t>vendéglátóiparban</a:t>
            </a:r>
            <a:r>
              <a:rPr lang="hu-HU" sz="2400" dirty="0">
                <a:solidFill>
                  <a:schemeClr val="bg1"/>
                </a:solidFill>
                <a:latin typeface="Arial" panose="020B0604020202020204" pitchFamily="34" charset="0"/>
                <a:ea typeface="Times New Roman" panose="02020603050405020304" pitchFamily="18" charset="0"/>
                <a:cs typeface="Arial" panose="020B0604020202020204" pitchFamily="34" charset="0"/>
              </a:rPr>
              <a:t> keletkező </a:t>
            </a:r>
            <a:r>
              <a:rPr lang="hu-HU" sz="2400">
                <a:solidFill>
                  <a:schemeClr val="bg1"/>
                </a:solidFill>
                <a:latin typeface="Arial" panose="020B0604020202020204" pitchFamily="34" charset="0"/>
                <a:ea typeface="Times New Roman" panose="02020603050405020304" pitchFamily="18" charset="0"/>
                <a:cs typeface="Arial" panose="020B0604020202020204" pitchFamily="34" charset="0"/>
              </a:rPr>
              <a:t>hulladékok </a:t>
            </a:r>
            <a:endParaRPr lang="hu-HU" sz="2400" smtClean="0">
              <a:solidFill>
                <a:schemeClr val="bg1"/>
              </a:solidFill>
              <a:latin typeface="Arial" panose="020B0604020202020204" pitchFamily="34" charset="0"/>
              <a:ea typeface="Times New Roman" panose="02020603050405020304" pitchFamily="18" charset="0"/>
              <a:cs typeface="Arial" panose="020B0604020202020204" pitchFamily="34" charset="0"/>
            </a:endParaRPr>
          </a:p>
          <a:p>
            <a:pPr marL="355600" indent="-355600">
              <a:lnSpc>
                <a:spcPct val="150000"/>
              </a:lnSpc>
              <a:spcBef>
                <a:spcPts val="1000"/>
              </a:spcBef>
              <a:spcAft>
                <a:spcPts val="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 nagy mennyiségben keletkeznek,</a:t>
            </a:r>
          </a:p>
          <a:p>
            <a:pPr marL="355600" indent="-355600">
              <a:lnSpc>
                <a:spcPct val="150000"/>
              </a:lnSpc>
              <a:spcBef>
                <a:spcPts val="1000"/>
              </a:spcBef>
              <a:spcAft>
                <a:spcPts val="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romlandóak </a:t>
            </a:r>
            <a:r>
              <a:rPr lang="hu-HU" sz="2400">
                <a:solidFill>
                  <a:schemeClr val="bg1"/>
                </a:solidFill>
                <a:latin typeface="Arial" pitchFamily="34" charset="0"/>
                <a:cs typeface="Arial" pitchFamily="34" charset="0"/>
              </a:rPr>
              <a:t>és </a:t>
            </a:r>
            <a:r>
              <a:rPr lang="hu-HU" sz="2400" smtClean="0">
                <a:solidFill>
                  <a:schemeClr val="bg1"/>
                </a:solidFill>
                <a:latin typeface="Arial" pitchFamily="34" charset="0"/>
                <a:cs typeface="Arial" pitchFamily="34" charset="0"/>
              </a:rPr>
              <a:t>fertőzőképesek.</a:t>
            </a:r>
            <a:endParaRPr lang="hu-HU" sz="2400" dirty="0">
              <a:solidFill>
                <a:schemeClr val="bg1"/>
              </a:solidFill>
              <a:latin typeface="Arial" pitchFamily="34" charset="0"/>
              <a:cs typeface="Arial" pitchFamily="34" charset="0"/>
            </a:endParaRPr>
          </a:p>
          <a:p>
            <a:pPr marL="355600" indent="-355600">
              <a:lnSpc>
                <a:spcPct val="150000"/>
              </a:lnSpc>
              <a:spcBef>
                <a:spcPts val="1000"/>
              </a:spcBef>
              <a:spcAft>
                <a:spcPts val="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A vendéglátóipari hulladékot </a:t>
            </a:r>
            <a:r>
              <a:rPr lang="hu-HU" sz="2400" dirty="0">
                <a:solidFill>
                  <a:schemeClr val="bg1"/>
                </a:solidFill>
                <a:latin typeface="Arial" pitchFamily="34" charset="0"/>
                <a:cs typeface="Arial" pitchFamily="34" charset="0"/>
              </a:rPr>
              <a:t>nem szabad a vegyes hulladékba, vagyis a fekete kukába rakni!</a:t>
            </a:r>
          </a:p>
          <a:p>
            <a:pPr>
              <a:lnSpc>
                <a:spcPct val="150000"/>
              </a:lnSpc>
              <a:spcBef>
                <a:spcPts val="500"/>
              </a:spcBef>
            </a:pPr>
            <a:r>
              <a:rPr lang="hu-HU" sz="2400" dirty="0">
                <a:solidFill>
                  <a:schemeClr val="bg1"/>
                </a:solidFill>
                <a:latin typeface="Arial" panose="020B0604020202020204" pitchFamily="34" charset="0"/>
                <a:ea typeface="Times New Roman" panose="02020603050405020304" pitchFamily="18" charset="0"/>
                <a:cs typeface="Arial" panose="020B0604020202020204" pitchFamily="34" charset="0"/>
              </a:rPr>
              <a:t>A vendéglátóhelynek kell </a:t>
            </a:r>
            <a:r>
              <a:rPr lang="hu-HU" sz="2400">
                <a:solidFill>
                  <a:schemeClr val="bg1"/>
                </a:solidFill>
                <a:latin typeface="Arial" panose="020B0604020202020204" pitchFamily="34" charset="0"/>
                <a:ea typeface="Times New Roman" panose="02020603050405020304" pitchFamily="18" charset="0"/>
                <a:cs typeface="Arial" panose="020B0604020202020204" pitchFamily="34" charset="0"/>
              </a:rPr>
              <a:t>gondoskodnia </a:t>
            </a:r>
            <a:r>
              <a:rPr lang="hu-HU" sz="2400" smtClean="0">
                <a:solidFill>
                  <a:schemeClr val="bg1"/>
                </a:solidFill>
                <a:latin typeface="Arial" panose="020B0604020202020204" pitchFamily="34" charset="0"/>
                <a:ea typeface="Times New Roman" panose="02020603050405020304" pitchFamily="18" charset="0"/>
                <a:cs typeface="Arial" panose="020B0604020202020204" pitchFamily="34" charset="0"/>
              </a:rPr>
              <a:t>a hulladék biztonságos </a:t>
            </a:r>
            <a:r>
              <a:rPr lang="hu-HU" sz="2400" dirty="0">
                <a:solidFill>
                  <a:schemeClr val="bg1"/>
                </a:solidFill>
                <a:latin typeface="Arial" panose="020B0604020202020204" pitchFamily="34" charset="0"/>
                <a:ea typeface="Times New Roman" panose="02020603050405020304" pitchFamily="18" charset="0"/>
                <a:cs typeface="Arial" panose="020B0604020202020204" pitchFamily="34" charset="0"/>
              </a:rPr>
              <a:t>tárolásáról és elszállíttatásáról. </a:t>
            </a:r>
          </a:p>
          <a:p>
            <a:pPr>
              <a:lnSpc>
                <a:spcPct val="115000"/>
              </a:lnSpc>
              <a:spcBef>
                <a:spcPts val="500"/>
              </a:spcBef>
              <a:spcAft>
                <a:spcPts val="0"/>
              </a:spcAft>
              <a:buFont typeface="Wingdings" pitchFamily="2" charset="2"/>
              <a:buChar char="v"/>
            </a:pPr>
            <a:endParaRPr lang="hu-HU" sz="2400" dirty="0">
              <a:solidFill>
                <a:schemeClr val="bg1"/>
              </a:solidFill>
              <a:latin typeface="Arial" panose="020B0604020202020204" pitchFamily="34" charset="0"/>
              <a:cs typeface="Arial" panose="020B0604020202020204" pitchFamily="34" charset="0"/>
            </a:endParaRPr>
          </a:p>
        </p:txBody>
      </p:sp>
      <p:pic>
        <p:nvPicPr>
          <p:cNvPr id="5" name="Kép 4" descr="restaurant-512.png"/>
          <p:cNvPicPr>
            <a:picLocks noChangeAspect="1"/>
          </p:cNvPicPr>
          <p:nvPr/>
        </p:nvPicPr>
        <p:blipFill>
          <a:blip r:embed="rId3"/>
          <a:stretch>
            <a:fillRect/>
          </a:stretch>
        </p:blipFill>
        <p:spPr>
          <a:xfrm>
            <a:off x="4945319" y="0"/>
            <a:ext cx="1878561" cy="1828800"/>
          </a:xfrm>
          <a:prstGeom prst="rect">
            <a:avLst/>
          </a:prstGeom>
        </p:spPr>
      </p:pic>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34196076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424020" y="1052371"/>
            <a:ext cx="10411764" cy="3431709"/>
          </a:xfrm>
          <a:prstGeom prst="rect">
            <a:avLst/>
          </a:prstGeom>
        </p:spPr>
        <p:txBody>
          <a:bodyPr wrap="square">
            <a:spAutoFit/>
          </a:bodyPr>
          <a:lstStyle/>
          <a:p>
            <a:pPr marL="355600" indent="-355600">
              <a:spcBef>
                <a:spcPts val="1000"/>
              </a:spcBef>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Lejárati </a:t>
            </a:r>
            <a:r>
              <a:rPr lang="hu-HU" sz="2400" dirty="0">
                <a:solidFill>
                  <a:schemeClr val="bg1"/>
                </a:solidFill>
                <a:latin typeface="Arial" pitchFamily="34" charset="0"/>
                <a:cs typeface="Arial" pitchFamily="34" charset="0"/>
              </a:rPr>
              <a:t>időhöz közeli, hibás csomagolású, fel nem használt, feleslegessé vált élelmiszer. </a:t>
            </a: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Az ilyen élelmiszert </a:t>
            </a:r>
            <a:r>
              <a:rPr lang="hu-HU" sz="2400" b="1" dirty="0">
                <a:solidFill>
                  <a:schemeClr val="bg1"/>
                </a:solidFill>
                <a:latin typeface="Arial" pitchFamily="34" charset="0"/>
                <a:cs typeface="Arial" pitchFamily="34" charset="0"/>
              </a:rPr>
              <a:t>nem </a:t>
            </a:r>
            <a:r>
              <a:rPr lang="hu-HU" sz="2400" b="1">
                <a:solidFill>
                  <a:schemeClr val="bg1"/>
                </a:solidFill>
                <a:latin typeface="Arial" pitchFamily="34" charset="0"/>
                <a:cs typeface="Arial" pitchFamily="34" charset="0"/>
              </a:rPr>
              <a:t>szabad </a:t>
            </a:r>
            <a:r>
              <a:rPr lang="hu-HU" sz="2400" b="1" smtClean="0">
                <a:solidFill>
                  <a:schemeClr val="bg1"/>
                </a:solidFill>
                <a:latin typeface="Arial" pitchFamily="34" charset="0"/>
                <a:cs typeface="Arial" pitchFamily="34" charset="0"/>
              </a:rPr>
              <a:t>kidobni!</a:t>
            </a:r>
            <a:endParaRPr lang="hu-HU" sz="2400" dirty="0">
              <a:solidFill>
                <a:schemeClr val="bg1"/>
              </a:solidFill>
              <a:latin typeface="Arial" pitchFamily="34" charset="0"/>
              <a:cs typeface="Arial" pitchFamily="34" charset="0"/>
            </a:endParaRPr>
          </a:p>
          <a:p>
            <a:pPr marL="355600" indent="-355600">
              <a:lnSpc>
                <a:spcPct val="150000"/>
              </a:lnSpc>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Meg kell találni a szabályos hasznosítási lehetőségeket. </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Például </a:t>
            </a:r>
            <a:r>
              <a:rPr lang="hu-HU" sz="2400">
                <a:solidFill>
                  <a:schemeClr val="bg1"/>
                </a:solidFill>
                <a:latin typeface="Arial" pitchFamily="34" charset="0"/>
                <a:cs typeface="Arial" pitchFamily="34" charset="0"/>
              </a:rPr>
              <a:t>a </a:t>
            </a:r>
            <a:r>
              <a:rPr lang="hu-HU" sz="2400" smtClean="0">
                <a:solidFill>
                  <a:schemeClr val="bg1"/>
                </a:solidFill>
                <a:latin typeface="Arial" pitchFamily="34" charset="0"/>
                <a:cs typeface="Arial" pitchFamily="34" charset="0"/>
              </a:rPr>
              <a:t>felesleges, közeli lejáratú, nem szabványos, de fogyasztásra alkalmas, élelmiszert el lehet adományozni!</a:t>
            </a: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pic>
        <p:nvPicPr>
          <p:cNvPr id="7" name="Kép 6"/>
          <p:cNvPicPr/>
          <p:nvPr/>
        </p:nvPicPr>
        <p:blipFill>
          <a:blip r:embed="rId3" cstate="print">
            <a:extLst>
              <a:ext uri="{28A0092B-C50C-407E-A947-70E740481C1C}">
                <a14:useLocalDpi xmlns="" xmlns:a14="http://schemas.microsoft.com/office/drawing/2010/main" val="0"/>
              </a:ext>
            </a:extLst>
          </a:blip>
          <a:srcRect b="21212"/>
          <a:stretch>
            <a:fillRect/>
          </a:stretch>
        </p:blipFill>
        <p:spPr>
          <a:xfrm>
            <a:off x="324853" y="4415590"/>
            <a:ext cx="4114802" cy="2189747"/>
          </a:xfrm>
          <a:prstGeom prst="rect">
            <a:avLst/>
          </a:prstGeom>
          <a:ln>
            <a:noFill/>
          </a:ln>
          <a:effectLst>
            <a:outerShdw blurRad="292100" dist="139700" dir="2700000" algn="tl" rotWithShape="0">
              <a:srgbClr val="333333">
                <a:alpha val="65000"/>
              </a:srgbClr>
            </a:outerShdw>
          </a:effectLst>
        </p:spPr>
      </p:pic>
      <p:sp>
        <p:nvSpPr>
          <p:cNvPr id="9" name="Téglalap 8"/>
          <p:cNvSpPr/>
          <p:nvPr/>
        </p:nvSpPr>
        <p:spPr>
          <a:xfrm>
            <a:off x="4561440" y="5608693"/>
            <a:ext cx="3235024" cy="1015663"/>
          </a:xfrm>
          <a:prstGeom prst="rect">
            <a:avLst/>
          </a:prstGeom>
        </p:spPr>
        <p:txBody>
          <a:bodyPr wrap="square">
            <a:spAutoFit/>
          </a:bodyPr>
          <a:lstStyle/>
          <a:p>
            <a:r>
              <a:rPr lang="hu-HU" sz="2000" b="1" dirty="0" smtClean="0">
                <a:solidFill>
                  <a:schemeClr val="bg2"/>
                </a:solidFill>
                <a:latin typeface="Arial" pitchFamily="34" charset="0"/>
                <a:ea typeface="Times New Roman" pitchFamily="18" charset="0"/>
                <a:cs typeface="Arial" pitchFamily="34" charset="0"/>
              </a:rPr>
              <a:t>Adomány </a:t>
            </a:r>
            <a:r>
              <a:rPr lang="hu-HU" sz="2000" b="1" smtClean="0">
                <a:solidFill>
                  <a:schemeClr val="bg2"/>
                </a:solidFill>
                <a:latin typeface="Arial" pitchFamily="34" charset="0"/>
                <a:ea typeface="Times New Roman" pitchFamily="18" charset="0"/>
                <a:cs typeface="Arial" pitchFamily="34" charset="0"/>
              </a:rPr>
              <a:t>a </a:t>
            </a:r>
          </a:p>
          <a:p>
            <a:r>
              <a:rPr lang="hu-HU" sz="2000" b="1" smtClean="0">
                <a:solidFill>
                  <a:schemeClr val="bg2"/>
                </a:solidFill>
                <a:latin typeface="Arial" pitchFamily="34" charset="0"/>
                <a:ea typeface="Times New Roman" pitchFamily="18" charset="0"/>
                <a:cs typeface="Arial" pitchFamily="34" charset="0"/>
              </a:rPr>
              <a:t>rászorulókat segítő szervezeteknek adható</a:t>
            </a:r>
            <a:endParaRPr lang="hu-HU" sz="2000" b="1" dirty="0">
              <a:solidFill>
                <a:schemeClr val="bg2"/>
              </a:solidFill>
              <a:latin typeface="Arial" pitchFamily="34" charset="0"/>
              <a:ea typeface="Times New Roman" pitchFamily="18" charset="0"/>
              <a:cs typeface="Arial" pitchFamily="34" charset="0"/>
            </a:endParaRPr>
          </a:p>
        </p:txBody>
      </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494246" y="335685"/>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a:solidFill>
                  <a:schemeClr val="bg2"/>
                </a:solidFill>
                <a:latin typeface="Arial" panose="020B0604020202020204" pitchFamily="34" charset="0"/>
                <a:cs typeface="Arial" panose="020B0604020202020204" pitchFamily="34" charset="0"/>
              </a:rPr>
              <a:t>É</a:t>
            </a:r>
            <a:r>
              <a:rPr lang="hu-HU" sz="3200" b="1" dirty="0" smtClean="0">
                <a:solidFill>
                  <a:schemeClr val="bg2"/>
                </a:solidFill>
                <a:latin typeface="Arial" panose="020B0604020202020204" pitchFamily="34" charset="0"/>
                <a:cs typeface="Arial" panose="020B0604020202020204" pitchFamily="34" charset="0"/>
              </a:rPr>
              <a:t>lelmiszerhulladék</a:t>
            </a:r>
            <a:endParaRPr lang="hu-HU" sz="3200" b="1" dirty="0">
              <a:solidFill>
                <a:schemeClr val="bg2"/>
              </a:solidFill>
              <a:latin typeface="Arial" panose="020B0604020202020204" pitchFamily="34" charset="0"/>
              <a:cs typeface="Arial" panose="020B0604020202020204" pitchFamily="34" charset="0"/>
            </a:endParaRPr>
          </a:p>
        </p:txBody>
      </p:sp>
      <p:pic>
        <p:nvPicPr>
          <p:cNvPr id="10" name="Kép 9" descr="partner_logo_2020.jpg"/>
          <p:cNvPicPr>
            <a:picLocks noChangeAspect="1"/>
          </p:cNvPicPr>
          <p:nvPr/>
        </p:nvPicPr>
        <p:blipFill>
          <a:blip r:embed="rId5"/>
          <a:stretch>
            <a:fillRect/>
          </a:stretch>
        </p:blipFill>
        <p:spPr>
          <a:xfrm>
            <a:off x="8983328" y="3765634"/>
            <a:ext cx="2145883" cy="2145883"/>
          </a:xfrm>
          <a:prstGeom prst="rect">
            <a:avLst/>
          </a:prstGeom>
        </p:spPr>
      </p:pic>
      <p:sp>
        <p:nvSpPr>
          <p:cNvPr id="11" name="Téglalap 10"/>
          <p:cNvSpPr/>
          <p:nvPr/>
        </p:nvSpPr>
        <p:spPr>
          <a:xfrm>
            <a:off x="8046586" y="5842337"/>
            <a:ext cx="3828581" cy="1015663"/>
          </a:xfrm>
          <a:prstGeom prst="rect">
            <a:avLst/>
          </a:prstGeom>
        </p:spPr>
        <p:txBody>
          <a:bodyPr wrap="square">
            <a:spAutoFit/>
          </a:bodyPr>
          <a:lstStyle/>
          <a:p>
            <a:pPr algn="ctr"/>
            <a:r>
              <a:rPr lang="hu-HU" sz="2000" b="1" smtClean="0">
                <a:solidFill>
                  <a:schemeClr val="bg2"/>
                </a:solidFill>
                <a:latin typeface="Arial" pitchFamily="34" charset="0"/>
                <a:ea typeface="Times New Roman" pitchFamily="18" charset="0"/>
                <a:cs typeface="Arial" pitchFamily="34" charset="0"/>
              </a:rPr>
              <a:t>Az Élelmiszerbank közvetítőként működik az Élelmiszermentésben</a:t>
            </a:r>
            <a:endParaRPr lang="hu-HU" sz="2000" b="1" dirty="0">
              <a:solidFill>
                <a:schemeClr val="bg2"/>
              </a:solidFill>
              <a:latin typeface="Arial" pitchFamily="34" charset="0"/>
              <a:ea typeface="Times New Roman" pitchFamily="18" charset="0"/>
              <a:cs typeface="Arial"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8241" y="1051282"/>
            <a:ext cx="7757454" cy="5806718"/>
          </a:xfrm>
          <a:prstGeom prst="rect">
            <a:avLst/>
          </a:prstGeom>
        </p:spPr>
        <p:txBody>
          <a:bodyPr wrap="square">
            <a:spAutoFit/>
          </a:bodyPr>
          <a:lstStyle/>
          <a:p>
            <a:pPr marL="355600" indent="-355600">
              <a:spcBef>
                <a:spcPts val="1000"/>
              </a:spcBef>
              <a:spcAft>
                <a:spcPts val="1200"/>
              </a:spcAft>
              <a:buClr>
                <a:srgbClr val="1E5155">
                  <a:lumMod val="40000"/>
                  <a:lumOff val="60000"/>
                </a:srgbClr>
              </a:buClr>
              <a:buSzPct val="80000"/>
              <a:buFont typeface="Wingdings 3" charset="2"/>
              <a:buChar char=""/>
            </a:pPr>
            <a:r>
              <a:rPr lang="hu-HU" sz="2400" b="1" smtClean="0">
                <a:solidFill>
                  <a:schemeClr val="bg1"/>
                </a:solidFill>
                <a:latin typeface="Arial" pitchFamily="34" charset="0"/>
                <a:cs typeface="Arial" pitchFamily="34" charset="0"/>
              </a:rPr>
              <a:t>Emberi </a:t>
            </a:r>
            <a:r>
              <a:rPr lang="hu-HU" sz="2400" b="1">
                <a:solidFill>
                  <a:schemeClr val="bg1"/>
                </a:solidFill>
                <a:latin typeface="Arial" pitchFamily="34" charset="0"/>
                <a:cs typeface="Arial" pitchFamily="34" charset="0"/>
              </a:rPr>
              <a:t>fogyasztásra </a:t>
            </a:r>
            <a:r>
              <a:rPr lang="hu-HU" sz="2400" b="1" smtClean="0">
                <a:solidFill>
                  <a:schemeClr val="bg1"/>
                </a:solidFill>
                <a:latin typeface="Arial" pitchFamily="34" charset="0"/>
                <a:cs typeface="Arial" pitchFamily="34" charset="0"/>
              </a:rPr>
              <a:t>nem, de állati takarmánynak megfelelő </a:t>
            </a:r>
            <a:r>
              <a:rPr lang="hu-HU" sz="2400" smtClean="0">
                <a:solidFill>
                  <a:schemeClr val="bg1"/>
                </a:solidFill>
                <a:latin typeface="Arial" pitchFamily="34" charset="0"/>
                <a:cs typeface="Arial" pitchFamily="34" charset="0"/>
              </a:rPr>
              <a:t>élelmiszerhulladék: zöldség és gyümölcshulladék, állati maradvány.</a:t>
            </a:r>
          </a:p>
          <a:p>
            <a:pPr marL="355600" indent="-355600">
              <a:spcBef>
                <a:spcPts val="1000"/>
              </a:spcBef>
              <a:spcAft>
                <a:spcPts val="120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Komposztálásra alkalmas élelmiszerhulladék: fás és zöld növényi hulladék, nyers zöldség- és gyümülcshulladék. </a:t>
            </a:r>
          </a:p>
          <a:p>
            <a:pPr marL="355600" indent="-355600">
              <a:spcBef>
                <a:spcPts val="1000"/>
              </a:spcBef>
              <a:spcAft>
                <a:spcPts val="120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Biogáz termelésre alkalmas nyers és főtt élelmiszer- </a:t>
            </a:r>
            <a:br>
              <a:rPr lang="hu-HU" sz="2400" smtClean="0">
                <a:solidFill>
                  <a:schemeClr val="bg1"/>
                </a:solidFill>
                <a:latin typeface="Arial" pitchFamily="34" charset="0"/>
                <a:cs typeface="Arial" pitchFamily="34" charset="0"/>
              </a:rPr>
            </a:br>
            <a:r>
              <a:rPr lang="hu-HU" sz="2400" smtClean="0">
                <a:solidFill>
                  <a:schemeClr val="bg1"/>
                </a:solidFill>
                <a:latin typeface="Arial" pitchFamily="34" charset="0"/>
                <a:cs typeface="Arial" pitchFamily="34" charset="0"/>
              </a:rPr>
              <a:t>és étkezési-hulladék, azaz moslék.  </a:t>
            </a:r>
          </a:p>
          <a:p>
            <a:pPr marL="355600" indent="-355600">
              <a:spcBef>
                <a:spcPts val="1000"/>
              </a:spcBef>
              <a:spcAft>
                <a:spcPts val="1200"/>
              </a:spcAft>
              <a:buClr>
                <a:srgbClr val="1E5155">
                  <a:lumMod val="40000"/>
                  <a:lumOff val="60000"/>
                </a:srgbClr>
              </a:buClr>
              <a:buSzPct val="80000"/>
              <a:buFont typeface="Wingdings 3" charset="2"/>
              <a:buChar char=""/>
            </a:pPr>
            <a:r>
              <a:rPr lang="hu-HU" sz="2400" smtClean="0">
                <a:solidFill>
                  <a:schemeClr val="bg1"/>
                </a:solidFill>
                <a:latin typeface="Arial" pitchFamily="34" charset="0"/>
                <a:cs typeface="Arial" pitchFamily="34" charset="0"/>
              </a:rPr>
              <a:t>Sajnos a moslékot nem lehet állatokkal megetetni, tiltja a törvény, emiatt sok maradék kárbavész.</a:t>
            </a:r>
          </a:p>
          <a:p>
            <a:pPr marL="355600" indent="-355600">
              <a:spcBef>
                <a:spcPts val="1000"/>
              </a:spcBef>
              <a:spcAft>
                <a:spcPts val="1200"/>
              </a:spcAft>
              <a:buClr>
                <a:srgbClr val="1E5155">
                  <a:lumMod val="40000"/>
                  <a:lumOff val="60000"/>
                </a:srgbClr>
              </a:buClr>
              <a:buSzPct val="80000"/>
              <a:buFont typeface="Wingdings 3" charset="2"/>
              <a:buChar char=""/>
            </a:pP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p:txBody>
      </p:sp>
      <p:sp>
        <p:nvSpPr>
          <p:cNvPr id="9" name="Téglalap 8"/>
          <p:cNvSpPr/>
          <p:nvPr/>
        </p:nvSpPr>
        <p:spPr>
          <a:xfrm>
            <a:off x="8181474" y="6001364"/>
            <a:ext cx="4010526"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A </a:t>
            </a:r>
            <a:r>
              <a:rPr lang="hu-HU" sz="2000" b="1">
                <a:solidFill>
                  <a:schemeClr val="bg2"/>
                </a:solidFill>
                <a:latin typeface="Arial" pitchFamily="34" charset="0"/>
                <a:ea typeface="Times New Roman" pitchFamily="18" charset="0"/>
                <a:cs typeface="Arial" pitchFamily="34" charset="0"/>
              </a:rPr>
              <a:t>zöldségek </a:t>
            </a:r>
            <a:r>
              <a:rPr lang="hu-HU" sz="2000" b="1" smtClean="0">
                <a:solidFill>
                  <a:schemeClr val="bg2"/>
                </a:solidFill>
                <a:latin typeface="Arial" pitchFamily="34" charset="0"/>
                <a:ea typeface="Times New Roman" pitchFamily="18" charset="0"/>
                <a:cs typeface="Arial" pitchFamily="34" charset="0"/>
              </a:rPr>
              <a:t>ésgyümölcsök </a:t>
            </a:r>
            <a:r>
              <a:rPr lang="hu-HU" sz="2000" b="1" dirty="0">
                <a:solidFill>
                  <a:schemeClr val="bg2"/>
                </a:solidFill>
                <a:latin typeface="Arial" pitchFamily="34" charset="0"/>
                <a:ea typeface="Times New Roman" pitchFamily="18" charset="0"/>
                <a:cs typeface="Arial" pitchFamily="34" charset="0"/>
              </a:rPr>
              <a:t>héja </a:t>
            </a:r>
            <a:r>
              <a:rPr lang="hu-HU" sz="2000" b="1" dirty="0" err="1" smtClean="0">
                <a:solidFill>
                  <a:schemeClr val="bg2"/>
                </a:solidFill>
                <a:latin typeface="Arial" pitchFamily="34" charset="0"/>
                <a:ea typeface="Times New Roman" pitchFamily="18" charset="0"/>
                <a:cs typeface="Arial" pitchFamily="34" charset="0"/>
              </a:rPr>
              <a:t>biohulladék</a:t>
            </a:r>
            <a:r>
              <a:rPr lang="hu-HU" sz="2000" b="1" dirty="0" smtClean="0">
                <a:solidFill>
                  <a:schemeClr val="bg2"/>
                </a:solidFill>
                <a:latin typeface="Arial" pitchFamily="34" charset="0"/>
                <a:ea typeface="Times New Roman" pitchFamily="18" charset="0"/>
                <a:cs typeface="Arial" pitchFamily="34" charset="0"/>
              </a:rPr>
              <a:t> </a:t>
            </a:r>
            <a:endParaRPr lang="hu-HU" sz="2000" b="1" dirty="0">
              <a:solidFill>
                <a:schemeClr val="bg2"/>
              </a:solidFill>
              <a:latin typeface="Arial" pitchFamily="34" charset="0"/>
              <a:ea typeface="Times New Roman" pitchFamily="18" charset="0"/>
              <a:cs typeface="Arial" pitchFamily="34" charset="0"/>
            </a:endParaRPr>
          </a:p>
        </p:txBody>
      </p:sp>
      <p:pic>
        <p:nvPicPr>
          <p:cNvPr id="6" name="Kép 5"/>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277726" y="3140242"/>
            <a:ext cx="3914274" cy="2606483"/>
          </a:xfrm>
          <a:prstGeom prst="rect">
            <a:avLst/>
          </a:prstGeom>
          <a:ln>
            <a:noFill/>
          </a:ln>
          <a:effectLst>
            <a:outerShdw blurRad="292100" dist="139700" dir="2700000" algn="tl" rotWithShape="0">
              <a:srgbClr val="333333">
                <a:alpha val="65000"/>
              </a:srgbClr>
            </a:outerShdw>
          </a:effectLst>
        </p:spPr>
      </p:pic>
      <p:pic>
        <p:nvPicPr>
          <p:cNvPr id="7" name="Kép 6"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sp>
        <p:nvSpPr>
          <p:cNvPr id="8" name="Szöveg helye 2">
            <a:extLst>
              <a:ext uri="{FF2B5EF4-FFF2-40B4-BE49-F238E27FC236}">
                <a16:creationId xmlns="" xmlns:a16="http://schemas.microsoft.com/office/drawing/2014/main" id="{5B57C040-15D2-43C5-AB8D-A0D8BE682179}"/>
              </a:ext>
            </a:extLst>
          </p:cNvPr>
          <p:cNvSpPr txBox="1">
            <a:spLocks/>
          </p:cNvSpPr>
          <p:nvPr/>
        </p:nvSpPr>
        <p:spPr>
          <a:xfrm>
            <a:off x="506278" y="299591"/>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err="1" smtClean="0">
                <a:solidFill>
                  <a:schemeClr val="bg2"/>
                </a:solidFill>
                <a:latin typeface="Arial" panose="020B0604020202020204" pitchFamily="34" charset="0"/>
                <a:cs typeface="Arial" panose="020B0604020202020204" pitchFamily="34" charset="0"/>
              </a:rPr>
              <a:t>Biohulladék</a:t>
            </a:r>
            <a:endParaRPr lang="hu-HU" sz="32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zöveg helye 2">
            <a:extLst>
              <a:ext uri="{FF2B5EF4-FFF2-40B4-BE49-F238E27FC236}">
                <a16:creationId xmlns="" xmlns:a16="http://schemas.microsoft.com/office/drawing/2014/main" id="{5B57C040-15D2-43C5-AB8D-A0D8BE682179}"/>
              </a:ext>
            </a:extLst>
          </p:cNvPr>
          <p:cNvSpPr txBox="1">
            <a:spLocks/>
          </p:cNvSpPr>
          <p:nvPr/>
        </p:nvSpPr>
        <p:spPr>
          <a:xfrm>
            <a:off x="506278" y="299591"/>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smtClean="0">
                <a:solidFill>
                  <a:schemeClr val="bg2"/>
                </a:solidFill>
                <a:latin typeface="Arial" panose="020B0604020202020204" pitchFamily="34" charset="0"/>
                <a:cs typeface="Arial" panose="020B0604020202020204" pitchFamily="34" charset="0"/>
              </a:rPr>
              <a:t>Éttermi és háztartási komposztáló gép</a:t>
            </a:r>
            <a:endParaRPr lang="hu-HU" sz="3200" b="1" dirty="0">
              <a:solidFill>
                <a:schemeClr val="bg2"/>
              </a:solidFill>
              <a:latin typeface="Arial" panose="020B0604020202020204" pitchFamily="34" charset="0"/>
              <a:cs typeface="Arial" panose="020B0604020202020204" pitchFamily="34" charset="0"/>
            </a:endParaRPr>
          </a:p>
        </p:txBody>
      </p:sp>
      <p:pic>
        <p:nvPicPr>
          <p:cNvPr id="5" name="Kép 4" descr="Screenshot 2021-03-21 16.54.46.png"/>
          <p:cNvPicPr>
            <a:picLocks noChangeAspect="1"/>
          </p:cNvPicPr>
          <p:nvPr/>
        </p:nvPicPr>
        <p:blipFill>
          <a:blip r:embed="rId2"/>
          <a:srcRect l="10461" t="16842" b="18772"/>
          <a:stretch>
            <a:fillRect/>
          </a:stretch>
        </p:blipFill>
        <p:spPr>
          <a:xfrm>
            <a:off x="26030" y="1143000"/>
            <a:ext cx="12165970" cy="4920915"/>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8" y="1423019"/>
            <a:ext cx="10834846" cy="1508105"/>
          </a:xfrm>
          <a:prstGeom prst="rect">
            <a:avLst/>
          </a:prstGeom>
        </p:spPr>
        <p:txBody>
          <a:bodyPr wrap="square">
            <a:spAutoFit/>
          </a:bodyPr>
          <a:lstStyle/>
          <a:p>
            <a:pPr>
              <a:spcAft>
                <a:spcPts val="1200"/>
              </a:spcAft>
            </a:pPr>
            <a:r>
              <a:rPr lang="hu-HU" sz="2400" dirty="0">
                <a:solidFill>
                  <a:schemeClr val="bg1"/>
                </a:solidFill>
                <a:latin typeface="Arial" pitchFamily="34" charset="0"/>
                <a:cs typeface="Arial" pitchFamily="34" charset="0"/>
              </a:rPr>
              <a:t>Veszélyes az a hulladék, </a:t>
            </a:r>
          </a:p>
          <a:p>
            <a:pPr>
              <a:spcAft>
                <a:spcPts val="1200"/>
              </a:spcAft>
            </a:pPr>
            <a:r>
              <a:rPr lang="hu-HU" sz="2400" dirty="0">
                <a:solidFill>
                  <a:schemeClr val="bg1"/>
                </a:solidFill>
                <a:latin typeface="Arial" pitchFamily="34" charset="0"/>
                <a:cs typeface="Arial" pitchFamily="34" charset="0"/>
              </a:rPr>
              <a:t>ami az emberi egészségre vagy az élővilágra veszélyes anyagokat tartalmaz.</a:t>
            </a:r>
          </a:p>
          <a:p>
            <a:pPr>
              <a:spcAft>
                <a:spcPts val="1200"/>
              </a:spcAft>
            </a:pPr>
            <a:endParaRPr lang="hu-HU" sz="2400" dirty="0">
              <a:solidFill>
                <a:schemeClr val="bg1"/>
              </a:solidFill>
              <a:latin typeface="Arial" pitchFamily="34" charset="0"/>
              <a:cs typeface="Arial" pitchFamily="34" charset="0"/>
            </a:endParaRPr>
          </a:p>
        </p:txBody>
      </p:sp>
      <p:pic>
        <p:nvPicPr>
          <p:cNvPr id="7" name="Kép 6"/>
          <p:cNvPicPr/>
          <p:nvPr/>
        </p:nvPicPr>
        <p:blipFill>
          <a:blip r:embed="rId3" cstate="print">
            <a:extLst>
              <a:ext uri="{28A0092B-C50C-407E-A947-70E740481C1C}">
                <a14:useLocalDpi xmlns="" xmlns:a14="http://schemas.microsoft.com/office/drawing/2010/main" val="0"/>
              </a:ext>
            </a:extLst>
          </a:blip>
          <a:stretch>
            <a:fillRect/>
          </a:stretch>
        </p:blipFill>
        <p:spPr>
          <a:xfrm>
            <a:off x="1515980" y="3123739"/>
            <a:ext cx="2150340" cy="2109998"/>
          </a:xfrm>
          <a:prstGeom prst="rect">
            <a:avLst/>
          </a:prstGeom>
        </p:spPr>
      </p:pic>
      <p:sp>
        <p:nvSpPr>
          <p:cNvPr id="8" name="Téglalap 7"/>
          <p:cNvSpPr/>
          <p:nvPr/>
        </p:nvSpPr>
        <p:spPr>
          <a:xfrm>
            <a:off x="633799" y="5562386"/>
            <a:ext cx="3916907" cy="400110"/>
          </a:xfrm>
          <a:prstGeom prst="rect">
            <a:avLst/>
          </a:prstGeom>
        </p:spPr>
        <p:txBody>
          <a:bodyPr wrap="square">
            <a:spAutoFit/>
          </a:bodyPr>
          <a:lstStyle/>
          <a:p>
            <a:pPr algn="ctr"/>
            <a:r>
              <a:rPr lang="hu-HU" sz="2000" b="1" smtClean="0">
                <a:solidFill>
                  <a:schemeClr val="bg2"/>
                </a:solidFill>
                <a:latin typeface="Arial" pitchFamily="34" charset="0"/>
                <a:ea typeface="Times New Roman" pitchFamily="18" charset="0"/>
                <a:cs typeface="Arial" pitchFamily="34" charset="0"/>
              </a:rPr>
              <a:t>Biológiai veszély jelzése</a:t>
            </a:r>
            <a:endParaRPr lang="hu-HU" sz="2000" b="1" dirty="0">
              <a:solidFill>
                <a:schemeClr val="bg2"/>
              </a:solidFill>
              <a:latin typeface="Arial" pitchFamily="34" charset="0"/>
              <a:ea typeface="Times New Roman" pitchFamily="18" charset="0"/>
              <a:cs typeface="Arial" pitchFamily="34" charset="0"/>
            </a:endParaRPr>
          </a:p>
        </p:txBody>
      </p:sp>
      <p:pic>
        <p:nvPicPr>
          <p:cNvPr id="6" name="Kép 5"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4"/>
          <a:stretch>
            <a:fillRect/>
          </a:stretch>
        </p:blipFill>
        <p:spPr>
          <a:xfrm>
            <a:off x="10860973" y="13855"/>
            <a:ext cx="1317171" cy="1235537"/>
          </a:xfrm>
          <a:prstGeom prst="rect">
            <a:avLst/>
          </a:prstGeom>
        </p:spPr>
      </p:pic>
      <p:sp>
        <p:nvSpPr>
          <p:cNvPr id="9"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a:solidFill>
                  <a:schemeClr val="bg2"/>
                </a:solidFill>
                <a:latin typeface="Arial" panose="020B0604020202020204" pitchFamily="34" charset="0"/>
                <a:cs typeface="Arial" panose="020B0604020202020204" pitchFamily="34" charset="0"/>
              </a:rPr>
              <a:t>Veszélyes </a:t>
            </a:r>
            <a:r>
              <a:rPr lang="hu-HU" sz="3200" b="1" dirty="0" smtClean="0">
                <a:solidFill>
                  <a:schemeClr val="bg2"/>
                </a:solidFill>
                <a:latin typeface="Arial" panose="020B0604020202020204" pitchFamily="34" charset="0"/>
                <a:cs typeface="Arial" panose="020B0604020202020204" pitchFamily="34" charset="0"/>
              </a:rPr>
              <a:t>hulladék</a:t>
            </a:r>
            <a:endParaRPr lang="hu-HU" sz="2800" b="1" dirty="0">
              <a:solidFill>
                <a:schemeClr val="bg2"/>
              </a:solidFill>
              <a:latin typeface="Arial" panose="020B0604020202020204" pitchFamily="34" charset="0"/>
              <a:cs typeface="Arial" panose="020B0604020202020204" pitchFamily="34" charset="0"/>
            </a:endParaRPr>
          </a:p>
        </p:txBody>
      </p:sp>
      <p:pic>
        <p:nvPicPr>
          <p:cNvPr id="10" name="Kép 9" descr="GHS-pictogram-pollu.svg.png"/>
          <p:cNvPicPr>
            <a:picLocks noChangeAspect="1"/>
          </p:cNvPicPr>
          <p:nvPr/>
        </p:nvPicPr>
        <p:blipFill>
          <a:blip r:embed="rId5"/>
          <a:stretch>
            <a:fillRect/>
          </a:stretch>
        </p:blipFill>
        <p:spPr>
          <a:xfrm>
            <a:off x="5674894" y="2634915"/>
            <a:ext cx="2707105" cy="2707105"/>
          </a:xfrm>
          <a:prstGeom prst="rect">
            <a:avLst/>
          </a:prstGeom>
        </p:spPr>
      </p:pic>
      <p:sp>
        <p:nvSpPr>
          <p:cNvPr id="11" name="Téglalap 10"/>
          <p:cNvSpPr/>
          <p:nvPr/>
        </p:nvSpPr>
        <p:spPr>
          <a:xfrm>
            <a:off x="5189757" y="5353837"/>
            <a:ext cx="3916907" cy="707886"/>
          </a:xfrm>
          <a:prstGeom prst="rect">
            <a:avLst/>
          </a:prstGeom>
        </p:spPr>
        <p:txBody>
          <a:bodyPr wrap="square">
            <a:spAutoFit/>
          </a:bodyPr>
          <a:lstStyle/>
          <a:p>
            <a:pPr algn="ctr"/>
            <a:r>
              <a:rPr lang="hu-HU" sz="2000" b="1" smtClean="0">
                <a:solidFill>
                  <a:schemeClr val="bg2"/>
                </a:solidFill>
                <a:latin typeface="Arial" pitchFamily="34" charset="0"/>
                <a:ea typeface="Times New Roman" pitchFamily="18" charset="0"/>
                <a:cs typeface="Arial" pitchFamily="34" charset="0"/>
              </a:rPr>
              <a:t>Az ökoszisztémát veszélyeztető anyagok jelzése</a:t>
            </a:r>
            <a:endParaRPr lang="hu-HU" sz="2000" b="1" dirty="0">
              <a:solidFill>
                <a:schemeClr val="bg2"/>
              </a:solidFill>
              <a:latin typeface="Arial" pitchFamily="34" charset="0"/>
              <a:ea typeface="Times New Roman" pitchFamily="18" charset="0"/>
              <a:cs typeface="Arial"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789665" y="342784"/>
            <a:ext cx="10834846" cy="9310241"/>
          </a:xfrm>
          <a:prstGeom prst="rect">
            <a:avLst/>
          </a:prstGeom>
        </p:spPr>
        <p:txBody>
          <a:bodyPr wrap="square">
            <a:spAutoFit/>
          </a:bodyPr>
          <a:lstStyle/>
          <a:p>
            <a:pPr>
              <a:spcAft>
                <a:spcPts val="1200"/>
              </a:spcAft>
            </a:pPr>
            <a:r>
              <a:rPr lang="hu-HU" sz="2400" dirty="0">
                <a:solidFill>
                  <a:schemeClr val="bg1"/>
                </a:solidFill>
                <a:latin typeface="Arial" pitchFamily="34" charset="0"/>
                <a:cs typeface="Arial" pitchFamily="34" charset="0"/>
              </a:rPr>
              <a:t>Veszélyes </a:t>
            </a:r>
            <a:r>
              <a:rPr lang="hu-HU" sz="2400">
                <a:solidFill>
                  <a:schemeClr val="bg1"/>
                </a:solidFill>
                <a:latin typeface="Arial" pitchFamily="34" charset="0"/>
                <a:cs typeface="Arial" pitchFamily="34" charset="0"/>
              </a:rPr>
              <a:t>hulladék </a:t>
            </a:r>
            <a:r>
              <a:rPr lang="hu-HU" sz="2400" smtClean="0">
                <a:solidFill>
                  <a:schemeClr val="bg1"/>
                </a:solidFill>
                <a:latin typeface="Arial" pitchFamily="34" charset="0"/>
                <a:cs typeface="Arial" pitchFamily="34" charset="0"/>
              </a:rPr>
              <a:t>az, ami </a:t>
            </a:r>
            <a:r>
              <a:rPr lang="hu-HU" sz="2400" dirty="0">
                <a:solidFill>
                  <a:schemeClr val="bg1"/>
                </a:solidFill>
                <a:latin typeface="Arial" pitchFamily="34" charset="0"/>
                <a:cs typeface="Arial" pitchFamily="34" charset="0"/>
              </a:rPr>
              <a:t>veszélyes </a:t>
            </a:r>
            <a:r>
              <a:rPr lang="hu-HU" sz="2400">
                <a:solidFill>
                  <a:schemeClr val="bg1"/>
                </a:solidFill>
                <a:latin typeface="Arial" pitchFamily="34" charset="0"/>
                <a:cs typeface="Arial" pitchFamily="34" charset="0"/>
              </a:rPr>
              <a:t>anyagokat </a:t>
            </a:r>
            <a:r>
              <a:rPr lang="hu-HU" sz="2400" smtClean="0">
                <a:solidFill>
                  <a:schemeClr val="bg1"/>
                </a:solidFill>
                <a:latin typeface="Arial" pitchFamily="34" charset="0"/>
                <a:cs typeface="Arial" pitchFamily="34" charset="0"/>
              </a:rPr>
              <a:t>tartalmaz.  </a:t>
            </a:r>
            <a:endParaRPr lang="hu-HU" sz="2400" dirty="0">
              <a:solidFill>
                <a:schemeClr val="bg1"/>
              </a:solidFill>
              <a:latin typeface="Arial" pitchFamily="34" charset="0"/>
              <a:cs typeface="Arial" pitchFamily="34" charset="0"/>
            </a:endParaRPr>
          </a:p>
          <a:p>
            <a:pPr>
              <a:spcAft>
                <a:spcPts val="1200"/>
              </a:spcAft>
            </a:pPr>
            <a:r>
              <a:rPr lang="hu-HU" sz="2400" smtClean="0">
                <a:solidFill>
                  <a:schemeClr val="bg1"/>
                </a:solidFill>
                <a:latin typeface="Arial" pitchFamily="34" charset="0"/>
                <a:cs typeface="Arial" pitchFamily="34" charset="0"/>
              </a:rPr>
              <a:t>Mitől </a:t>
            </a:r>
            <a:r>
              <a:rPr lang="hu-HU" sz="2400" dirty="0">
                <a:solidFill>
                  <a:schemeClr val="bg1"/>
                </a:solidFill>
                <a:latin typeface="Arial" pitchFamily="34" charset="0"/>
                <a:cs typeface="Arial" pitchFamily="34" charset="0"/>
              </a:rPr>
              <a:t>lehet veszélyes egy anyag</a:t>
            </a:r>
            <a:r>
              <a:rPr lang="hu-HU" sz="2400">
                <a:solidFill>
                  <a:schemeClr val="bg1"/>
                </a:solidFill>
                <a:latin typeface="Arial" pitchFamily="34" charset="0"/>
                <a:cs typeface="Arial" pitchFamily="34" charset="0"/>
              </a:rPr>
              <a:t>! </a:t>
            </a:r>
            <a:r>
              <a:rPr lang="hu-HU" sz="2400" smtClean="0">
                <a:solidFill>
                  <a:schemeClr val="bg1"/>
                </a:solidFill>
                <a:latin typeface="Arial" pitchFamily="34" charset="0"/>
                <a:cs typeface="Arial" pitchFamily="34" charset="0"/>
              </a:rPr>
              <a:t>  </a:t>
            </a:r>
            <a:r>
              <a:rPr lang="hu-HU" sz="2400" b="1" smtClean="0">
                <a:solidFill>
                  <a:schemeClr val="bg1"/>
                </a:solidFill>
                <a:latin typeface="Arial" pitchFamily="34" charset="0"/>
                <a:cs typeface="Arial" pitchFamily="34" charset="0"/>
              </a:rPr>
              <a:t>Veszélyes </a:t>
            </a:r>
            <a:r>
              <a:rPr lang="hu-HU" sz="2400" b="1" dirty="0">
                <a:solidFill>
                  <a:schemeClr val="bg1"/>
                </a:solidFill>
                <a:latin typeface="Arial" pitchFamily="34" charset="0"/>
                <a:cs typeface="Arial" pitchFamily="34" charset="0"/>
              </a:rPr>
              <a:t>egy anyag, </a:t>
            </a:r>
            <a:r>
              <a:rPr lang="hu-HU" sz="2400">
                <a:solidFill>
                  <a:schemeClr val="bg1"/>
                </a:solidFill>
                <a:latin typeface="Arial" pitchFamily="34" charset="0"/>
                <a:cs typeface="Arial" pitchFamily="34" charset="0"/>
              </a:rPr>
              <a:t>ha</a:t>
            </a:r>
            <a:r>
              <a:rPr lang="hu-HU" sz="2400" smtClean="0">
                <a:solidFill>
                  <a:schemeClr val="bg1"/>
                </a:solidFill>
                <a:latin typeface="Arial" pitchFamily="34" charset="0"/>
                <a:cs typeface="Arial" pitchFamily="34" charset="0"/>
              </a:rPr>
              <a:t>:</a:t>
            </a:r>
          </a:p>
          <a:p>
            <a:pPr>
              <a:spcAft>
                <a:spcPts val="1200"/>
              </a:spcAft>
            </a:pPr>
            <a:endParaRPr lang="hu-HU" sz="2400" smtClean="0">
              <a:solidFill>
                <a:schemeClr val="bg1"/>
              </a:solidFill>
              <a:latin typeface="Arial" pitchFamily="34" charset="0"/>
              <a:cs typeface="Arial" pitchFamily="34" charset="0"/>
            </a:endParaRPr>
          </a:p>
          <a:p>
            <a:pPr>
              <a:lnSpc>
                <a:spcPct val="150000"/>
              </a:lnSpc>
              <a:spcAft>
                <a:spcPts val="1200"/>
              </a:spcAft>
            </a:pPr>
            <a:r>
              <a:rPr lang="hu-HU" sz="2400" smtClean="0">
                <a:solidFill>
                  <a:schemeClr val="bg1"/>
                </a:solidFill>
                <a:latin typeface="Arial" pitchFamily="34" charset="0"/>
                <a:cs typeface="Arial" pitchFamily="34" charset="0"/>
              </a:rPr>
              <a:t>			robbanékony							  rákkeltő</a:t>
            </a:r>
          </a:p>
          <a:p>
            <a:pPr>
              <a:lnSpc>
                <a:spcPct val="150000"/>
              </a:lnSpc>
              <a:spcAft>
                <a:spcPts val="1200"/>
              </a:spcAft>
            </a:pPr>
            <a:r>
              <a:rPr lang="hu-HU" sz="2400" smtClean="0">
                <a:solidFill>
                  <a:schemeClr val="bg1"/>
                </a:solidFill>
                <a:latin typeface="Arial" pitchFamily="34" charset="0"/>
                <a:cs typeface="Arial" pitchFamily="34" charset="0"/>
              </a:rPr>
              <a:t>			</a:t>
            </a:r>
          </a:p>
          <a:p>
            <a:pPr>
              <a:lnSpc>
                <a:spcPct val="150000"/>
              </a:lnSpc>
              <a:spcAft>
                <a:spcPts val="1200"/>
              </a:spcAft>
            </a:pPr>
            <a:r>
              <a:rPr lang="hu-HU" sz="2400" smtClean="0">
                <a:solidFill>
                  <a:schemeClr val="bg1"/>
                </a:solidFill>
                <a:latin typeface="Arial" pitchFamily="34" charset="0"/>
                <a:cs typeface="Arial" pitchFamily="34" charset="0"/>
              </a:rPr>
              <a:t>			gyúlékony							  magzatkárosító</a:t>
            </a:r>
          </a:p>
          <a:p>
            <a:pPr>
              <a:lnSpc>
                <a:spcPct val="150000"/>
              </a:lnSpc>
              <a:spcAft>
                <a:spcPts val="1200"/>
              </a:spcAft>
            </a:pPr>
            <a:endParaRPr lang="hu-HU" sz="2400" smtClean="0">
              <a:solidFill>
                <a:schemeClr val="bg1"/>
              </a:solidFill>
              <a:latin typeface="Arial" pitchFamily="34" charset="0"/>
              <a:cs typeface="Arial" pitchFamily="34" charset="0"/>
            </a:endParaRPr>
          </a:p>
          <a:p>
            <a:pPr>
              <a:lnSpc>
                <a:spcPct val="150000"/>
              </a:lnSpc>
              <a:spcAft>
                <a:spcPts val="1200"/>
              </a:spcAft>
            </a:pPr>
            <a:r>
              <a:rPr lang="hu-HU" sz="2400" smtClean="0">
                <a:solidFill>
                  <a:schemeClr val="bg1"/>
                </a:solidFill>
                <a:latin typeface="Arial" pitchFamily="34" charset="0"/>
                <a:cs typeface="Arial" pitchFamily="34" charset="0"/>
              </a:rPr>
              <a:t>			mérgező az emberre				  mérgező a környezetre</a:t>
            </a:r>
          </a:p>
          <a:p>
            <a:pPr>
              <a:lnSpc>
                <a:spcPct val="150000"/>
              </a:lnSpc>
              <a:spcBef>
                <a:spcPts val="3000"/>
              </a:spcBef>
              <a:spcAft>
                <a:spcPts val="1200"/>
              </a:spcAft>
            </a:pPr>
            <a:r>
              <a:rPr lang="hu-HU" sz="2400" smtClean="0">
                <a:solidFill>
                  <a:schemeClr val="bg1"/>
                </a:solidFill>
                <a:latin typeface="Arial" pitchFamily="34" charset="0"/>
                <a:cs typeface="Arial" pitchFamily="34" charset="0"/>
              </a:rPr>
              <a:t>							  biológiailag veszélyes, például fertőző</a:t>
            </a:r>
          </a:p>
          <a:p>
            <a:pPr>
              <a:lnSpc>
                <a:spcPct val="150000"/>
              </a:lnSpc>
              <a:spcAft>
                <a:spcPts val="1200"/>
              </a:spcAft>
            </a:pPr>
            <a:endParaRPr lang="hu-HU" sz="2400" b="1" smtClean="0">
              <a:solidFill>
                <a:schemeClr val="bg1"/>
              </a:solidFill>
              <a:latin typeface="Arial" pitchFamily="34" charset="0"/>
              <a:cs typeface="Arial" pitchFamily="34" charset="0"/>
            </a:endParaRPr>
          </a:p>
          <a:p>
            <a:pPr>
              <a:lnSpc>
                <a:spcPct val="150000"/>
              </a:lnSpc>
              <a:spcAft>
                <a:spcPts val="1200"/>
              </a:spcAft>
            </a:pPr>
            <a:endParaRPr lang="hu-HU" sz="2400" b="1" smtClean="0">
              <a:solidFill>
                <a:schemeClr val="bg1"/>
              </a:solidFill>
              <a:latin typeface="Arial" pitchFamily="34" charset="0"/>
              <a:cs typeface="Arial" pitchFamily="34" charset="0"/>
            </a:endParaRPr>
          </a:p>
          <a:p>
            <a:pPr>
              <a:lnSpc>
                <a:spcPct val="150000"/>
              </a:lnSpc>
              <a:spcAft>
                <a:spcPts val="1200"/>
              </a:spcAft>
            </a:pPr>
            <a:r>
              <a:rPr lang="hu-HU" sz="2400" b="1" smtClean="0">
                <a:solidFill>
                  <a:schemeClr val="bg1"/>
                </a:solidFill>
                <a:latin typeface="Arial" pitchFamily="34" charset="0"/>
                <a:cs typeface="Arial" pitchFamily="34" charset="0"/>
              </a:rPr>
              <a:t>				</a:t>
            </a:r>
            <a:endParaRPr lang="hu-HU" sz="2400" b="1" dirty="0">
              <a:solidFill>
                <a:schemeClr val="bg1"/>
              </a:solidFill>
              <a:latin typeface="Arial" pitchFamily="34" charset="0"/>
              <a:cs typeface="Arial" pitchFamily="34" charset="0"/>
            </a:endParaRPr>
          </a:p>
          <a:p>
            <a:pPr>
              <a:spcAft>
                <a:spcPts val="1200"/>
              </a:spcAft>
            </a:pPr>
            <a:endParaRPr lang="hu-HU" sz="2400" dirty="0">
              <a:solidFill>
                <a:schemeClr val="bg1"/>
              </a:solidFill>
              <a:latin typeface="Arial" pitchFamily="34" charset="0"/>
              <a:cs typeface="Arial" pitchFamily="34" charset="0"/>
            </a:endParaRPr>
          </a:p>
          <a:p>
            <a:pPr>
              <a:spcAft>
                <a:spcPts val="1200"/>
              </a:spcAft>
            </a:pPr>
            <a:endParaRPr lang="hu-HU" sz="2400" dirty="0">
              <a:solidFill>
                <a:schemeClr val="bg1"/>
              </a:solidFill>
              <a:latin typeface="Arial" pitchFamily="34" charset="0"/>
              <a:cs typeface="Arial" pitchFamily="34" charset="0"/>
            </a:endParaRPr>
          </a:p>
        </p:txBody>
      </p:sp>
      <p:pic>
        <p:nvPicPr>
          <p:cNvPr id="4" name="Kép 3"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sp>
        <p:nvSpPr>
          <p:cNvPr id="5" name="Ellipszis 4"/>
          <p:cNvSpPr/>
          <p:nvPr/>
        </p:nvSpPr>
        <p:spPr>
          <a:xfrm>
            <a:off x="787958" y="1742462"/>
            <a:ext cx="1080000" cy="1080000"/>
          </a:xfrm>
          <a:prstGeom prst="ellipse">
            <a:avLst/>
          </a:prstGeom>
          <a:blipFill>
            <a:blip r:embed="rId4">
              <a:extLst>
                <a:ext uri="{28A0092B-C50C-407E-A947-70E740481C1C}">
                  <a14:useLocalDpi xmlns:lc="http://schemas.openxmlformats.org/drawingml/2006/lockedCanvas" xmlns:a14="http://schemas.microsoft.com/office/drawing/2010/main" xmlns:dgm="http://schemas.openxmlformats.org/drawingml/2006/diagram" xmlns="" val="0"/>
                </a:ext>
              </a:extLst>
            </a:blip>
            <a:srcRect/>
            <a:stretch>
              <a:fillRect/>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sp>
        <p:nvSpPr>
          <p:cNvPr id="7" name="Ellipszis 6"/>
          <p:cNvSpPr/>
          <p:nvPr/>
        </p:nvSpPr>
        <p:spPr>
          <a:xfrm>
            <a:off x="787958" y="3210316"/>
            <a:ext cx="1080000" cy="1080000"/>
          </a:xfrm>
          <a:prstGeom prst="ellipse">
            <a:avLst/>
          </a:prstGeom>
          <a:blipFill>
            <a:blip r:embed="rId5">
              <a:extLst>
                <a:ext uri="{28A0092B-C50C-407E-A947-70E740481C1C}">
                  <a14:useLocalDpi xmlns:lc="http://schemas.openxmlformats.org/drawingml/2006/lockedCanvas" xmlns:a14="http://schemas.microsoft.com/office/drawing/2010/main" xmlns:dgm="http://schemas.openxmlformats.org/drawingml/2006/diagram" xmlns="" val="0"/>
                </a:ext>
              </a:extLst>
            </a:blip>
            <a:srcRect/>
            <a:stretch>
              <a:fillRect/>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sp>
        <p:nvSpPr>
          <p:cNvPr id="8" name="Ellipszis 7"/>
          <p:cNvSpPr/>
          <p:nvPr/>
        </p:nvSpPr>
        <p:spPr>
          <a:xfrm>
            <a:off x="775927" y="4581916"/>
            <a:ext cx="1080000" cy="1080000"/>
          </a:xfrm>
          <a:prstGeom prst="ellipse">
            <a:avLst/>
          </a:prstGeom>
          <a:blipFill dpi="0" rotWithShape="0">
            <a:blip r:embed="rId6"/>
            <a:srcRect/>
            <a:stretch>
              <a:fillRect l="-28000" t="-21000" r="-23000" b="-28000"/>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sp>
        <p:nvSpPr>
          <p:cNvPr id="9" name="Ellipszis 8"/>
          <p:cNvSpPr/>
          <p:nvPr/>
        </p:nvSpPr>
        <p:spPr>
          <a:xfrm>
            <a:off x="5420116" y="1694338"/>
            <a:ext cx="1080000" cy="1080000"/>
          </a:xfrm>
          <a:prstGeom prst="ellipse">
            <a:avLst/>
          </a:prstGeom>
          <a:blipFill rotWithShape="0">
            <a:blip r:embed="rId7"/>
            <a:stretch>
              <a:fillRect/>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sp>
        <p:nvSpPr>
          <p:cNvPr id="10" name="Ellipszis 9"/>
          <p:cNvSpPr/>
          <p:nvPr/>
        </p:nvSpPr>
        <p:spPr>
          <a:xfrm>
            <a:off x="5492305" y="3282506"/>
            <a:ext cx="968652" cy="916515"/>
          </a:xfrm>
          <a:prstGeom prst="ellipse">
            <a:avLst/>
          </a:prstGeom>
          <a:blipFill dpi="0" rotWithShape="0">
            <a:blip r:embed="rId8"/>
            <a:srcRect/>
            <a:stretch>
              <a:fillRect l="-16000" t="8000" r="-10000" b="2000"/>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sp>
        <p:nvSpPr>
          <p:cNvPr id="12" name="Ellipszis 11"/>
          <p:cNvSpPr/>
          <p:nvPr/>
        </p:nvSpPr>
        <p:spPr>
          <a:xfrm>
            <a:off x="3164305" y="5883442"/>
            <a:ext cx="756259" cy="796365"/>
          </a:xfrm>
          <a:prstGeom prst="ellipse">
            <a:avLst/>
          </a:prstGeom>
          <a:blipFill rotWithShape="0">
            <a:blip r:embed="rId9"/>
            <a:stretch>
              <a:fillRect/>
            </a:stretch>
          </a:blipFill>
        </p:spPr>
        <p:style>
          <a:lnRef idx="2">
            <a:schemeClr val="dk1">
              <a:shade val="80000"/>
              <a:hueOff val="0"/>
              <a:satOff val="0"/>
              <a:lumOff val="0"/>
              <a:alphaOff val="0"/>
            </a:schemeClr>
          </a:lnRef>
          <a:fillRef idx="1">
            <a:scrgbClr r="0" g="0" b="0"/>
          </a:fillRef>
          <a:effectRef idx="0">
            <a:schemeClr val="dk1">
              <a:tint val="40000"/>
              <a:hueOff val="0"/>
              <a:satOff val="0"/>
              <a:lumOff val="0"/>
              <a:alphaOff val="0"/>
            </a:schemeClr>
          </a:effectRef>
          <a:fontRef idx="minor">
            <a:schemeClr val="lt1">
              <a:hueOff val="0"/>
              <a:satOff val="0"/>
              <a:lumOff val="0"/>
              <a:alphaOff val="0"/>
            </a:schemeClr>
          </a:fontRef>
        </p:style>
      </p:sp>
      <p:grpSp>
        <p:nvGrpSpPr>
          <p:cNvPr id="15" name="Csoportba foglalás 14"/>
          <p:cNvGrpSpPr/>
          <p:nvPr/>
        </p:nvGrpSpPr>
        <p:grpSpPr>
          <a:xfrm>
            <a:off x="5447369" y="4511841"/>
            <a:ext cx="1104631" cy="1092128"/>
            <a:chOff x="5447369" y="4511841"/>
            <a:chExt cx="1104631" cy="1092128"/>
          </a:xfrm>
        </p:grpSpPr>
        <p:pic>
          <p:nvPicPr>
            <p:cNvPr id="11" name="Kép 10" descr="GHS-pictogram-pollu.svg.png"/>
            <p:cNvPicPr>
              <a:picLocks noChangeAspect="1"/>
            </p:cNvPicPr>
            <p:nvPr/>
          </p:nvPicPr>
          <p:blipFill>
            <a:blip r:embed="rId10"/>
            <a:stretch>
              <a:fillRect/>
            </a:stretch>
          </p:blipFill>
          <p:spPr>
            <a:xfrm>
              <a:off x="5447369" y="4511841"/>
              <a:ext cx="1080000" cy="1080000"/>
            </a:xfrm>
            <a:prstGeom prst="rect">
              <a:avLst/>
            </a:prstGeom>
          </p:spPr>
        </p:pic>
        <p:sp>
          <p:nvSpPr>
            <p:cNvPr id="14" name="Ellipszis 13"/>
            <p:cNvSpPr/>
            <p:nvPr/>
          </p:nvSpPr>
          <p:spPr>
            <a:xfrm>
              <a:off x="5472000" y="4523969"/>
              <a:ext cx="1080000" cy="1080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464019" y="370013"/>
            <a:ext cx="10834846" cy="523220"/>
          </a:xfrm>
          <a:prstGeom prst="rect">
            <a:avLst/>
          </a:prstGeom>
        </p:spPr>
        <p:txBody>
          <a:bodyPr wrap="square">
            <a:spAutoFit/>
          </a:bodyPr>
          <a:lstStyle/>
          <a:p>
            <a:pPr>
              <a:spcAft>
                <a:spcPts val="1200"/>
              </a:spcAft>
            </a:pPr>
            <a:r>
              <a:rPr lang="hu-HU" sz="2800" b="1" dirty="0">
                <a:solidFill>
                  <a:schemeClr val="bg2"/>
                </a:solidFill>
                <a:latin typeface="Arial" pitchFamily="34" charset="0"/>
                <a:cs typeface="Arial" pitchFamily="34" charset="0"/>
              </a:rPr>
              <a:t>Veszélyes hulladékok a vendéglátásban – Példák</a:t>
            </a:r>
          </a:p>
        </p:txBody>
      </p:sp>
      <p:sp>
        <p:nvSpPr>
          <p:cNvPr id="5" name="Téglalap 4"/>
          <p:cNvSpPr/>
          <p:nvPr/>
        </p:nvSpPr>
        <p:spPr>
          <a:xfrm>
            <a:off x="464018" y="3257688"/>
            <a:ext cx="2755285" cy="400110"/>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Használt sütőolaj</a:t>
            </a:r>
          </a:p>
        </p:txBody>
      </p:sp>
      <p:grpSp>
        <p:nvGrpSpPr>
          <p:cNvPr id="13" name="Csoportba foglalás 12"/>
          <p:cNvGrpSpPr/>
          <p:nvPr/>
        </p:nvGrpSpPr>
        <p:grpSpPr>
          <a:xfrm>
            <a:off x="464019" y="1126609"/>
            <a:ext cx="7151432" cy="2176148"/>
            <a:chOff x="477667" y="2200858"/>
            <a:chExt cx="9174625" cy="2497539"/>
          </a:xfrm>
        </p:grpSpPr>
        <p:pic>
          <p:nvPicPr>
            <p:cNvPr id="9" name="Kép 8" descr="what+to+do+with+used+cooking+oil.jpeg"/>
            <p:cNvPicPr>
              <a:picLocks noChangeAspect="1"/>
            </p:cNvPicPr>
            <p:nvPr/>
          </p:nvPicPr>
          <p:blipFill>
            <a:blip r:embed="rId3"/>
            <a:srcRect r="2085"/>
            <a:stretch>
              <a:fillRect/>
            </a:stretch>
          </p:blipFill>
          <p:spPr>
            <a:xfrm>
              <a:off x="477667" y="2231358"/>
              <a:ext cx="3534776" cy="2408881"/>
            </a:xfrm>
            <a:prstGeom prst="rect">
              <a:avLst/>
            </a:prstGeom>
            <a:ln>
              <a:noFill/>
            </a:ln>
            <a:effectLst>
              <a:outerShdw blurRad="292100" dist="139700" dir="2700000" algn="tl" rotWithShape="0">
                <a:srgbClr val="333333">
                  <a:alpha val="65000"/>
                </a:srgbClr>
              </a:outerShdw>
            </a:effectLst>
          </p:spPr>
        </p:pic>
        <p:pic>
          <p:nvPicPr>
            <p:cNvPr id="10" name="Kép 9"/>
            <p:cNvPicPr/>
            <p:nvPr/>
          </p:nvPicPr>
          <p:blipFill rotWithShape="1">
            <a:blip r:embed="rId4" cstate="print">
              <a:extLst>
                <a:ext uri="{28A0092B-C50C-407E-A947-70E740481C1C}">
                  <a14:useLocalDpi xmlns="" xmlns:a14="http://schemas.microsoft.com/office/drawing/2010/main" val="0"/>
                </a:ext>
              </a:extLst>
            </a:blip>
            <a:srcRect l="7466" r="13331"/>
            <a:stretch/>
          </p:blipFill>
          <p:spPr bwMode="auto">
            <a:xfrm>
              <a:off x="6098002" y="2200858"/>
              <a:ext cx="3554290" cy="2497539"/>
            </a:xfrm>
            <a:prstGeom prst="rect">
              <a:avLst/>
            </a:prstGeom>
            <a:ln>
              <a:noFill/>
            </a:ln>
            <a:effectLst>
              <a:outerShdw blurRad="292100" dist="139700" dir="2700000" algn="tl" rotWithShape="0">
                <a:srgbClr val="333333">
                  <a:alpha val="65000"/>
                </a:srgbClr>
              </a:outerShdw>
            </a:effectLst>
            <a:extLst>
              <a:ext uri="{53640926-AAD7-44D8-BBD7-CCE9431645EC}">
                <a14:shadowObscured xmlns="" xmlns:a14="http://schemas.microsoft.com/office/drawing/2010/main"/>
              </a:ext>
            </a:extLst>
          </p:spPr>
        </p:pic>
        <p:sp>
          <p:nvSpPr>
            <p:cNvPr id="11" name="Szaggatott nyíl jobbra 10"/>
            <p:cNvSpPr/>
            <p:nvPr/>
          </p:nvSpPr>
          <p:spPr>
            <a:xfrm>
              <a:off x="4316820" y="2934269"/>
              <a:ext cx="1514902" cy="941695"/>
            </a:xfrm>
            <a:prstGeom prst="stripedRightArrow">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grpSp>
      <p:sp>
        <p:nvSpPr>
          <p:cNvPr id="12" name="Téglalap 11"/>
          <p:cNvSpPr/>
          <p:nvPr/>
        </p:nvSpPr>
        <p:spPr>
          <a:xfrm>
            <a:off x="4620126" y="3325823"/>
            <a:ext cx="3151735"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Kihűlt, használt sütőolaj gyűjtőedénybe töltése</a:t>
            </a:r>
          </a:p>
        </p:txBody>
      </p:sp>
      <p:sp>
        <p:nvSpPr>
          <p:cNvPr id="14" name="Téglalap 13"/>
          <p:cNvSpPr/>
          <p:nvPr/>
        </p:nvSpPr>
        <p:spPr>
          <a:xfrm>
            <a:off x="8107958" y="1381793"/>
            <a:ext cx="3858755" cy="5150128"/>
          </a:xfrm>
          <a:prstGeom prst="rect">
            <a:avLst/>
          </a:prstGeom>
        </p:spPr>
        <p:txBody>
          <a:bodyPr wrap="square">
            <a:spAutoFit/>
          </a:bodyPr>
          <a:lstStyle/>
          <a:p>
            <a:r>
              <a:rPr lang="hu-HU" sz="2400" dirty="0">
                <a:solidFill>
                  <a:schemeClr val="bg1"/>
                </a:solidFill>
                <a:latin typeface="Arial" pitchFamily="34" charset="0"/>
                <a:cs typeface="Arial" pitchFamily="34" charset="0"/>
              </a:rPr>
              <a:t>Az ételmaradék, a használt sütőolaj </a:t>
            </a:r>
            <a:br>
              <a:rPr lang="hu-HU" sz="2400" dirty="0">
                <a:solidFill>
                  <a:schemeClr val="bg1"/>
                </a:solidFill>
                <a:latin typeface="Arial" pitchFamily="34" charset="0"/>
                <a:cs typeface="Arial" pitchFamily="34" charset="0"/>
              </a:rPr>
            </a:br>
            <a:r>
              <a:rPr lang="hu-HU" sz="2400" dirty="0">
                <a:solidFill>
                  <a:schemeClr val="bg1"/>
                </a:solidFill>
                <a:latin typeface="Arial" pitchFamily="34" charset="0"/>
                <a:cs typeface="Arial" pitchFamily="34" charset="0"/>
              </a:rPr>
              <a:t>és a vegyszeres flakonok </a:t>
            </a:r>
            <a:r>
              <a:rPr lang="hu-HU" sz="2400">
                <a:solidFill>
                  <a:schemeClr val="bg1"/>
                </a:solidFill>
                <a:latin typeface="Arial" pitchFamily="34" charset="0"/>
                <a:cs typeface="Arial" pitchFamily="34" charset="0"/>
              </a:rPr>
              <a:t>veszélyes </a:t>
            </a:r>
            <a:r>
              <a:rPr lang="hu-HU" sz="2400" smtClean="0">
                <a:solidFill>
                  <a:schemeClr val="bg1"/>
                </a:solidFill>
                <a:latin typeface="Arial" pitchFamily="34" charset="0"/>
                <a:cs typeface="Arial" pitchFamily="34" charset="0"/>
              </a:rPr>
              <a:t>hulladékként kezelndőek.</a:t>
            </a:r>
            <a:endParaRPr lang="hu-HU" sz="2400" dirty="0">
              <a:solidFill>
                <a:schemeClr val="bg1"/>
              </a:solidFill>
              <a:latin typeface="Arial" pitchFamily="34" charset="0"/>
              <a:cs typeface="Arial" pitchFamily="34" charset="0"/>
            </a:endParaRPr>
          </a:p>
          <a:p>
            <a:endParaRPr lang="hu-HU" sz="2400" dirty="0">
              <a:solidFill>
                <a:schemeClr val="bg1"/>
              </a:solidFill>
              <a:latin typeface="Arial" pitchFamily="34" charset="0"/>
              <a:cs typeface="Arial" pitchFamily="34" charset="0"/>
            </a:endParaRPr>
          </a:p>
          <a:p>
            <a:r>
              <a:rPr lang="hu-HU" sz="2400" dirty="0">
                <a:solidFill>
                  <a:schemeClr val="bg1"/>
                </a:solidFill>
                <a:latin typeface="Arial" pitchFamily="34" charset="0"/>
                <a:cs typeface="Arial" pitchFamily="34" charset="0"/>
              </a:rPr>
              <a:t>Ezért ezeket:</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t>
            </a:r>
            <a:r>
              <a:rPr lang="hu-HU" sz="2400" b="1" dirty="0">
                <a:solidFill>
                  <a:schemeClr val="bg1"/>
                </a:solidFill>
                <a:latin typeface="Arial" pitchFamily="34" charset="0"/>
                <a:cs typeface="Arial" pitchFamily="34" charset="0"/>
              </a:rPr>
              <a:t>zárt tartályokban, hordókban </a:t>
            </a:r>
            <a:r>
              <a:rPr lang="hu-HU" sz="2400" dirty="0">
                <a:solidFill>
                  <a:schemeClr val="bg1"/>
                </a:solidFill>
                <a:latin typeface="Arial" pitchFamily="34" charset="0"/>
                <a:cs typeface="Arial" pitchFamily="34" charset="0"/>
              </a:rPr>
              <a:t>kell gyűjteni </a:t>
            </a:r>
          </a:p>
          <a:p>
            <a:pPr marL="355600" indent="-355600">
              <a:spcBef>
                <a:spcPts val="1000"/>
              </a:spcBef>
              <a:buClr>
                <a:srgbClr val="1E5155">
                  <a:lumMod val="40000"/>
                  <a:lumOff val="60000"/>
                </a:srgbClr>
              </a:buClr>
              <a:buSzPct val="80000"/>
              <a:buFont typeface="Wingdings 3" charset="2"/>
              <a:buChar char=""/>
            </a:pPr>
            <a:r>
              <a:rPr lang="hu-HU" sz="2400" dirty="0">
                <a:solidFill>
                  <a:schemeClr val="bg1"/>
                </a:solidFill>
                <a:latin typeface="Arial" pitchFamily="34" charset="0"/>
                <a:cs typeface="Arial" pitchFamily="34" charset="0"/>
              </a:rPr>
              <a:t> a </a:t>
            </a:r>
            <a:r>
              <a:rPr lang="hu-HU" sz="2400" b="1" dirty="0">
                <a:solidFill>
                  <a:schemeClr val="bg1"/>
                </a:solidFill>
                <a:latin typeface="Arial" pitchFamily="34" charset="0"/>
                <a:cs typeface="Arial" pitchFamily="34" charset="0"/>
              </a:rPr>
              <a:t>veszélyes hulladékot begyűjtő és hasznosító cég</a:t>
            </a:r>
            <a:r>
              <a:rPr lang="hu-HU" sz="2400" dirty="0">
                <a:solidFill>
                  <a:schemeClr val="bg1"/>
                </a:solidFill>
                <a:latin typeface="Arial" pitchFamily="34" charset="0"/>
                <a:cs typeface="Arial" pitchFamily="34" charset="0"/>
              </a:rPr>
              <a:t>gel </a:t>
            </a:r>
            <a:r>
              <a:rPr lang="hu-HU" sz="2400" dirty="0" smtClean="0">
                <a:solidFill>
                  <a:schemeClr val="bg1"/>
                </a:solidFill>
                <a:latin typeface="Arial" pitchFamily="34" charset="0"/>
                <a:cs typeface="Arial" pitchFamily="34" charset="0"/>
              </a:rPr>
              <a:t>kell </a:t>
            </a:r>
            <a:r>
              <a:rPr lang="hu-HU" sz="2400" dirty="0" err="1" smtClean="0">
                <a:solidFill>
                  <a:schemeClr val="bg1"/>
                </a:solidFill>
                <a:latin typeface="Arial" pitchFamily="34" charset="0"/>
                <a:cs typeface="Arial" pitchFamily="34" charset="0"/>
              </a:rPr>
              <a:t>elszállíttatni</a:t>
            </a:r>
            <a:r>
              <a:rPr lang="hu-HU" sz="2400" dirty="0">
                <a:solidFill>
                  <a:schemeClr val="bg1"/>
                </a:solidFill>
                <a:latin typeface="Arial" pitchFamily="34" charset="0"/>
                <a:cs typeface="Arial" pitchFamily="34" charset="0"/>
              </a:rPr>
              <a:t>. </a:t>
            </a:r>
          </a:p>
        </p:txBody>
      </p:sp>
      <p:grpSp>
        <p:nvGrpSpPr>
          <p:cNvPr id="15" name="Csoportba foglalás 14"/>
          <p:cNvGrpSpPr/>
          <p:nvPr/>
        </p:nvGrpSpPr>
        <p:grpSpPr>
          <a:xfrm>
            <a:off x="487553" y="4157538"/>
            <a:ext cx="2634019" cy="2483893"/>
            <a:chOff x="354839" y="2688608"/>
            <a:chExt cx="3466533" cy="3310773"/>
          </a:xfrm>
        </p:grpSpPr>
        <p:pic>
          <p:nvPicPr>
            <p:cNvPr id="16" name="Kép 15"/>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82129" y="2688608"/>
              <a:ext cx="3425592" cy="2538482"/>
            </a:xfrm>
            <a:prstGeom prst="rect">
              <a:avLst/>
            </a:prstGeom>
            <a:noFill/>
            <a:ln>
              <a:noFill/>
            </a:ln>
          </p:spPr>
        </p:pic>
        <p:sp>
          <p:nvSpPr>
            <p:cNvPr id="17" name="Téglalap 16"/>
            <p:cNvSpPr/>
            <p:nvPr/>
          </p:nvSpPr>
          <p:spPr>
            <a:xfrm>
              <a:off x="354839" y="5291495"/>
              <a:ext cx="3466533" cy="707886"/>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A vendég által meghagyott étel</a:t>
              </a:r>
            </a:p>
          </p:txBody>
        </p:sp>
      </p:grpSp>
      <p:pic>
        <p:nvPicPr>
          <p:cNvPr id="18" name="Kép 1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6"/>
          <a:stretch>
            <a:fillRect/>
          </a:stretch>
        </p:blipFill>
        <p:spPr>
          <a:xfrm>
            <a:off x="10860973" y="13855"/>
            <a:ext cx="1317171" cy="1235537"/>
          </a:xfrm>
          <a:prstGeom prst="rect">
            <a:avLst/>
          </a:prstGeom>
        </p:spPr>
      </p:pic>
      <p:sp>
        <p:nvSpPr>
          <p:cNvPr id="20" name="Szaggatott nyíl jobbra 19"/>
          <p:cNvSpPr/>
          <p:nvPr/>
        </p:nvSpPr>
        <p:spPr>
          <a:xfrm>
            <a:off x="3416455" y="4601084"/>
            <a:ext cx="1180835" cy="820515"/>
          </a:xfrm>
          <a:prstGeom prst="stripedRightArrow">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21" name="Kép 20" descr="maxresdefault.jpg"/>
          <p:cNvPicPr>
            <a:picLocks noChangeAspect="1"/>
          </p:cNvPicPr>
          <p:nvPr/>
        </p:nvPicPr>
        <p:blipFill>
          <a:blip r:embed="rId7"/>
          <a:srcRect l="9868" t="13158" r="8717"/>
          <a:stretch>
            <a:fillRect/>
          </a:stretch>
        </p:blipFill>
        <p:spPr>
          <a:xfrm>
            <a:off x="4904871" y="4297678"/>
            <a:ext cx="2783309" cy="1669986"/>
          </a:xfrm>
          <a:prstGeom prst="rect">
            <a:avLst/>
          </a:prstGeom>
        </p:spPr>
      </p:pic>
      <p:sp>
        <p:nvSpPr>
          <p:cNvPr id="22" name="Téglalap 21"/>
          <p:cNvSpPr/>
          <p:nvPr/>
        </p:nvSpPr>
        <p:spPr>
          <a:xfrm>
            <a:off x="4700337" y="6077924"/>
            <a:ext cx="3348789" cy="707886"/>
          </a:xfrm>
          <a:prstGeom prst="rect">
            <a:avLst/>
          </a:prstGeom>
        </p:spPr>
        <p:txBody>
          <a:bodyPr wrap="square">
            <a:spAutoFit/>
          </a:bodyPr>
          <a:lstStyle/>
          <a:p>
            <a:pPr algn="ctr"/>
            <a:r>
              <a:rPr lang="hu-HU" sz="2000" b="1" smtClean="0">
                <a:solidFill>
                  <a:schemeClr val="bg2"/>
                </a:solidFill>
                <a:latin typeface="Arial" pitchFamily="34" charset="0"/>
                <a:ea typeface="Times New Roman" pitchFamily="18" charset="0"/>
                <a:cs typeface="Arial" pitchFamily="34" charset="0"/>
              </a:rPr>
              <a:t>Zárható, mosléktároló hordókba töltése</a:t>
            </a:r>
            <a:endParaRPr lang="hu-HU" sz="2000" b="1" dirty="0">
              <a:solidFill>
                <a:schemeClr val="bg2"/>
              </a:solidFill>
              <a:latin typeface="Arial" pitchFamily="34" charset="0"/>
              <a:ea typeface="Times New Roman" pitchFamily="18" charset="0"/>
              <a:cs typeface="Arial"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506278" y="1114543"/>
            <a:ext cx="6247348" cy="523220"/>
          </a:xfrm>
          <a:prstGeom prst="rect">
            <a:avLst/>
          </a:prstGeom>
        </p:spPr>
        <p:txBody>
          <a:bodyPr wrap="square">
            <a:spAutoFit/>
          </a:bodyPr>
          <a:lstStyle/>
          <a:p>
            <a:pPr>
              <a:spcAft>
                <a:spcPts val="1200"/>
              </a:spcAft>
            </a:pPr>
            <a:r>
              <a:rPr lang="hu-HU" sz="2800" b="1" dirty="0" smtClean="0">
                <a:solidFill>
                  <a:schemeClr val="bg2"/>
                </a:solidFill>
                <a:latin typeface="Arial" pitchFamily="34" charset="0"/>
                <a:cs typeface="Arial" pitchFamily="34" charset="0"/>
              </a:rPr>
              <a:t>Fertőzésveszélyt </a:t>
            </a:r>
            <a:r>
              <a:rPr lang="hu-HU" sz="2800" b="1" dirty="0">
                <a:solidFill>
                  <a:schemeClr val="bg2"/>
                </a:solidFill>
                <a:latin typeface="Arial" pitchFamily="34" charset="0"/>
                <a:cs typeface="Arial" pitchFamily="34" charset="0"/>
              </a:rPr>
              <a:t>jelentő hulladékok</a:t>
            </a:r>
          </a:p>
        </p:txBody>
      </p:sp>
      <p:sp>
        <p:nvSpPr>
          <p:cNvPr id="13" name="Téglalap 12"/>
          <p:cNvSpPr/>
          <p:nvPr/>
        </p:nvSpPr>
        <p:spPr>
          <a:xfrm>
            <a:off x="481893" y="2059164"/>
            <a:ext cx="7438030" cy="830997"/>
          </a:xfrm>
          <a:prstGeom prst="rect">
            <a:avLst/>
          </a:prstGeom>
        </p:spPr>
        <p:txBody>
          <a:bodyPr wrap="square">
            <a:spAutoFit/>
          </a:bodyPr>
          <a:lstStyle/>
          <a:p>
            <a:pPr algn="ctr"/>
            <a:r>
              <a:rPr lang="hu-HU" sz="2400" dirty="0">
                <a:solidFill>
                  <a:schemeClr val="bg1"/>
                </a:solidFill>
                <a:latin typeface="Arial" pitchFamily="34" charset="0"/>
                <a:ea typeface="Times New Roman" pitchFamily="18" charset="0"/>
                <a:cs typeface="Arial" pitchFamily="34" charset="0"/>
              </a:rPr>
              <a:t>További fogyasztásra vagy feldolgozásra alkalmatlan hús, hal és egyéb állati eredetű konyhai hulladék</a:t>
            </a:r>
          </a:p>
        </p:txBody>
      </p:sp>
      <p:grpSp>
        <p:nvGrpSpPr>
          <p:cNvPr id="19" name="Csoportba foglalás 18"/>
          <p:cNvGrpSpPr/>
          <p:nvPr/>
        </p:nvGrpSpPr>
        <p:grpSpPr>
          <a:xfrm>
            <a:off x="481893" y="3109168"/>
            <a:ext cx="7275546" cy="3483985"/>
            <a:chOff x="4329587" y="2142699"/>
            <a:chExt cx="7275546" cy="3483985"/>
          </a:xfrm>
        </p:grpSpPr>
        <p:grpSp>
          <p:nvGrpSpPr>
            <p:cNvPr id="17" name="Csoportba foglalás 16"/>
            <p:cNvGrpSpPr/>
            <p:nvPr/>
          </p:nvGrpSpPr>
          <p:grpSpPr>
            <a:xfrm>
              <a:off x="4329587" y="2702255"/>
              <a:ext cx="7275546" cy="2924429"/>
              <a:chOff x="4206758" y="3275462"/>
              <a:chExt cx="7275546" cy="2924429"/>
            </a:xfrm>
          </p:grpSpPr>
          <p:pic>
            <p:nvPicPr>
              <p:cNvPr id="10" name="Kép 9" descr="Duck-processor-buys-Smithfield-butcher_wrbm_large.jpg"/>
              <p:cNvPicPr>
                <a:picLocks noChangeAspect="1"/>
              </p:cNvPicPr>
              <p:nvPr/>
            </p:nvPicPr>
            <p:blipFill>
              <a:blip r:embed="rId3"/>
              <a:stretch>
                <a:fillRect/>
              </a:stretch>
            </p:blipFill>
            <p:spPr>
              <a:xfrm>
                <a:off x="4206758" y="3307580"/>
                <a:ext cx="3662488" cy="2479074"/>
              </a:xfrm>
              <a:prstGeom prst="rect">
                <a:avLst/>
              </a:prstGeom>
              <a:ln>
                <a:noFill/>
              </a:ln>
              <a:effectLst>
                <a:outerShdw blurRad="292100" dist="139700" dir="2700000" algn="tl" rotWithShape="0">
                  <a:srgbClr val="333333">
                    <a:alpha val="65000"/>
                  </a:srgbClr>
                </a:outerShdw>
              </a:effectLst>
            </p:spPr>
          </p:pic>
          <p:pic>
            <p:nvPicPr>
              <p:cNvPr id="11" name="Kép 10" descr="20151215lnp1-fish.jpg"/>
              <p:cNvPicPr>
                <a:picLocks noChangeAspect="1"/>
              </p:cNvPicPr>
              <p:nvPr/>
            </p:nvPicPr>
            <p:blipFill>
              <a:blip r:embed="rId4"/>
              <a:stretch>
                <a:fillRect/>
              </a:stretch>
            </p:blipFill>
            <p:spPr>
              <a:xfrm>
                <a:off x="8079462" y="3275462"/>
                <a:ext cx="3402842" cy="2497541"/>
              </a:xfrm>
              <a:prstGeom prst="rect">
                <a:avLst/>
              </a:prstGeom>
              <a:ln>
                <a:noFill/>
              </a:ln>
              <a:effectLst>
                <a:outerShdw blurRad="292100" dist="139700" dir="2700000" algn="tl" rotWithShape="0">
                  <a:srgbClr val="333333">
                    <a:alpha val="65000"/>
                  </a:srgbClr>
                </a:outerShdw>
              </a:effectLst>
            </p:spPr>
          </p:pic>
          <p:sp>
            <p:nvSpPr>
              <p:cNvPr id="12" name="Téglalap 11"/>
              <p:cNvSpPr/>
              <p:nvPr/>
            </p:nvSpPr>
            <p:spPr>
              <a:xfrm>
                <a:off x="4206758" y="5799781"/>
                <a:ext cx="3662488" cy="400110"/>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Nyesedék</a:t>
                </a:r>
              </a:p>
            </p:txBody>
          </p:sp>
          <p:sp>
            <p:nvSpPr>
              <p:cNvPr id="14" name="Téglalap 13"/>
              <p:cNvSpPr/>
              <p:nvPr/>
            </p:nvSpPr>
            <p:spPr>
              <a:xfrm>
                <a:off x="8079461" y="5784696"/>
                <a:ext cx="3402843" cy="400110"/>
              </a:xfrm>
              <a:prstGeom prst="rect">
                <a:avLst/>
              </a:prstGeom>
            </p:spPr>
            <p:txBody>
              <a:bodyPr wrap="square">
                <a:spAutoFit/>
              </a:bodyPr>
              <a:lstStyle/>
              <a:p>
                <a:pPr algn="ctr"/>
                <a:r>
                  <a:rPr lang="hu-HU" sz="2000" b="1" dirty="0">
                    <a:solidFill>
                      <a:schemeClr val="bg2"/>
                    </a:solidFill>
                    <a:latin typeface="Arial" pitchFamily="34" charset="0"/>
                    <a:ea typeface="Times New Roman" pitchFamily="18" charset="0"/>
                    <a:cs typeface="Arial" pitchFamily="34" charset="0"/>
                  </a:rPr>
                  <a:t>Halfejek</a:t>
                </a:r>
              </a:p>
            </p:txBody>
          </p:sp>
        </p:grpSp>
        <p:sp>
          <p:nvSpPr>
            <p:cNvPr id="15" name="Bal oldali kapcsos zárójel 14"/>
            <p:cNvSpPr/>
            <p:nvPr/>
          </p:nvSpPr>
          <p:spPr>
            <a:xfrm rot="5400000">
              <a:off x="7756897" y="63267"/>
              <a:ext cx="382138" cy="4541001"/>
            </a:xfrm>
            <a:prstGeom prst="leftBrace">
              <a:avLst>
                <a:gd name="adj1" fmla="val 57161"/>
                <a:gd name="adj2" fmla="val 48413"/>
              </a:avLst>
            </a:prstGeom>
            <a:ln w="381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hu-HU"/>
            </a:p>
          </p:txBody>
        </p:sp>
      </p:grpSp>
      <p:sp>
        <p:nvSpPr>
          <p:cNvPr id="16" name="Téglalap 15"/>
          <p:cNvSpPr/>
          <p:nvPr/>
        </p:nvSpPr>
        <p:spPr>
          <a:xfrm>
            <a:off x="8252002" y="3763332"/>
            <a:ext cx="3730387" cy="2308324"/>
          </a:xfrm>
          <a:prstGeom prst="rect">
            <a:avLst/>
          </a:prstGeom>
        </p:spPr>
        <p:txBody>
          <a:bodyPr wrap="square">
            <a:spAutoFit/>
          </a:bodyPr>
          <a:lstStyle/>
          <a:p>
            <a:r>
              <a:rPr lang="hu-HU" sz="2400" dirty="0">
                <a:solidFill>
                  <a:schemeClr val="bg1"/>
                </a:solidFill>
                <a:latin typeface="Arial" pitchFamily="34" charset="0"/>
                <a:cs typeface="Arial" pitchFamily="34" charset="0"/>
              </a:rPr>
              <a:t>Az állati eredetű hulladékok gyűjtése, szállítása és kezelése </a:t>
            </a:r>
          </a:p>
          <a:p>
            <a:r>
              <a:rPr lang="hu-HU" sz="2400" dirty="0">
                <a:solidFill>
                  <a:schemeClr val="bg1"/>
                </a:solidFill>
                <a:latin typeface="Arial" pitchFamily="34" charset="0"/>
                <a:cs typeface="Arial" pitchFamily="34" charset="0"/>
              </a:rPr>
              <a:t>kizárólag </a:t>
            </a:r>
            <a:br>
              <a:rPr lang="hu-HU" sz="2400" dirty="0">
                <a:solidFill>
                  <a:schemeClr val="bg1"/>
                </a:solidFill>
                <a:latin typeface="Arial" pitchFamily="34" charset="0"/>
                <a:cs typeface="Arial" pitchFamily="34" charset="0"/>
              </a:rPr>
            </a:br>
            <a:r>
              <a:rPr lang="hu-HU" sz="2400" b="1" dirty="0">
                <a:solidFill>
                  <a:schemeClr val="bg1"/>
                </a:solidFill>
                <a:latin typeface="Arial" pitchFamily="34" charset="0"/>
                <a:cs typeface="Arial" pitchFamily="34" charset="0"/>
              </a:rPr>
              <a:t>engedéllyel rendelkező szakcégek </a:t>
            </a:r>
            <a:r>
              <a:rPr lang="hu-HU" sz="2400" dirty="0">
                <a:solidFill>
                  <a:schemeClr val="bg1"/>
                </a:solidFill>
                <a:latin typeface="Arial" pitchFamily="34" charset="0"/>
                <a:cs typeface="Arial" pitchFamily="34" charset="0"/>
              </a:rPr>
              <a:t>által történhet! </a:t>
            </a:r>
          </a:p>
        </p:txBody>
      </p:sp>
      <p:pic>
        <p:nvPicPr>
          <p:cNvPr id="18" name="Kép 17"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5"/>
          <a:stretch>
            <a:fillRect/>
          </a:stretch>
        </p:blipFill>
        <p:spPr>
          <a:xfrm>
            <a:off x="10860973" y="13855"/>
            <a:ext cx="1317171" cy="1235537"/>
          </a:xfrm>
          <a:prstGeom prst="rect">
            <a:avLst/>
          </a:prstGeom>
        </p:spPr>
      </p:pic>
      <p:sp>
        <p:nvSpPr>
          <p:cNvPr id="20" name="Szöveg helye 2">
            <a:extLst>
              <a:ext uri="{FF2B5EF4-FFF2-40B4-BE49-F238E27FC236}">
                <a16:creationId xmlns="" xmlns:a16="http://schemas.microsoft.com/office/drawing/2014/main" id="{5B57C040-15D2-43C5-AB8D-A0D8BE682179}"/>
              </a:ext>
            </a:extLst>
          </p:cNvPr>
          <p:cNvSpPr txBox="1">
            <a:spLocks/>
          </p:cNvSpPr>
          <p:nvPr/>
        </p:nvSpPr>
        <p:spPr>
          <a:xfrm>
            <a:off x="506278" y="540222"/>
            <a:ext cx="8825658" cy="7082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spcAft>
                <a:spcPts val="600"/>
              </a:spcAft>
              <a:buNone/>
            </a:pPr>
            <a:r>
              <a:rPr lang="hu-HU" sz="3200" b="1" dirty="0">
                <a:solidFill>
                  <a:schemeClr val="bg2"/>
                </a:solidFill>
                <a:latin typeface="Arial" panose="020B0604020202020204" pitchFamily="34" charset="0"/>
                <a:cs typeface="Arial" panose="020B0604020202020204" pitchFamily="34" charset="0"/>
              </a:rPr>
              <a:t>Veszélyes </a:t>
            </a:r>
            <a:r>
              <a:rPr lang="hu-HU" sz="3200" b="1" dirty="0" smtClean="0">
                <a:solidFill>
                  <a:schemeClr val="bg2"/>
                </a:solidFill>
                <a:latin typeface="Arial" panose="020B0604020202020204" pitchFamily="34" charset="0"/>
                <a:cs typeface="Arial" panose="020B0604020202020204" pitchFamily="34" charset="0"/>
              </a:rPr>
              <a:t>hulladékok </a:t>
            </a:r>
            <a:r>
              <a:rPr lang="hu-HU" sz="2800" b="1" dirty="0" smtClean="0">
                <a:solidFill>
                  <a:schemeClr val="bg2"/>
                </a:solidFill>
                <a:latin typeface="Arial" panose="020B0604020202020204" pitchFamily="34" charset="0"/>
                <a:cs typeface="Arial" panose="020B0604020202020204" pitchFamily="34" charset="0"/>
              </a:rPr>
              <a:t>a vendéglátásban</a:t>
            </a:r>
            <a:endParaRPr lang="hu-HU" sz="28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8804399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7687" y="2178809"/>
            <a:ext cx="9767444" cy="1915647"/>
          </a:xfrm>
        </p:spPr>
        <p:txBody>
          <a:bodyPr/>
          <a:lstStyle/>
          <a:p>
            <a:pPr algn="ctr"/>
            <a:r>
              <a:rPr lang="hu-HU" b="1" dirty="0">
                <a:solidFill>
                  <a:schemeClr val="bg1"/>
                </a:solidFill>
                <a:latin typeface="Arial" panose="020B0604020202020204" pitchFamily="34" charset="0"/>
                <a:cs typeface="Arial" panose="020B0604020202020204" pitchFamily="34" charset="0"/>
              </a:rPr>
              <a:t>Biztonságos hulladékkezelést kívánunk!</a:t>
            </a:r>
          </a:p>
        </p:txBody>
      </p:sp>
      <p:pic>
        <p:nvPicPr>
          <p:cNvPr id="5" name="Kép 4" descr="A képen rajz látható&#10;&#10;Automatikusan generált leírás">
            <a:extLst>
              <a:ext uri="{FF2B5EF4-FFF2-40B4-BE49-F238E27FC236}">
                <a16:creationId xmlns="" xmlns:a16="http://schemas.microsoft.com/office/drawing/2014/main" id="{C1C39064-1CEB-4989-9782-27279AC40BBB}"/>
              </a:ext>
            </a:extLst>
          </p:cNvPr>
          <p:cNvPicPr>
            <a:picLocks noChangeAspect="1"/>
          </p:cNvPicPr>
          <p:nvPr/>
        </p:nvPicPr>
        <p:blipFill>
          <a:blip r:embed="rId3"/>
          <a:stretch>
            <a:fillRect/>
          </a:stretch>
        </p:blipFill>
        <p:spPr>
          <a:xfrm>
            <a:off x="10860973" y="13855"/>
            <a:ext cx="1317171" cy="1235537"/>
          </a:xfrm>
          <a:prstGeom prst="rect">
            <a:avLst/>
          </a:prstGeom>
        </p:spPr>
      </p:pic>
    </p:spTree>
    <p:extLst>
      <p:ext uri="{BB962C8B-B14F-4D97-AF65-F5344CB8AC3E}">
        <p14:creationId xmlns="" xmlns:p14="http://schemas.microsoft.com/office/powerpoint/2010/main" val="26624083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16407</TotalTime>
  <Words>4441</Words>
  <Application>Microsoft Office PowerPoint</Application>
  <PresentationFormat>Egyéni</PresentationFormat>
  <Paragraphs>482</Paragraphs>
  <Slides>54</Slides>
  <Notes>46</Notes>
  <HiddenSlides>0</HiddenSlides>
  <MMClips>0</MMClips>
  <ScaleCrop>false</ScaleCrop>
  <HeadingPairs>
    <vt:vector size="4" baseType="variant">
      <vt:variant>
        <vt:lpstr>Téma</vt:lpstr>
      </vt:variant>
      <vt:variant>
        <vt:i4>1</vt:i4>
      </vt:variant>
      <vt:variant>
        <vt:lpstr>Diacímek</vt:lpstr>
      </vt:variant>
      <vt:variant>
        <vt:i4>54</vt:i4>
      </vt:variant>
    </vt:vector>
  </HeadingPairs>
  <TitlesOfParts>
    <vt:vector size="55" baseType="lpstr">
      <vt:lpstr>Ion</vt:lpstr>
      <vt:lpstr>Kiegészítő tevékenységek a vendéglátásban c Hulladékkezelés</vt:lpstr>
      <vt:lpstr>2. dia</vt:lpstr>
      <vt:lpstr>1. Kiegészítő tevékenységek</vt:lpstr>
      <vt:lpstr>4. dia</vt:lpstr>
      <vt:lpstr>5. dia</vt:lpstr>
      <vt:lpstr>6. dia</vt:lpstr>
      <vt:lpstr>2. Étel szennyeződése</vt:lpstr>
      <vt:lpstr>8. dia</vt:lpstr>
      <vt:lpstr>9. dia</vt:lpstr>
      <vt:lpstr>10. dia</vt:lpstr>
      <vt:lpstr>3. A hulladékkezelés szabályai</vt:lpstr>
      <vt:lpstr>12. dia</vt:lpstr>
      <vt:lpstr>13. dia</vt:lpstr>
      <vt:lpstr>14. dia</vt:lpstr>
      <vt:lpstr>15. dia</vt:lpstr>
      <vt:lpstr>16. dia</vt:lpstr>
      <vt:lpstr>17. dia</vt:lpstr>
      <vt:lpstr>18. dia</vt:lpstr>
      <vt:lpstr>4. Hulladékkezelés</vt:lpstr>
      <vt:lpstr>20. dia</vt:lpstr>
      <vt:lpstr>21. dia</vt:lpstr>
      <vt:lpstr>22. dia</vt:lpstr>
      <vt:lpstr>23. dia</vt:lpstr>
      <vt:lpstr>24. dia</vt:lpstr>
      <vt:lpstr>25. dia</vt:lpstr>
      <vt:lpstr>26. dia</vt:lpstr>
      <vt:lpstr>27. dia</vt:lpstr>
      <vt:lpstr>28. dia</vt:lpstr>
      <vt:lpstr>29. dia</vt:lpstr>
      <vt:lpstr>5. Háztartási hulladék</vt:lpstr>
      <vt:lpstr>31. dia</vt:lpstr>
      <vt:lpstr>32. dia</vt:lpstr>
      <vt:lpstr>33. dia</vt:lpstr>
      <vt:lpstr>34. dia</vt:lpstr>
      <vt:lpstr>35. dia</vt:lpstr>
      <vt:lpstr>36. dia</vt:lpstr>
      <vt:lpstr>37. dia</vt:lpstr>
      <vt:lpstr>38. dia</vt:lpstr>
      <vt:lpstr>39. dia</vt:lpstr>
      <vt:lpstr>40. dia</vt:lpstr>
      <vt:lpstr>41. dia</vt:lpstr>
      <vt:lpstr>42. dia</vt:lpstr>
      <vt:lpstr>43. dia</vt:lpstr>
      <vt:lpstr>44. dia</vt:lpstr>
      <vt:lpstr>4. A vendéglátásban keletkező hulladékok</vt:lpstr>
      <vt:lpstr>46. dia</vt:lpstr>
      <vt:lpstr>47. dia</vt:lpstr>
      <vt:lpstr>48. dia</vt:lpstr>
      <vt:lpstr>49. dia</vt:lpstr>
      <vt:lpstr>50. dia</vt:lpstr>
      <vt:lpstr>51. dia</vt:lpstr>
      <vt:lpstr>52. dia</vt:lpstr>
      <vt:lpstr>53. dia</vt:lpstr>
      <vt:lpstr>Biztonságos hulladékkezelést kívánunk!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Személyi higiénia, azaz  a vendéglátóiparban dolgozók egészségessége és tisztasága</dc:title>
  <dc:creator>Alexandra Szabó</dc:creator>
  <cp:lastModifiedBy>Gruiz Katalin</cp:lastModifiedBy>
  <cp:revision>655</cp:revision>
  <dcterms:created xsi:type="dcterms:W3CDTF">2020-03-24T17:53:37Z</dcterms:created>
  <dcterms:modified xsi:type="dcterms:W3CDTF">2021-03-21T16:13:55Z</dcterms:modified>
</cp:coreProperties>
</file>